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302" r:id="rId2"/>
    <p:sldId id="256" r:id="rId3"/>
    <p:sldId id="275" r:id="rId4"/>
    <p:sldId id="284" r:id="rId5"/>
    <p:sldId id="285" r:id="rId6"/>
    <p:sldId id="286" r:id="rId7"/>
    <p:sldId id="282" r:id="rId8"/>
    <p:sldId id="283" r:id="rId9"/>
    <p:sldId id="270" r:id="rId10"/>
    <p:sldId id="271" r:id="rId11"/>
    <p:sldId id="272" r:id="rId12"/>
    <p:sldId id="273" r:id="rId13"/>
    <p:sldId id="274" r:id="rId14"/>
    <p:sldId id="291" r:id="rId15"/>
    <p:sldId id="295" r:id="rId16"/>
    <p:sldId id="296" r:id="rId17"/>
    <p:sldId id="293" r:id="rId18"/>
    <p:sldId id="297" r:id="rId19"/>
    <p:sldId id="301" r:id="rId20"/>
    <p:sldId id="300" r:id="rId21"/>
    <p:sldId id="299" r:id="rId22"/>
  </p:sldIdLst>
  <p:sldSz cx="13004800" cy="9753600"/>
  <p:notesSz cx="6858000" cy="9144000"/>
  <p:defaultTextStyle>
    <a:lvl1pPr algn="ctr" defTabSz="457200">
      <a:defRPr sz="3000">
        <a:solidFill>
          <a:srgbClr val="363929"/>
        </a:solidFill>
        <a:latin typeface="+mn-lt"/>
        <a:ea typeface="+mn-ea"/>
        <a:cs typeface="+mn-cs"/>
        <a:sym typeface="Optima"/>
      </a:defRPr>
    </a:lvl1pPr>
    <a:lvl2pPr indent="228600" algn="ctr" defTabSz="457200">
      <a:defRPr sz="3000">
        <a:solidFill>
          <a:srgbClr val="363929"/>
        </a:solidFill>
        <a:latin typeface="+mn-lt"/>
        <a:ea typeface="+mn-ea"/>
        <a:cs typeface="+mn-cs"/>
        <a:sym typeface="Optima"/>
      </a:defRPr>
    </a:lvl2pPr>
    <a:lvl3pPr indent="457200" algn="ctr" defTabSz="457200">
      <a:defRPr sz="3000">
        <a:solidFill>
          <a:srgbClr val="363929"/>
        </a:solidFill>
        <a:latin typeface="+mn-lt"/>
        <a:ea typeface="+mn-ea"/>
        <a:cs typeface="+mn-cs"/>
        <a:sym typeface="Optima"/>
      </a:defRPr>
    </a:lvl3pPr>
    <a:lvl4pPr indent="685800" algn="ctr" defTabSz="457200">
      <a:defRPr sz="3000">
        <a:solidFill>
          <a:srgbClr val="363929"/>
        </a:solidFill>
        <a:latin typeface="+mn-lt"/>
        <a:ea typeface="+mn-ea"/>
        <a:cs typeface="+mn-cs"/>
        <a:sym typeface="Optima"/>
      </a:defRPr>
    </a:lvl4pPr>
    <a:lvl5pPr indent="914400" algn="ctr" defTabSz="457200">
      <a:defRPr sz="3000">
        <a:solidFill>
          <a:srgbClr val="363929"/>
        </a:solidFill>
        <a:latin typeface="+mn-lt"/>
        <a:ea typeface="+mn-ea"/>
        <a:cs typeface="+mn-cs"/>
        <a:sym typeface="Optima"/>
      </a:defRPr>
    </a:lvl5pPr>
    <a:lvl6pPr indent="1143000" algn="ctr" defTabSz="457200">
      <a:defRPr sz="3000">
        <a:solidFill>
          <a:srgbClr val="363929"/>
        </a:solidFill>
        <a:latin typeface="+mn-lt"/>
        <a:ea typeface="+mn-ea"/>
        <a:cs typeface="+mn-cs"/>
        <a:sym typeface="Optima"/>
      </a:defRPr>
    </a:lvl6pPr>
    <a:lvl7pPr indent="1371600" algn="ctr" defTabSz="457200">
      <a:defRPr sz="3000">
        <a:solidFill>
          <a:srgbClr val="363929"/>
        </a:solidFill>
        <a:latin typeface="+mn-lt"/>
        <a:ea typeface="+mn-ea"/>
        <a:cs typeface="+mn-cs"/>
        <a:sym typeface="Optima"/>
      </a:defRPr>
    </a:lvl7pPr>
    <a:lvl8pPr indent="1600200" algn="ctr" defTabSz="457200">
      <a:defRPr sz="3000">
        <a:solidFill>
          <a:srgbClr val="363929"/>
        </a:solidFill>
        <a:latin typeface="+mn-lt"/>
        <a:ea typeface="+mn-ea"/>
        <a:cs typeface="+mn-cs"/>
        <a:sym typeface="Optima"/>
      </a:defRPr>
    </a:lvl8pPr>
    <a:lvl9pPr indent="1828800" algn="ctr" defTabSz="457200">
      <a:defRPr sz="3000">
        <a:solidFill>
          <a:srgbClr val="363929"/>
        </a:solidFill>
        <a:latin typeface="+mn-lt"/>
        <a:ea typeface="+mn-ea"/>
        <a:cs typeface="+mn-cs"/>
        <a:sym typeface="Optima"/>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wholeTbl>
    <a:band2H>
      <a:tcTxStyle/>
      <a:tcStyle>
        <a:tcBdr/>
        <a:fill>
          <a:solidFill>
            <a:srgbClr val="C7D39B">
              <a:alpha val="30000"/>
            </a:srgbClr>
          </a:solidFill>
        </a:fill>
      </a:tcStyle>
    </a:band2H>
    <a:firstCol>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Col>
    <a:lastRow>
      <a:tcTxStyle b="off" i="off">
        <a:fontRef idx="minor">
          <a:srgbClr val="363929"/>
        </a:fontRef>
        <a:srgbClr val="363929"/>
      </a:tcTxStyle>
      <a:tcStyle>
        <a:tcBdr>
          <a:left>
            <a:ln w="12700" cap="flat">
              <a:solidFill>
                <a:srgbClr val="252F36"/>
              </a:solidFill>
              <a:prstDash val="solid"/>
              <a:miter lim="400000"/>
            </a:ln>
          </a:left>
          <a:right>
            <a:ln w="12700" cap="flat">
              <a:solidFill>
                <a:srgbClr val="252F36"/>
              </a:solidFill>
              <a:prstDash val="solid"/>
              <a:miter lim="400000"/>
            </a:ln>
          </a:right>
          <a:top>
            <a:ln w="254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fill>
          <a:noFill/>
        </a:fill>
      </a:tcStyle>
    </a:lastRow>
    <a:firstRow>
      <a:tcTxStyle b="off" i="off">
        <a:fontRef idx="minor">
          <a:srgbClr val="FFFFFF"/>
        </a:fontRef>
        <a:srgbClr val="FFFFFF"/>
      </a:tcTxStyle>
      <a:tcStyle>
        <a:tcBdr>
          <a:left>
            <a:ln w="12700" cap="flat">
              <a:solidFill>
                <a:srgbClr val="252F36"/>
              </a:solidFill>
              <a:prstDash val="solid"/>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solidFill>
                <a:srgbClr val="252F36"/>
              </a:solidFill>
              <a:prstDash val="solid"/>
              <a:miter lim="400000"/>
            </a:ln>
          </a:insideV>
        </a:tcBdr>
      </a:tcStyle>
    </a:firstRow>
  </a:tblStyle>
  <a:tblStyle styleId="{C7B018BB-80A7-4F77-B60F-C8B233D01FF8}"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AAAAAA">
              <a:alpha val="38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8A8F">
              <a:alpha val="7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363D">
              <a:alpha val="90000"/>
            </a:srgbClr>
          </a:solidFill>
        </a:fill>
      </a:tcStyle>
    </a:firstRow>
  </a:tblStyle>
  <a:tblStyle styleId="{EEE7283C-3CF3-47DC-8721-378D4A62B228}" styleName="">
    <a:tblBg/>
    <a:wholeTbl>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wholeTbl>
    <a:band2H>
      <a:tcTxStyle/>
      <a:tcStyle>
        <a:tcBdr/>
        <a:fill>
          <a:solidFill>
            <a:srgbClr val="CBBF8A">
              <a:alpha val="30000"/>
            </a:srgbClr>
          </a:solidFill>
        </a:fill>
      </a:tcStyle>
    </a:band2H>
    <a:firstCol>
      <a:tcTxStyle b="off" i="off">
        <a:fontRef idx="minor">
          <a:srgbClr val="363929"/>
        </a:fontRef>
        <a:srgbClr val="363929"/>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Col>
    <a:lastRow>
      <a:tcTxStyle b="off" i="off">
        <a:fontRef idx="minor">
          <a:srgbClr val="5C5C5C"/>
        </a:fontRef>
        <a:srgbClr val="5C5C5C"/>
      </a:tcTxStyle>
      <a:tcStyle>
        <a:tcBdr>
          <a:left>
            <a:ln w="12700" cap="flat">
              <a:solidFill>
                <a:srgbClr val="C4C4C4"/>
              </a:solidFill>
              <a:prstDash val="solid"/>
              <a:miter lim="400000"/>
            </a:ln>
          </a:left>
          <a:right>
            <a:ln w="12700" cap="flat">
              <a:solidFill>
                <a:srgbClr val="C4C4C4"/>
              </a:solidFill>
              <a:prstDash val="solid"/>
              <a:miter lim="400000"/>
            </a:ln>
          </a:right>
          <a:top>
            <a:ln w="25400" cap="flat">
              <a:solidFill>
                <a:srgbClr val="4B4B4B"/>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fill>
          <a:noFill/>
        </a:fill>
      </a:tcStyle>
    </a:lastRow>
    <a:firstRow>
      <a:tcTxStyle b="off" i="off">
        <a:fontRef idx="minor">
          <a:srgbClr val="FFFFFF"/>
        </a:fontRef>
        <a:srgbClr val="FFFFFF"/>
      </a:tcTxStyle>
      <a:tcStyle>
        <a:tcBdr>
          <a:left>
            <a:ln w="12700" cap="flat">
              <a:solidFill>
                <a:srgbClr val="C4C4C4"/>
              </a:solidFill>
              <a:prstDash val="solid"/>
              <a:miter lim="400000"/>
            </a:ln>
          </a:left>
          <a:right>
            <a:ln w="12700" cap="flat">
              <a:solidFill>
                <a:srgbClr val="C4C4C4"/>
              </a:solidFill>
              <a:prstDash val="solid"/>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solidFill>
                <a:srgbClr val="C4C4C4"/>
              </a:solidFill>
              <a:prstDash val="solid"/>
              <a:miter lim="400000"/>
            </a:ln>
          </a:insideV>
        </a:tcBdr>
      </a:tcStyle>
    </a:firstRow>
  </a:tblStyle>
  <a:tblStyle styleId="{CF821DB8-F4EB-4A41-A1BA-3FCAFE7338EE}"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C4C4C4"/>
              </a:solidFill>
              <a:prstDash val="solid"/>
              <a:miter lim="400000"/>
            </a:ln>
          </a:top>
          <a:bottom>
            <a:ln w="12700" cap="flat">
              <a:solidFill>
                <a:srgbClr val="C4C4C4"/>
              </a:solidFill>
              <a:prstDash val="solid"/>
              <a:miter lim="400000"/>
            </a:ln>
          </a:bottom>
          <a:insideH>
            <a:ln w="12700" cap="flat">
              <a:solidFill>
                <a:srgbClr val="C4C4C4"/>
              </a:solidFill>
              <a:prstDash val="solid"/>
              <a:miter lim="400000"/>
            </a:ln>
          </a:insideH>
          <a:insideV>
            <a:ln w="12700" cap="flat">
              <a:noFill/>
              <a:miter lim="400000"/>
            </a:ln>
          </a:insideV>
        </a:tcBdr>
        <a:fill>
          <a:noFill/>
        </a:fill>
      </a:tcStyle>
    </a:wholeTbl>
    <a:band2H>
      <a:tcTxStyle/>
      <a:tcStyle>
        <a:tcBdr/>
        <a:fill>
          <a:solidFill>
            <a:srgbClr val="AAAAAA">
              <a:alpha val="2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CBCBCB">
                  <a:alpha val="81000"/>
                </a:srgbClr>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BCBCB">
              <a:alpha val="8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BCBCB">
                  <a:alpha val="81000"/>
                </a:srgbClr>
              </a:solidFill>
              <a:prstDash val="solid"/>
              <a:miter lim="400000"/>
            </a:ln>
          </a:insideH>
          <a:insideV>
            <a:ln w="12700" cap="flat">
              <a:noFill/>
              <a:miter lim="400000"/>
            </a:ln>
          </a:insideV>
        </a:tcBdr>
        <a:fill>
          <a:solidFill>
            <a:srgbClr val="81914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3175" cap="flat">
              <a:solidFill>
                <a:srgbClr val="CBCBCB">
                  <a:alpha val="81000"/>
                </a:srgbClr>
              </a:solidFill>
              <a:prstDash val="solid"/>
              <a:miter lim="400000"/>
            </a:ln>
          </a:insideH>
          <a:insideV>
            <a:ln w="12700" cap="flat">
              <a:noFill/>
              <a:miter lim="400000"/>
            </a:ln>
          </a:insideV>
        </a:tcBdr>
        <a:fill>
          <a:solidFill>
            <a:srgbClr val="81914E"/>
          </a:solidFill>
        </a:fill>
      </a:tcStyle>
    </a:firstRow>
  </a:tblStyle>
  <a:tblStyle styleId="{33BA23B1-9221-436E-865A-0063620EA4FD}"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wholeTbl>
    <a:band2H>
      <a:tcTxStyle/>
      <a:tcStyle>
        <a:tcBdr/>
        <a:fill>
          <a:solidFill>
            <a:srgbClr val="AAAAAA">
              <a:alpha val="30000"/>
            </a:srgbClr>
          </a:solidFill>
        </a:fill>
      </a:tcStyle>
    </a:band2H>
    <a:firstCol>
      <a:tcTxStyle b="off" i="off">
        <a:fontRef idx="minor">
          <a:srgbClr val="363929"/>
        </a:fontRef>
        <a:srgbClr val="363929"/>
      </a:tcTxStyle>
      <a:tcStyle>
        <a:tcBdr>
          <a:left>
            <a:ln w="12700" cap="flat">
              <a:noFill/>
              <a:miter lim="400000"/>
            </a:ln>
          </a:left>
          <a:right>
            <a:ln w="12700" cap="flat">
              <a:solidFill>
                <a:srgbClr val="252F36"/>
              </a:solidFill>
              <a:prstDash val="solid"/>
              <a:miter lim="400000"/>
            </a:ln>
          </a:right>
          <a:top>
            <a:ln w="12700" cap="flat">
              <a:solidFill>
                <a:srgbClr val="252F36"/>
              </a:solidFill>
              <a:prstDash val="solid"/>
              <a:miter lim="400000"/>
            </a:ln>
          </a:top>
          <a:bottom>
            <a:ln w="12700" cap="flat">
              <a:solidFill>
                <a:srgbClr val="252F36"/>
              </a:solidFill>
              <a:prstDash val="solid"/>
              <a:miter lim="400000"/>
            </a:ln>
          </a:bottom>
          <a:insideH>
            <a:ln w="12700" cap="flat">
              <a:solidFill>
                <a:srgbClr val="252F36"/>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252F36"/>
              </a:solidFill>
              <a:prstDash val="solid"/>
              <a:miter lim="400000"/>
            </a:ln>
          </a:insideH>
          <a:insideV>
            <a:ln w="12700" cap="flat">
              <a:noFill/>
              <a:miter lim="400000"/>
            </a:ln>
          </a:insideV>
        </a:tcBdr>
        <a:fill>
          <a:solidFill>
            <a:srgbClr val="6F6F6F"/>
          </a:solidFill>
        </a:fill>
      </a:tcStyle>
    </a:firstRow>
  </a:tblStyle>
  <a:tblStyle styleId="{2708684C-4D16-4618-839F-0558EEFCDFE6}" styleName="">
    <a:tblBg/>
    <a:wholeTbl>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wholeTbl>
    <a:band2H>
      <a:tcTxStyle/>
      <a:tcStyle>
        <a:tcBdr/>
        <a:fill>
          <a:solidFill>
            <a:srgbClr val="AAAAAA">
              <a:alpha val="20000"/>
            </a:srgbClr>
          </a:solidFill>
        </a:fill>
      </a:tcStyle>
    </a:band2H>
    <a:firstCol>
      <a:tcTxStyle b="off" i="off">
        <a:fontRef idx="minor">
          <a:srgbClr val="363929"/>
        </a:fontRef>
        <a:srgbClr val="363929"/>
      </a:tcTxStyle>
      <a:tcStyle>
        <a:tcBdr>
          <a:left>
            <a:ln w="12700" cap="flat">
              <a:solidFill>
                <a:srgbClr val="B8B8B8"/>
              </a:solidFill>
              <a:prstDash val="solid"/>
              <a:miter lim="400000"/>
            </a:ln>
          </a:left>
          <a:right>
            <a:ln w="25400" cap="flat">
              <a:solidFill>
                <a:srgbClr val="B8B8B8"/>
              </a:solidFill>
              <a:prstDash val="solid"/>
              <a:miter lim="400000"/>
            </a:ln>
          </a:right>
          <a:top>
            <a:ln w="12700" cap="flat">
              <a:solidFill>
                <a:srgbClr val="B8B8B8"/>
              </a:solidFill>
              <a:custDash>
                <a:ds d="200000" sp="200000"/>
              </a:custDash>
              <a:miter lim="400000"/>
            </a:ln>
          </a:top>
          <a:bottom>
            <a:ln w="12700" cap="flat">
              <a:solidFill>
                <a:srgbClr val="B8B8B8"/>
              </a:solidFill>
              <a:custDash>
                <a:ds d="200000" sp="200000"/>
              </a:custDash>
              <a:miter lim="400000"/>
            </a:ln>
          </a:bottom>
          <a:insideH>
            <a:ln w="12700" cap="flat">
              <a:solidFill>
                <a:srgbClr val="B8B8B8"/>
              </a:solidFill>
              <a:custDash>
                <a:ds d="200000" sp="200000"/>
              </a:custDash>
              <a:miter lim="400000"/>
            </a:ln>
          </a:insideH>
          <a:insideV>
            <a:ln w="12700" cap="flat">
              <a:noFill/>
              <a:miter lim="400000"/>
            </a:ln>
          </a:insideV>
        </a:tcBdr>
        <a:fill>
          <a:noFill/>
        </a:fill>
      </a:tcStyle>
    </a:firstCol>
    <a:lastRow>
      <a:tcTxStyle b="off" i="off">
        <a:fontRef idx="minor">
          <a:srgbClr val="363929"/>
        </a:fontRef>
        <a:srgbClr val="363929"/>
      </a:tcTxStyle>
      <a:tcStyle>
        <a:tcBdr>
          <a:left>
            <a:ln w="12700" cap="flat">
              <a:noFill/>
              <a:miter lim="400000"/>
            </a:ln>
          </a:left>
          <a:right>
            <a:ln w="12700" cap="flat">
              <a:noFill/>
              <a:miter lim="400000"/>
            </a:ln>
          </a:right>
          <a:top>
            <a:ln w="254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lastRow>
    <a:firstRow>
      <a:tcTxStyle b="off" i="off">
        <a:fontRef idx="minor">
          <a:srgbClr val="363929"/>
        </a:fontRef>
        <a:srgbClr val="363929"/>
      </a:tcTxStyle>
      <a:tcStyle>
        <a:tcBdr>
          <a:left>
            <a:ln w="12700" cap="flat">
              <a:noFill/>
              <a:miter lim="400000"/>
            </a:ln>
          </a:left>
          <a:right>
            <a:ln w="12700" cap="flat">
              <a:noFill/>
              <a:miter lim="400000"/>
            </a:ln>
          </a:right>
          <a:top>
            <a:ln w="12700" cap="flat">
              <a:solidFill>
                <a:srgbClr val="B8B8B8"/>
              </a:solidFill>
              <a:prstDash val="solid"/>
              <a:miter lim="400000"/>
            </a:ln>
          </a:top>
          <a:bottom>
            <a:ln w="25400" cap="flat">
              <a:solidFill>
                <a:srgbClr val="B8B8B8"/>
              </a:solidFill>
              <a:prstDash val="solid"/>
              <a:miter lim="400000"/>
            </a:ln>
          </a:bottom>
          <a:insideH>
            <a:ln w="12700" cap="flat">
              <a:solidFill>
                <a:srgbClr val="B8B8B8"/>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624"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hape 3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5" name="Shape 3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8159258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778000" y="1765300"/>
            <a:ext cx="10464800" cy="3124200"/>
          </a:xfrm>
          <a:prstGeom prst="rect">
            <a:avLst/>
          </a:prstGeom>
        </p:spPr>
        <p:txBody>
          <a:bodyPr anchor="b"/>
          <a:lstStyle>
            <a:lvl1pPr>
              <a:tabLst>
                <a:tab pos="1485900" algn="l"/>
              </a:tabLst>
              <a:defRPr sz="9400"/>
            </a:lvl1pPr>
          </a:lstStyle>
          <a:p>
            <a:pPr lvl="0">
              <a:defRPr sz="1800">
                <a:solidFill>
                  <a:srgbClr val="000000"/>
                </a:solidFill>
                <a:effectLst/>
              </a:defRPr>
            </a:pPr>
            <a:r>
              <a:rPr sz="9400">
                <a:solidFill>
                  <a:srgbClr val="363929"/>
                </a:solidFill>
                <a:effectLst>
                  <a:outerShdw blurRad="25400" dist="25400" dir="2700000" rotWithShape="0">
                    <a:srgbClr val="FFFFFF">
                      <a:alpha val="50000"/>
                    </a:srgbClr>
                  </a:outerShdw>
                </a:effectLst>
              </a:rPr>
              <a:t>Title Text</a:t>
            </a:r>
          </a:p>
        </p:txBody>
      </p:sp>
      <p:sp>
        <p:nvSpPr>
          <p:cNvPr id="6" name="Shape 6"/>
          <p:cNvSpPr>
            <a:spLocks noGrp="1"/>
          </p:cNvSpPr>
          <p:nvPr>
            <p:ph type="body" idx="1"/>
          </p:nvPr>
        </p:nvSpPr>
        <p:spPr>
          <a:xfrm>
            <a:off x="1778000" y="5029200"/>
            <a:ext cx="10464800" cy="1549400"/>
          </a:xfrm>
          <a:prstGeom prst="rect">
            <a:avLst/>
          </a:prstGeom>
        </p:spPr>
        <p:txBody>
          <a:bodyPr anchor="t"/>
          <a:lstStyle>
            <a:lvl1pPr marL="0" indent="0" algn="ctr">
              <a:spcBef>
                <a:spcPts val="0"/>
              </a:spcBef>
              <a:buSzTx/>
              <a:buNone/>
              <a:defRPr sz="4200">
                <a:effectLst>
                  <a:outerShdw blurRad="25400" dist="25400" dir="2700000" rotWithShape="0">
                    <a:srgbClr val="FFFFFF">
                      <a:alpha val="50000"/>
                    </a:srgbClr>
                  </a:outerShdw>
                </a:effectLst>
              </a:defRPr>
            </a:lvl1pPr>
            <a:lvl2pPr marL="0" indent="228600" algn="ctr">
              <a:spcBef>
                <a:spcPts val="0"/>
              </a:spcBef>
              <a:buSzTx/>
              <a:buNone/>
              <a:defRPr sz="4200">
                <a:effectLst>
                  <a:outerShdw blurRad="25400" dist="25400" dir="2700000" rotWithShape="0">
                    <a:srgbClr val="FFFFFF">
                      <a:alpha val="50000"/>
                    </a:srgbClr>
                  </a:outerShdw>
                </a:effectLst>
              </a:defRPr>
            </a:lvl2pPr>
            <a:lvl3pPr marL="0" indent="457200" algn="ctr">
              <a:spcBef>
                <a:spcPts val="0"/>
              </a:spcBef>
              <a:buSzTx/>
              <a:buNone/>
              <a:defRPr sz="4200">
                <a:effectLst>
                  <a:outerShdw blurRad="25400" dist="25400" dir="2700000" rotWithShape="0">
                    <a:srgbClr val="FFFFFF">
                      <a:alpha val="50000"/>
                    </a:srgbClr>
                  </a:outerShdw>
                </a:effectLst>
              </a:defRPr>
            </a:lvl3pPr>
            <a:lvl4pPr marL="0" indent="685800" algn="ctr">
              <a:spcBef>
                <a:spcPts val="0"/>
              </a:spcBef>
              <a:buSzTx/>
              <a:buNone/>
              <a:defRPr sz="4200">
                <a:effectLst>
                  <a:outerShdw blurRad="25400" dist="25400" dir="2700000" rotWithShape="0">
                    <a:srgbClr val="FFFFFF">
                      <a:alpha val="50000"/>
                    </a:srgbClr>
                  </a:outerShdw>
                </a:effectLst>
              </a:defRPr>
            </a:lvl4pPr>
            <a:lvl5pPr marL="0" indent="914400" algn="ctr">
              <a:spcBef>
                <a:spcPts val="0"/>
              </a:spcBef>
              <a:buSzTx/>
              <a:buNone/>
              <a:defRPr sz="4200">
                <a:effectLst>
                  <a:outerShdw blurRad="25400" dist="25400" dir="2700000" rotWithShape="0">
                    <a:srgbClr val="FFFFFF">
                      <a:alpha val="50000"/>
                    </a:srgbClr>
                  </a:outerShdw>
                </a:effectLst>
              </a:defRPr>
            </a:lvl5pPr>
          </a:lstStyle>
          <a:p>
            <a:pPr lvl="0">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One</a:t>
            </a:r>
          </a:p>
          <a:p>
            <a:pPr lvl="1">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Two</a:t>
            </a:r>
          </a:p>
          <a:p>
            <a:pPr lvl="2">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Three</a:t>
            </a:r>
          </a:p>
          <a:p>
            <a:pPr lvl="3">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Four</a:t>
            </a:r>
          </a:p>
          <a:p>
            <a:pPr lvl="4">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50240" y="9040143"/>
            <a:ext cx="3034453" cy="519289"/>
          </a:xfrm>
          <a:prstGeom prst="rect">
            <a:avLst/>
          </a:prstGeom>
        </p:spPr>
        <p:txBody>
          <a:bodyPr lIns="130046" tIns="65023" rIns="130046" bIns="65023"/>
          <a:lstStyle/>
          <a:p>
            <a:fld id="{ED623096-CFF5-40F3-A635-8389E9A2F148}" type="datetimeFigureOut">
              <a:rPr lang="en-GB" smtClean="0"/>
              <a:pPr/>
              <a:t>30/01/2017</a:t>
            </a:fld>
            <a:endParaRPr lang="en-GB"/>
          </a:p>
        </p:txBody>
      </p:sp>
      <p:sp>
        <p:nvSpPr>
          <p:cNvPr id="5" name="Footer Placeholder 4"/>
          <p:cNvSpPr>
            <a:spLocks noGrp="1"/>
          </p:cNvSpPr>
          <p:nvPr>
            <p:ph type="ftr" sz="quarter" idx="11"/>
          </p:nvPr>
        </p:nvSpPr>
        <p:spPr>
          <a:xfrm>
            <a:off x="4443307" y="9040143"/>
            <a:ext cx="4118187" cy="519289"/>
          </a:xfrm>
          <a:prstGeom prst="rect">
            <a:avLst/>
          </a:prstGeom>
        </p:spPr>
        <p:txBody>
          <a:bodyPr lIns="130046" tIns="65023" rIns="130046" bIns="65023"/>
          <a:lstStyle/>
          <a:p>
            <a:endParaRPr lang="en-GB"/>
          </a:p>
        </p:txBody>
      </p:sp>
      <p:sp>
        <p:nvSpPr>
          <p:cNvPr id="6" name="Slide Number Placeholder 5"/>
          <p:cNvSpPr>
            <a:spLocks noGrp="1"/>
          </p:cNvSpPr>
          <p:nvPr>
            <p:ph type="sldNum" sz="quarter" idx="12"/>
          </p:nvPr>
        </p:nvSpPr>
        <p:spPr>
          <a:xfrm>
            <a:off x="9320107" y="9040143"/>
            <a:ext cx="3034453" cy="519289"/>
          </a:xfrm>
          <a:prstGeom prst="rect">
            <a:avLst/>
          </a:prstGeom>
        </p:spPr>
        <p:txBody>
          <a:bodyPr lIns="130046" tIns="65023" rIns="130046" bIns="65023"/>
          <a:lstStyle/>
          <a:p>
            <a:fld id="{4DDA335D-F29B-4195-97C3-1607F23495AD}" type="slidenum">
              <a:rPr lang="en-GB" smtClean="0"/>
              <a:pPr/>
              <a:t>‹#›</a:t>
            </a:fld>
            <a:endParaRPr lang="en-GB"/>
          </a:p>
        </p:txBody>
      </p:sp>
    </p:spTree>
    <p:extLst>
      <p:ext uri="{BB962C8B-B14F-4D97-AF65-F5344CB8AC3E}">
        <p14:creationId xmlns:p14="http://schemas.microsoft.com/office/powerpoint/2010/main" val="840655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29" name="Shape 29"/>
          <p:cNvSpPr>
            <a:spLocks noGrp="1"/>
          </p:cNvSpPr>
          <p:nvPr>
            <p:ph type="body" idx="1"/>
          </p:nvPr>
        </p:nvSpPr>
        <p:spPr>
          <a:xfrm>
            <a:off x="1955800" y="1663700"/>
            <a:ext cx="9753600" cy="6413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363929"/>
                </a:solidFill>
              </a:rPr>
              <a:t>Body Level One</a:t>
            </a:r>
          </a:p>
          <a:p>
            <a:pPr lvl="1">
              <a:defRPr sz="1800">
                <a:solidFill>
                  <a:srgbClr val="000000"/>
                </a:solidFill>
              </a:defRPr>
            </a:pPr>
            <a:r>
              <a:rPr sz="4000">
                <a:solidFill>
                  <a:srgbClr val="363929"/>
                </a:solidFill>
              </a:rPr>
              <a:t>Body Level Two</a:t>
            </a:r>
          </a:p>
          <a:p>
            <a:pPr lvl="2">
              <a:defRPr sz="1800">
                <a:solidFill>
                  <a:srgbClr val="000000"/>
                </a:solidFill>
              </a:defRPr>
            </a:pPr>
            <a:r>
              <a:rPr sz="4000">
                <a:solidFill>
                  <a:srgbClr val="363929"/>
                </a:solidFill>
              </a:rPr>
              <a:t>Body Level Three</a:t>
            </a:r>
          </a:p>
          <a:p>
            <a:pPr lvl="3">
              <a:defRPr sz="1800">
                <a:solidFill>
                  <a:srgbClr val="000000"/>
                </a:solidFill>
              </a:defRPr>
            </a:pPr>
            <a:r>
              <a:rPr sz="4000">
                <a:solidFill>
                  <a:srgbClr val="363929"/>
                </a:solidFill>
              </a:rPr>
              <a:t>Body Level Four</a:t>
            </a:r>
          </a:p>
          <a:p>
            <a:pPr lvl="4">
              <a:defRPr sz="1800">
                <a:solidFill>
                  <a:srgbClr val="000000"/>
                </a:solidFill>
              </a:defRPr>
            </a:pPr>
            <a:r>
              <a:rPr sz="4000">
                <a:solidFill>
                  <a:srgbClr val="363929"/>
                </a:solidFill>
              </a:rPr>
              <a:t>Body Level Five</a:t>
            </a:r>
          </a:p>
        </p:txBody>
      </p:sp>
    </p:spTree>
    <p:extLst>
      <p:ext uri="{BB962C8B-B14F-4D97-AF65-F5344CB8AC3E}">
        <p14:creationId xmlns:p14="http://schemas.microsoft.com/office/powerpoint/2010/main" val="28910017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778000" y="6019800"/>
            <a:ext cx="10464800" cy="2019300"/>
          </a:xfrm>
          <a:prstGeom prst="rect">
            <a:avLst/>
          </a:prstGeom>
        </p:spPr>
        <p:txBody>
          <a:bodyPr/>
          <a:lstStyle>
            <a:lvl1pPr>
              <a:tabLst>
                <a:tab pos="1485900" algn="l"/>
              </a:tabLst>
              <a:defRPr sz="9400"/>
            </a:lvl1pPr>
          </a:lstStyle>
          <a:p>
            <a:pPr lvl="0">
              <a:defRPr sz="1800">
                <a:solidFill>
                  <a:srgbClr val="000000"/>
                </a:solidFill>
                <a:effectLst/>
              </a:defRPr>
            </a:pPr>
            <a:r>
              <a:rPr sz="9400">
                <a:solidFill>
                  <a:srgbClr val="363929"/>
                </a:solidFill>
                <a:effectLst>
                  <a:outerShdw blurRad="25400" dist="25400" dir="2700000" rotWithShape="0">
                    <a:srgbClr val="FFFFFF">
                      <a:alpha val="50000"/>
                    </a:srgbClr>
                  </a:outerShdw>
                </a:effectLst>
              </a:rPr>
              <a:t>Title Text</a:t>
            </a:r>
          </a:p>
        </p:txBody>
      </p:sp>
      <p:sp>
        <p:nvSpPr>
          <p:cNvPr id="9" name="Shape 9"/>
          <p:cNvSpPr>
            <a:spLocks noGrp="1"/>
          </p:cNvSpPr>
          <p:nvPr>
            <p:ph type="body" idx="1"/>
          </p:nvPr>
        </p:nvSpPr>
        <p:spPr>
          <a:xfrm>
            <a:off x="1778000" y="7861300"/>
            <a:ext cx="10464800" cy="1473200"/>
          </a:xfrm>
          <a:prstGeom prst="rect">
            <a:avLst/>
          </a:prstGeom>
        </p:spPr>
        <p:txBody>
          <a:bodyPr anchor="t"/>
          <a:lstStyle>
            <a:lvl1pPr marL="0" indent="0" algn="ctr">
              <a:spcBef>
                <a:spcPts val="0"/>
              </a:spcBef>
              <a:buSzTx/>
              <a:buNone/>
              <a:defRPr sz="4200">
                <a:effectLst>
                  <a:outerShdw blurRad="25400" dist="25400" dir="2700000" rotWithShape="0">
                    <a:srgbClr val="FFFFFF">
                      <a:alpha val="50000"/>
                    </a:srgbClr>
                  </a:outerShdw>
                </a:effectLst>
              </a:defRPr>
            </a:lvl1pPr>
            <a:lvl2pPr marL="0" indent="228600" algn="ctr">
              <a:spcBef>
                <a:spcPts val="0"/>
              </a:spcBef>
              <a:buSzTx/>
              <a:buNone/>
              <a:defRPr sz="4200">
                <a:effectLst>
                  <a:outerShdw blurRad="25400" dist="25400" dir="2700000" rotWithShape="0">
                    <a:srgbClr val="FFFFFF">
                      <a:alpha val="50000"/>
                    </a:srgbClr>
                  </a:outerShdw>
                </a:effectLst>
              </a:defRPr>
            </a:lvl2pPr>
            <a:lvl3pPr marL="0" indent="457200" algn="ctr">
              <a:spcBef>
                <a:spcPts val="0"/>
              </a:spcBef>
              <a:buSzTx/>
              <a:buNone/>
              <a:defRPr sz="4200">
                <a:effectLst>
                  <a:outerShdw blurRad="25400" dist="25400" dir="2700000" rotWithShape="0">
                    <a:srgbClr val="FFFFFF">
                      <a:alpha val="50000"/>
                    </a:srgbClr>
                  </a:outerShdw>
                </a:effectLst>
              </a:defRPr>
            </a:lvl3pPr>
            <a:lvl4pPr marL="0" indent="685800" algn="ctr">
              <a:spcBef>
                <a:spcPts val="0"/>
              </a:spcBef>
              <a:buSzTx/>
              <a:buNone/>
              <a:defRPr sz="4200">
                <a:effectLst>
                  <a:outerShdw blurRad="25400" dist="25400" dir="2700000" rotWithShape="0">
                    <a:srgbClr val="FFFFFF">
                      <a:alpha val="50000"/>
                    </a:srgbClr>
                  </a:outerShdw>
                </a:effectLst>
              </a:defRPr>
            </a:lvl4pPr>
            <a:lvl5pPr marL="0" indent="914400" algn="ctr">
              <a:spcBef>
                <a:spcPts val="0"/>
              </a:spcBef>
              <a:buSzTx/>
              <a:buNone/>
              <a:defRPr sz="4200">
                <a:effectLst>
                  <a:outerShdw blurRad="25400" dist="25400" dir="2700000" rotWithShape="0">
                    <a:srgbClr val="FFFFFF">
                      <a:alpha val="50000"/>
                    </a:srgbClr>
                  </a:outerShdw>
                </a:effectLst>
              </a:defRPr>
            </a:lvl5pPr>
          </a:lstStyle>
          <a:p>
            <a:pPr lvl="0">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One</a:t>
            </a:r>
          </a:p>
          <a:p>
            <a:pPr lvl="1">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Two</a:t>
            </a:r>
          </a:p>
          <a:p>
            <a:pPr lvl="2">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Three</a:t>
            </a:r>
          </a:p>
          <a:p>
            <a:pPr lvl="3">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Four</a:t>
            </a:r>
          </a:p>
          <a:p>
            <a:pPr lvl="4">
              <a:defRPr sz="1800">
                <a:solidFill>
                  <a:srgbClr val="000000"/>
                </a:solidFill>
                <a:effectLst/>
              </a:defRPr>
            </a:pPr>
            <a:r>
              <a:rPr sz="4200">
                <a:solidFill>
                  <a:srgbClr val="363929"/>
                </a:solidFill>
                <a:effectLst>
                  <a:outerShdw blurRad="25400" dist="25400" dir="2700000" rotWithShape="0">
                    <a:srgbClr val="FFFFFF">
                      <a:alpha val="50000"/>
                    </a:srgbClr>
                  </a:outerShdw>
                </a:effectLst>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2222500" y="3581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xfrm>
            <a:off x="2044700" y="152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Inside">
    <p:spTree>
      <p:nvGrpSpPr>
        <p:cNvPr id="1" name=""/>
        <p:cNvGrpSpPr/>
        <p:nvPr/>
      </p:nvGrpSpPr>
      <p:grpSpPr>
        <a:xfrm>
          <a:off x="0" y="0"/>
          <a:ext cx="0" cy="0"/>
          <a:chOff x="0" y="0"/>
          <a:chExt cx="0" cy="0"/>
        </a:xfrm>
      </p:grpSpPr>
      <p:sp>
        <p:nvSpPr>
          <p:cNvPr id="18" name="Shape 18"/>
          <p:cNvSpPr>
            <a:spLocks noGrp="1"/>
          </p:cNvSpPr>
          <p:nvPr>
            <p:ph type="title"/>
          </p:nvPr>
        </p:nvSpPr>
        <p:spPr>
          <a:xfrm>
            <a:off x="2044700" y="3581400"/>
            <a:ext cx="9575800" cy="2590800"/>
          </a:xfrm>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
        <p:nvSpPr>
          <p:cNvPr id="21" name="Shape 2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000">
                <a:solidFill>
                  <a:srgbClr val="363929"/>
                </a:solidFill>
              </a:rPr>
              <a:t>Body Level One</a:t>
            </a:r>
          </a:p>
          <a:p>
            <a:pPr lvl="1">
              <a:defRPr sz="1800">
                <a:solidFill>
                  <a:srgbClr val="000000"/>
                </a:solidFill>
              </a:defRPr>
            </a:pPr>
            <a:r>
              <a:rPr sz="4000">
                <a:solidFill>
                  <a:srgbClr val="363929"/>
                </a:solidFill>
              </a:rPr>
              <a:t>Body Level Two</a:t>
            </a:r>
          </a:p>
          <a:p>
            <a:pPr lvl="2">
              <a:defRPr sz="1800">
                <a:solidFill>
                  <a:srgbClr val="000000"/>
                </a:solidFill>
              </a:defRPr>
            </a:pPr>
            <a:r>
              <a:rPr sz="4000">
                <a:solidFill>
                  <a:srgbClr val="363929"/>
                </a:solidFill>
              </a:rPr>
              <a:t>Body Level Three</a:t>
            </a:r>
          </a:p>
          <a:p>
            <a:pPr lvl="3">
              <a:defRPr sz="1800">
                <a:solidFill>
                  <a:srgbClr val="000000"/>
                </a:solidFill>
              </a:defRPr>
            </a:pPr>
            <a:r>
              <a:rPr sz="4000">
                <a:solidFill>
                  <a:srgbClr val="363929"/>
                </a:solidFill>
              </a:rPr>
              <a:t>Body Level Four</a:t>
            </a:r>
          </a:p>
          <a:p>
            <a:pPr lvl="4">
              <a:defRPr sz="1800">
                <a:solidFill>
                  <a:srgbClr val="000000"/>
                </a:solidFill>
              </a:defRPr>
            </a:pPr>
            <a:r>
              <a:rPr sz="4000">
                <a:solidFill>
                  <a:srgbClr val="363929"/>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 Photo Vertical">
    <p:spTree>
      <p:nvGrpSpPr>
        <p:cNvPr id="1" name=""/>
        <p:cNvGrpSpPr/>
        <p:nvPr/>
      </p:nvGrpSpPr>
      <p:grpSpPr>
        <a:xfrm>
          <a:off x="0" y="0"/>
          <a:ext cx="0" cy="0"/>
          <a:chOff x="0" y="0"/>
          <a:chExt cx="0" cy="0"/>
        </a:xfrm>
      </p:grpSpPr>
      <p:sp>
        <p:nvSpPr>
          <p:cNvPr id="26" name="Shape 26"/>
          <p:cNvSpPr>
            <a:spLocks noGrp="1"/>
          </p:cNvSpPr>
          <p:nvPr>
            <p:ph type="title"/>
          </p:nvPr>
        </p:nvSpPr>
        <p:spPr>
          <a:xfrm>
            <a:off x="1104900" y="1993900"/>
            <a:ext cx="6299200" cy="3124200"/>
          </a:xfrm>
          <a:prstGeom prst="rect">
            <a:avLst/>
          </a:prstGeom>
        </p:spPr>
        <p:txBody>
          <a:bodyPr anchor="b"/>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
        <p:nvSpPr>
          <p:cNvPr id="27" name="Shape 27"/>
          <p:cNvSpPr>
            <a:spLocks noGrp="1"/>
          </p:cNvSpPr>
          <p:nvPr>
            <p:ph type="body" idx="1"/>
          </p:nvPr>
        </p:nvSpPr>
        <p:spPr>
          <a:xfrm>
            <a:off x="1104900" y="5257800"/>
            <a:ext cx="6299200" cy="2857500"/>
          </a:xfrm>
          <a:prstGeom prst="rect">
            <a:avLst/>
          </a:prstGeom>
        </p:spPr>
        <p:txBody>
          <a:bodyPr anchor="t"/>
          <a:lstStyle>
            <a:lvl1pPr marL="0" indent="0" algn="ctr">
              <a:spcBef>
                <a:spcPts val="0"/>
              </a:spcBef>
              <a:buSzTx/>
              <a:buNone/>
              <a:defRPr>
                <a:effectLst>
                  <a:outerShdw blurRad="25400" dist="25400" dir="2700000" rotWithShape="0">
                    <a:srgbClr val="FFFFFF">
                      <a:alpha val="50000"/>
                    </a:srgbClr>
                  </a:outerShdw>
                </a:effectLst>
              </a:defRPr>
            </a:lvl1pPr>
            <a:lvl2pPr marL="0" indent="228600" algn="ctr">
              <a:spcBef>
                <a:spcPts val="0"/>
              </a:spcBef>
              <a:buSzTx/>
              <a:buNone/>
              <a:defRPr>
                <a:effectLst>
                  <a:outerShdw blurRad="25400" dist="25400" dir="2700000" rotWithShape="0">
                    <a:srgbClr val="FFFFFF">
                      <a:alpha val="50000"/>
                    </a:srgbClr>
                  </a:outerShdw>
                </a:effectLst>
              </a:defRPr>
            </a:lvl2pPr>
            <a:lvl3pPr marL="0" indent="457200" algn="ctr">
              <a:spcBef>
                <a:spcPts val="0"/>
              </a:spcBef>
              <a:buSzTx/>
              <a:buNone/>
              <a:defRPr>
                <a:effectLst>
                  <a:outerShdw blurRad="25400" dist="25400" dir="2700000" rotWithShape="0">
                    <a:srgbClr val="FFFFFF">
                      <a:alpha val="50000"/>
                    </a:srgbClr>
                  </a:outerShdw>
                </a:effectLst>
              </a:defRPr>
            </a:lvl3pPr>
            <a:lvl4pPr marL="0" indent="685800" algn="ctr">
              <a:spcBef>
                <a:spcPts val="0"/>
              </a:spcBef>
              <a:buSzTx/>
              <a:buNone/>
              <a:defRPr>
                <a:effectLst>
                  <a:outerShdw blurRad="25400" dist="25400" dir="2700000" rotWithShape="0">
                    <a:srgbClr val="FFFFFF">
                      <a:alpha val="50000"/>
                    </a:srgbClr>
                  </a:outerShdw>
                </a:effectLst>
              </a:defRPr>
            </a:lvl4pPr>
            <a:lvl5pPr marL="0" indent="914400" algn="ctr">
              <a:spcBef>
                <a:spcPts val="0"/>
              </a:spcBef>
              <a:buSzTx/>
              <a:buNone/>
              <a:defRPr>
                <a:effectLst>
                  <a:outerShdw blurRad="25400" dist="25400" dir="2700000" rotWithShape="0">
                    <a:srgbClr val="FFFFFF">
                      <a:alpha val="50000"/>
                    </a:srgbClr>
                  </a:outerShdw>
                </a:effectLst>
              </a:defRPr>
            </a:lvl5pPr>
          </a:lstStyle>
          <a:p>
            <a:pPr lvl="0">
              <a:defRPr sz="1800">
                <a:solidFill>
                  <a:srgbClr val="000000"/>
                </a:solidFill>
                <a:effectLst/>
              </a:defRPr>
            </a:pPr>
            <a:r>
              <a:rPr sz="4000">
                <a:solidFill>
                  <a:srgbClr val="363929"/>
                </a:solidFill>
                <a:effectLst>
                  <a:outerShdw blurRad="25400" dist="25400" dir="2700000" rotWithShape="0">
                    <a:srgbClr val="FFFFFF">
                      <a:alpha val="50000"/>
                    </a:srgbClr>
                  </a:outerShdw>
                </a:effectLst>
              </a:rPr>
              <a:t>Body Level One</a:t>
            </a:r>
          </a:p>
          <a:p>
            <a:pPr lvl="1">
              <a:defRPr sz="1800">
                <a:solidFill>
                  <a:srgbClr val="000000"/>
                </a:solidFill>
                <a:effectLst/>
              </a:defRPr>
            </a:pPr>
            <a:r>
              <a:rPr sz="4000">
                <a:solidFill>
                  <a:srgbClr val="363929"/>
                </a:solidFill>
                <a:effectLst>
                  <a:outerShdw blurRad="25400" dist="25400" dir="2700000" rotWithShape="0">
                    <a:srgbClr val="FFFFFF">
                      <a:alpha val="50000"/>
                    </a:srgbClr>
                  </a:outerShdw>
                </a:effectLst>
              </a:rPr>
              <a:t>Body Level Two</a:t>
            </a:r>
          </a:p>
          <a:p>
            <a:pPr lvl="2">
              <a:defRPr sz="1800">
                <a:solidFill>
                  <a:srgbClr val="000000"/>
                </a:solidFill>
                <a:effectLst/>
              </a:defRPr>
            </a:pPr>
            <a:r>
              <a:rPr sz="4000">
                <a:solidFill>
                  <a:srgbClr val="363929"/>
                </a:solidFill>
                <a:effectLst>
                  <a:outerShdw blurRad="25400" dist="25400" dir="2700000" rotWithShape="0">
                    <a:srgbClr val="FFFFFF">
                      <a:alpha val="50000"/>
                    </a:srgbClr>
                  </a:outerShdw>
                </a:effectLst>
              </a:rPr>
              <a:t>Body Level Three</a:t>
            </a:r>
          </a:p>
          <a:p>
            <a:pPr lvl="3">
              <a:defRPr sz="1800">
                <a:solidFill>
                  <a:srgbClr val="000000"/>
                </a:solidFill>
                <a:effectLst/>
              </a:defRPr>
            </a:pPr>
            <a:r>
              <a:rPr sz="4000">
                <a:solidFill>
                  <a:srgbClr val="363929"/>
                </a:solidFill>
                <a:effectLst>
                  <a:outerShdw blurRad="25400" dist="25400" dir="2700000" rotWithShape="0">
                    <a:srgbClr val="FFFFFF">
                      <a:alpha val="50000"/>
                    </a:srgbClr>
                  </a:outerShdw>
                </a:effectLst>
              </a:rPr>
              <a:t>Body Level Four</a:t>
            </a:r>
          </a:p>
          <a:p>
            <a:pPr lvl="4">
              <a:defRPr sz="1800">
                <a:solidFill>
                  <a:srgbClr val="000000"/>
                </a:solidFill>
                <a:effectLst/>
              </a:defRPr>
            </a:pPr>
            <a:r>
              <a:rPr sz="4000">
                <a:solidFill>
                  <a:srgbClr val="363929"/>
                </a:solidFill>
                <a:effectLst>
                  <a:outerShdw blurRad="25400" dist="25400" dir="2700000" rotWithShape="0">
                    <a:srgbClr val="FFFFFF">
                      <a:alpha val="50000"/>
                    </a:srgbClr>
                  </a:outerShdw>
                </a:effectLst>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968500" y="152400"/>
            <a:ext cx="9753600" cy="2590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tabLst>
                <a:tab pos="1485900" algn="l"/>
              </a:tabLst>
            </a:lvl1pPr>
          </a:lstStyle>
          <a:p>
            <a:pPr lvl="0">
              <a:defRPr sz="1800">
                <a:solidFill>
                  <a:srgbClr val="000000"/>
                </a:solidFill>
                <a:effectLst/>
              </a:defRPr>
            </a:pPr>
            <a:r>
              <a:rPr sz="6800">
                <a:solidFill>
                  <a:srgbClr val="363929"/>
                </a:solidFill>
                <a:effectLst>
                  <a:outerShdw blurRad="25400" dist="25400" dir="2700000" rotWithShape="0">
                    <a:srgbClr val="FFFFFF">
                      <a:alpha val="50000"/>
                    </a:srgbClr>
                  </a:outerShdw>
                </a:effectLst>
              </a:rPr>
              <a:t>Title Text</a:t>
            </a:r>
          </a:p>
        </p:txBody>
      </p:sp>
      <p:sp>
        <p:nvSpPr>
          <p:cNvPr id="3" name="Shape 3"/>
          <p:cNvSpPr>
            <a:spLocks noGrp="1"/>
          </p:cNvSpPr>
          <p:nvPr>
            <p:ph type="body" idx="1"/>
          </p:nvPr>
        </p:nvSpPr>
        <p:spPr>
          <a:xfrm>
            <a:off x="1968500" y="2743200"/>
            <a:ext cx="9753600" cy="5842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defRPr>
            </a:pPr>
            <a:r>
              <a:rPr sz="4000">
                <a:solidFill>
                  <a:srgbClr val="363929"/>
                </a:solidFill>
              </a:rPr>
              <a:t>Body Level One</a:t>
            </a:r>
          </a:p>
          <a:p>
            <a:pPr lvl="1">
              <a:defRPr sz="1800">
                <a:solidFill>
                  <a:srgbClr val="000000"/>
                </a:solidFill>
              </a:defRPr>
            </a:pPr>
            <a:r>
              <a:rPr sz="4000">
                <a:solidFill>
                  <a:srgbClr val="363929"/>
                </a:solidFill>
              </a:rPr>
              <a:t>Body Level Two</a:t>
            </a:r>
          </a:p>
          <a:p>
            <a:pPr lvl="2">
              <a:defRPr sz="1800">
                <a:solidFill>
                  <a:srgbClr val="000000"/>
                </a:solidFill>
              </a:defRPr>
            </a:pPr>
            <a:r>
              <a:rPr sz="4000">
                <a:solidFill>
                  <a:srgbClr val="363929"/>
                </a:solidFill>
              </a:rPr>
              <a:t>Body Level Three</a:t>
            </a:r>
          </a:p>
          <a:p>
            <a:pPr lvl="3">
              <a:defRPr sz="1800">
                <a:solidFill>
                  <a:srgbClr val="000000"/>
                </a:solidFill>
              </a:defRPr>
            </a:pPr>
            <a:r>
              <a:rPr sz="4000">
                <a:solidFill>
                  <a:srgbClr val="363929"/>
                </a:solidFill>
              </a:rPr>
              <a:t>Body Level Four</a:t>
            </a:r>
          </a:p>
          <a:p>
            <a:pPr lvl="4">
              <a:defRPr sz="1800">
                <a:solidFill>
                  <a:srgbClr val="000000"/>
                </a:solidFill>
              </a:defRPr>
            </a:pPr>
            <a:r>
              <a:rPr sz="4000">
                <a:solidFill>
                  <a:srgbClr val="363929"/>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59" r:id="rId8"/>
    <p:sldLayoutId id="2147483660" r:id="rId9"/>
    <p:sldLayoutId id="2147483661" r:id="rId10"/>
    <p:sldLayoutId id="2147483662" r:id="rId11"/>
    <p:sldLayoutId id="2147483663" r:id="rId12"/>
    <p:sldLayoutId id="2147483664" r:id="rId13"/>
  </p:sldLayoutIdLst>
  <p:transition spd="med"/>
  <p:txStyles>
    <p:titleStyle>
      <a:lvl1pPr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1pPr>
      <a:lvl2pPr indent="2286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2pPr>
      <a:lvl3pPr indent="4572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3pPr>
      <a:lvl4pPr indent="6858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4pPr>
      <a:lvl5pPr indent="9144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5pPr>
      <a:lvl6pPr indent="11430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6pPr>
      <a:lvl7pPr indent="13716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7pPr>
      <a:lvl8pPr indent="16002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8pPr>
      <a:lvl9pPr indent="1828800" algn="ctr" defTabSz="457200">
        <a:tabLst>
          <a:tab pos="1485900" algn="l"/>
        </a:tabLst>
        <a:defRPr sz="6800">
          <a:solidFill>
            <a:srgbClr val="363929"/>
          </a:solidFill>
          <a:effectLst>
            <a:outerShdw blurRad="25400" dist="25400" dir="2700000" rotWithShape="0">
              <a:srgbClr val="FFFFFF">
                <a:alpha val="50000"/>
              </a:srgbClr>
            </a:outerShdw>
          </a:effectLst>
          <a:latin typeface="+mn-lt"/>
          <a:ea typeface="+mn-ea"/>
          <a:cs typeface="+mn-cs"/>
          <a:sym typeface="Optima"/>
        </a:defRPr>
      </a:lvl9pPr>
    </p:titleStyle>
    <p:bodyStyle>
      <a:lvl1pPr marL="546100" indent="-546100" defTabSz="457200">
        <a:spcBef>
          <a:spcPts val="5000"/>
        </a:spcBef>
        <a:buSzPct val="35000"/>
        <a:buBlip>
          <a:blip r:embed="rId16"/>
        </a:buBlip>
        <a:defRPr sz="4000">
          <a:solidFill>
            <a:srgbClr val="363929"/>
          </a:solidFill>
          <a:latin typeface="+mn-lt"/>
          <a:ea typeface="+mn-ea"/>
          <a:cs typeface="+mn-cs"/>
          <a:sym typeface="Optima"/>
        </a:defRPr>
      </a:lvl1pPr>
      <a:lvl2pPr marL="1092200" indent="-546100" defTabSz="457200">
        <a:spcBef>
          <a:spcPts val="5000"/>
        </a:spcBef>
        <a:buSzPct val="35000"/>
        <a:buBlip>
          <a:blip r:embed="rId16"/>
        </a:buBlip>
        <a:defRPr sz="4000">
          <a:solidFill>
            <a:srgbClr val="363929"/>
          </a:solidFill>
          <a:latin typeface="+mn-lt"/>
          <a:ea typeface="+mn-ea"/>
          <a:cs typeface="+mn-cs"/>
          <a:sym typeface="Optima"/>
        </a:defRPr>
      </a:lvl2pPr>
      <a:lvl3pPr marL="1638300" indent="-546100" defTabSz="457200">
        <a:spcBef>
          <a:spcPts val="5000"/>
        </a:spcBef>
        <a:buSzPct val="35000"/>
        <a:buBlip>
          <a:blip r:embed="rId16"/>
        </a:buBlip>
        <a:defRPr sz="4000">
          <a:solidFill>
            <a:srgbClr val="363929"/>
          </a:solidFill>
          <a:latin typeface="+mn-lt"/>
          <a:ea typeface="+mn-ea"/>
          <a:cs typeface="+mn-cs"/>
          <a:sym typeface="Optima"/>
        </a:defRPr>
      </a:lvl3pPr>
      <a:lvl4pPr marL="2184400" indent="-546100" defTabSz="457200">
        <a:spcBef>
          <a:spcPts val="5000"/>
        </a:spcBef>
        <a:buSzPct val="35000"/>
        <a:buBlip>
          <a:blip r:embed="rId16"/>
        </a:buBlip>
        <a:defRPr sz="4000">
          <a:solidFill>
            <a:srgbClr val="363929"/>
          </a:solidFill>
          <a:latin typeface="+mn-lt"/>
          <a:ea typeface="+mn-ea"/>
          <a:cs typeface="+mn-cs"/>
          <a:sym typeface="Optima"/>
        </a:defRPr>
      </a:lvl4pPr>
      <a:lvl5pPr marL="2730500" indent="-546100" defTabSz="457200">
        <a:spcBef>
          <a:spcPts val="5000"/>
        </a:spcBef>
        <a:buSzPct val="35000"/>
        <a:buBlip>
          <a:blip r:embed="rId16"/>
        </a:buBlip>
        <a:defRPr sz="4000">
          <a:solidFill>
            <a:srgbClr val="363929"/>
          </a:solidFill>
          <a:latin typeface="+mn-lt"/>
          <a:ea typeface="+mn-ea"/>
          <a:cs typeface="+mn-cs"/>
          <a:sym typeface="Optima"/>
        </a:defRPr>
      </a:lvl5pPr>
      <a:lvl6pPr marL="3276600" indent="-546100" defTabSz="457200">
        <a:spcBef>
          <a:spcPts val="5000"/>
        </a:spcBef>
        <a:buSzPct val="35000"/>
        <a:buBlip>
          <a:blip r:embed="rId16"/>
        </a:buBlip>
        <a:defRPr sz="4000">
          <a:solidFill>
            <a:srgbClr val="363929"/>
          </a:solidFill>
          <a:latin typeface="+mn-lt"/>
          <a:ea typeface="+mn-ea"/>
          <a:cs typeface="+mn-cs"/>
          <a:sym typeface="Optima"/>
        </a:defRPr>
      </a:lvl6pPr>
      <a:lvl7pPr marL="3822700" indent="-546100" defTabSz="457200">
        <a:spcBef>
          <a:spcPts val="5000"/>
        </a:spcBef>
        <a:buSzPct val="35000"/>
        <a:buBlip>
          <a:blip r:embed="rId16"/>
        </a:buBlip>
        <a:defRPr sz="4000">
          <a:solidFill>
            <a:srgbClr val="363929"/>
          </a:solidFill>
          <a:latin typeface="+mn-lt"/>
          <a:ea typeface="+mn-ea"/>
          <a:cs typeface="+mn-cs"/>
          <a:sym typeface="Optima"/>
        </a:defRPr>
      </a:lvl7pPr>
      <a:lvl8pPr marL="4368800" indent="-546100" defTabSz="457200">
        <a:spcBef>
          <a:spcPts val="5000"/>
        </a:spcBef>
        <a:buSzPct val="35000"/>
        <a:buBlip>
          <a:blip r:embed="rId16"/>
        </a:buBlip>
        <a:defRPr sz="4000">
          <a:solidFill>
            <a:srgbClr val="363929"/>
          </a:solidFill>
          <a:latin typeface="+mn-lt"/>
          <a:ea typeface="+mn-ea"/>
          <a:cs typeface="+mn-cs"/>
          <a:sym typeface="Optima"/>
        </a:defRPr>
      </a:lvl8pPr>
      <a:lvl9pPr marL="4914900" indent="-546100" defTabSz="457200">
        <a:spcBef>
          <a:spcPts val="5000"/>
        </a:spcBef>
        <a:buSzPct val="35000"/>
        <a:buBlip>
          <a:blip r:embed="rId16"/>
        </a:buBlip>
        <a:defRPr sz="4000">
          <a:solidFill>
            <a:srgbClr val="363929"/>
          </a:solidFill>
          <a:latin typeface="+mn-lt"/>
          <a:ea typeface="+mn-ea"/>
          <a:cs typeface="+mn-cs"/>
          <a:sym typeface="Optima"/>
        </a:defRPr>
      </a:lvl9pPr>
    </p:bodyStyle>
    <p:otherStyle>
      <a:lvl1pPr algn="r" defTabSz="457200">
        <a:defRPr sz="2400">
          <a:solidFill>
            <a:schemeClr val="tx1"/>
          </a:solidFill>
          <a:latin typeface="+mn-lt"/>
          <a:ea typeface="+mn-ea"/>
          <a:cs typeface="+mn-cs"/>
          <a:sym typeface="Optima"/>
        </a:defRPr>
      </a:lvl1pPr>
      <a:lvl2pPr indent="228600" algn="r" defTabSz="457200">
        <a:defRPr sz="2400">
          <a:solidFill>
            <a:schemeClr val="tx1"/>
          </a:solidFill>
          <a:latin typeface="+mn-lt"/>
          <a:ea typeface="+mn-ea"/>
          <a:cs typeface="+mn-cs"/>
          <a:sym typeface="Optima"/>
        </a:defRPr>
      </a:lvl2pPr>
      <a:lvl3pPr indent="457200" algn="r" defTabSz="457200">
        <a:defRPr sz="2400">
          <a:solidFill>
            <a:schemeClr val="tx1"/>
          </a:solidFill>
          <a:latin typeface="+mn-lt"/>
          <a:ea typeface="+mn-ea"/>
          <a:cs typeface="+mn-cs"/>
          <a:sym typeface="Optima"/>
        </a:defRPr>
      </a:lvl3pPr>
      <a:lvl4pPr indent="685800" algn="r" defTabSz="457200">
        <a:defRPr sz="2400">
          <a:solidFill>
            <a:schemeClr val="tx1"/>
          </a:solidFill>
          <a:latin typeface="+mn-lt"/>
          <a:ea typeface="+mn-ea"/>
          <a:cs typeface="+mn-cs"/>
          <a:sym typeface="Optima"/>
        </a:defRPr>
      </a:lvl4pPr>
      <a:lvl5pPr indent="914400" algn="r" defTabSz="457200">
        <a:defRPr sz="2400">
          <a:solidFill>
            <a:schemeClr val="tx1"/>
          </a:solidFill>
          <a:latin typeface="+mn-lt"/>
          <a:ea typeface="+mn-ea"/>
          <a:cs typeface="+mn-cs"/>
          <a:sym typeface="Optima"/>
        </a:defRPr>
      </a:lvl5pPr>
      <a:lvl6pPr indent="1143000" algn="r" defTabSz="457200">
        <a:defRPr sz="2400">
          <a:solidFill>
            <a:schemeClr val="tx1"/>
          </a:solidFill>
          <a:latin typeface="+mn-lt"/>
          <a:ea typeface="+mn-ea"/>
          <a:cs typeface="+mn-cs"/>
          <a:sym typeface="Optima"/>
        </a:defRPr>
      </a:lvl6pPr>
      <a:lvl7pPr indent="1371600" algn="r" defTabSz="457200">
        <a:defRPr sz="2400">
          <a:solidFill>
            <a:schemeClr val="tx1"/>
          </a:solidFill>
          <a:latin typeface="+mn-lt"/>
          <a:ea typeface="+mn-ea"/>
          <a:cs typeface="+mn-cs"/>
          <a:sym typeface="Optima"/>
        </a:defRPr>
      </a:lvl7pPr>
      <a:lvl8pPr indent="1600200" algn="r" defTabSz="457200">
        <a:defRPr sz="2400">
          <a:solidFill>
            <a:schemeClr val="tx1"/>
          </a:solidFill>
          <a:latin typeface="+mn-lt"/>
          <a:ea typeface="+mn-ea"/>
          <a:cs typeface="+mn-cs"/>
          <a:sym typeface="Optima"/>
        </a:defRPr>
      </a:lvl8pPr>
      <a:lvl9pPr indent="1828800" algn="r" defTabSz="457200">
        <a:defRPr sz="2400">
          <a:solidFill>
            <a:schemeClr val="tx1"/>
          </a:solidFill>
          <a:latin typeface="+mn-lt"/>
          <a:ea typeface="+mn-ea"/>
          <a:cs typeface="+mn-cs"/>
          <a:sym typeface="Optim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aufVodxPFI"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61840" y="844352"/>
            <a:ext cx="10464800" cy="2019300"/>
          </a:xfrm>
        </p:spPr>
        <p:txBody>
          <a:bodyPr/>
          <a:lstStyle/>
          <a:p>
            <a:r>
              <a:rPr lang="en-US" dirty="0" smtClean="0"/>
              <a:t>SOCIAL WORLD</a:t>
            </a:r>
            <a:endParaRPr lang="en-US" dirty="0"/>
          </a:p>
        </p:txBody>
      </p:sp>
      <p:sp>
        <p:nvSpPr>
          <p:cNvPr id="3" name="Text Placeholder 2"/>
          <p:cNvSpPr>
            <a:spLocks noGrp="1"/>
          </p:cNvSpPr>
          <p:nvPr>
            <p:ph type="body" idx="1"/>
          </p:nvPr>
        </p:nvSpPr>
        <p:spPr>
          <a:xfrm>
            <a:off x="1461840" y="3148608"/>
            <a:ext cx="10464800" cy="2232248"/>
          </a:xfrm>
        </p:spPr>
        <p:txBody>
          <a:bodyPr>
            <a:normAutofit fontScale="70000" lnSpcReduction="20000"/>
          </a:bodyPr>
          <a:lstStyle/>
          <a:p>
            <a:r>
              <a:rPr lang="en-US" dirty="0" smtClean="0"/>
              <a:t>This unit of work is related to people and the difference that exist between countries.</a:t>
            </a:r>
          </a:p>
          <a:p>
            <a:endParaRPr lang="en-US" dirty="0"/>
          </a:p>
          <a:p>
            <a:r>
              <a:rPr lang="en-US" dirty="0" smtClean="0"/>
              <a:t>One career link is a humanitarian aid worker, could this type of work be for you? </a:t>
            </a:r>
            <a:r>
              <a:rPr lang="en-US" dirty="0" smtClean="0">
                <a:hlinkClick r:id="rId2"/>
              </a:rPr>
              <a:t>Click and find out what it includes.</a:t>
            </a:r>
            <a:endParaRPr lang="en-US" dirty="0"/>
          </a:p>
        </p:txBody>
      </p:sp>
    </p:spTree>
    <p:extLst>
      <p:ext uri="{BB962C8B-B14F-4D97-AF65-F5344CB8AC3E}">
        <p14:creationId xmlns:p14="http://schemas.microsoft.com/office/powerpoint/2010/main" val="37725657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Development Key Terms</a:t>
            </a:r>
            <a:endParaRPr lang="en-GB" b="1" dirty="0">
              <a:solidFill>
                <a:srgbClr val="FF0000"/>
              </a:solidFill>
            </a:endParaRPr>
          </a:p>
        </p:txBody>
      </p:sp>
      <p:sp>
        <p:nvSpPr>
          <p:cNvPr id="3" name="Content Placeholder 2"/>
          <p:cNvSpPr>
            <a:spLocks noGrp="1"/>
          </p:cNvSpPr>
          <p:nvPr>
            <p:ph idx="1"/>
          </p:nvPr>
        </p:nvSpPr>
        <p:spPr/>
        <p:txBody>
          <a:bodyPr/>
          <a:lstStyle/>
          <a:p>
            <a:pPr>
              <a:buNone/>
            </a:pPr>
            <a:r>
              <a:rPr lang="en-GB" b="1" dirty="0" smtClean="0"/>
              <a:t>MEDC </a:t>
            </a:r>
            <a:r>
              <a:rPr lang="en-GB" dirty="0" smtClean="0"/>
              <a:t>– a more economically developed country (a rich country)</a:t>
            </a:r>
            <a:endParaRPr lang="en-GB" dirty="0"/>
          </a:p>
          <a:p>
            <a:pPr>
              <a:buNone/>
            </a:pPr>
            <a:r>
              <a:rPr lang="en-GB" b="1" dirty="0" smtClean="0"/>
              <a:t>LEDC </a:t>
            </a:r>
            <a:r>
              <a:rPr lang="en-GB" dirty="0" smtClean="0"/>
              <a:t>-  a less economically developed country (a poor country)</a:t>
            </a:r>
            <a:endParaRPr lang="en-GB" dirty="0"/>
          </a:p>
        </p:txBody>
      </p:sp>
      <p:sp>
        <p:nvSpPr>
          <p:cNvPr id="4" name="TextBox 3"/>
          <p:cNvSpPr txBox="1"/>
          <p:nvPr/>
        </p:nvSpPr>
        <p:spPr>
          <a:xfrm>
            <a:off x="1029792" y="2758468"/>
            <a:ext cx="1800200" cy="5642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363929"/>
                </a:solidFill>
                <a:effectLst/>
                <a:uFillTx/>
                <a:latin typeface="+mn-lt"/>
                <a:ea typeface="+mn-ea"/>
                <a:cs typeface="+mn-cs"/>
                <a:sym typeface="Optima"/>
              </a:rPr>
              <a:t>COPY</a:t>
            </a:r>
            <a:endParaRPr kumimoji="0" lang="en-GB" sz="3000" b="0" i="0" u="none" strike="noStrike" cap="none" spc="0" normalizeH="0" baseline="0" dirty="0">
              <a:ln>
                <a:noFill/>
              </a:ln>
              <a:solidFill>
                <a:srgbClr val="363929"/>
              </a:solidFill>
              <a:effectLst/>
              <a:uFillTx/>
              <a:latin typeface="+mn-lt"/>
              <a:ea typeface="+mn-ea"/>
              <a:cs typeface="+mn-cs"/>
              <a:sym typeface="Optima"/>
            </a:endParaRPr>
          </a:p>
        </p:txBody>
      </p:sp>
    </p:spTree>
    <p:extLst>
      <p:ext uri="{BB962C8B-B14F-4D97-AF65-F5344CB8AC3E}">
        <p14:creationId xmlns:p14="http://schemas.microsoft.com/office/powerpoint/2010/main" val="383189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The Brandt Line</a:t>
            </a:r>
            <a:endParaRPr lang="en-GB" b="1" dirty="0">
              <a:solidFill>
                <a:srgbClr val="FF0000"/>
              </a:solidFill>
            </a:endParaRPr>
          </a:p>
        </p:txBody>
      </p:sp>
      <p:sp>
        <p:nvSpPr>
          <p:cNvPr id="3" name="Content Placeholder 2"/>
          <p:cNvSpPr>
            <a:spLocks noGrp="1"/>
          </p:cNvSpPr>
          <p:nvPr>
            <p:ph idx="1"/>
          </p:nvPr>
        </p:nvSpPr>
        <p:spPr>
          <a:xfrm>
            <a:off x="650240" y="2275841"/>
            <a:ext cx="5237692" cy="6436925"/>
          </a:xfrm>
        </p:spPr>
        <p:txBody>
          <a:bodyPr>
            <a:normAutofit/>
          </a:bodyPr>
          <a:lstStyle/>
          <a:p>
            <a:r>
              <a:rPr lang="en-GB" sz="3200" dirty="0" smtClean="0"/>
              <a:t>In the 1980s, former Chancellor Willy Brandt created this line to show the north-south divide.</a:t>
            </a:r>
          </a:p>
          <a:p>
            <a:r>
              <a:rPr lang="en-GB" sz="3200" dirty="0"/>
              <a:t>He was awarded the Nobel Peace Prize in </a:t>
            </a:r>
            <a:r>
              <a:rPr lang="en-GB" sz="3200" dirty="0" smtClean="0"/>
              <a:t>1971 for his work reconciling with the countries of </a:t>
            </a:r>
            <a:r>
              <a:rPr lang="en-GB" sz="3200" dirty="0"/>
              <a:t>e</a:t>
            </a:r>
            <a:r>
              <a:rPr lang="en-GB" sz="3200" dirty="0" smtClean="0"/>
              <a:t>astern Europe.</a:t>
            </a:r>
          </a:p>
        </p:txBody>
      </p:sp>
      <p:pic>
        <p:nvPicPr>
          <p:cNvPr id="4" name="Picture 2" descr="http://marckeh.files.wordpress.com/2012/08/brandt.jpg"/>
          <p:cNvPicPr>
            <a:picLocks noChangeAspect="1" noChangeArrowheads="1"/>
          </p:cNvPicPr>
          <p:nvPr/>
        </p:nvPicPr>
        <p:blipFill>
          <a:blip r:embed="rId2" cstate="print"/>
          <a:srcRect/>
          <a:stretch>
            <a:fillRect/>
          </a:stretch>
        </p:blipFill>
        <p:spPr bwMode="auto">
          <a:xfrm>
            <a:off x="5702341" y="3151073"/>
            <a:ext cx="6842330" cy="3987986"/>
          </a:xfrm>
          <a:prstGeom prst="rect">
            <a:avLst/>
          </a:prstGeom>
          <a:noFill/>
        </p:spPr>
      </p:pic>
      <p:sp>
        <p:nvSpPr>
          <p:cNvPr id="5" name="TextBox 4"/>
          <p:cNvSpPr txBox="1"/>
          <p:nvPr/>
        </p:nvSpPr>
        <p:spPr>
          <a:xfrm>
            <a:off x="6912046" y="2623750"/>
            <a:ext cx="5427803" cy="1054646"/>
          </a:xfrm>
          <a:prstGeom prst="rect">
            <a:avLst/>
          </a:prstGeom>
          <a:noFill/>
        </p:spPr>
        <p:txBody>
          <a:bodyPr wrap="square" lIns="130046" tIns="65023" rIns="130046" bIns="65023" rtlCol="0">
            <a:spAutoFit/>
          </a:bodyPr>
          <a:lstStyle/>
          <a:p>
            <a:r>
              <a:rPr lang="en-GB" dirty="0" smtClean="0"/>
              <a:t>MEDC – North of the Brandt Line</a:t>
            </a:r>
            <a:endParaRPr lang="en-GB" dirty="0"/>
          </a:p>
        </p:txBody>
      </p:sp>
      <p:sp>
        <p:nvSpPr>
          <p:cNvPr id="6" name="TextBox 5"/>
          <p:cNvSpPr txBox="1"/>
          <p:nvPr/>
        </p:nvSpPr>
        <p:spPr>
          <a:xfrm>
            <a:off x="7116868" y="7027439"/>
            <a:ext cx="5427803" cy="1054646"/>
          </a:xfrm>
          <a:prstGeom prst="rect">
            <a:avLst/>
          </a:prstGeom>
          <a:noFill/>
        </p:spPr>
        <p:txBody>
          <a:bodyPr wrap="square" lIns="130046" tIns="65023" rIns="130046" bIns="65023" rtlCol="0">
            <a:spAutoFit/>
          </a:bodyPr>
          <a:lstStyle/>
          <a:p>
            <a:r>
              <a:rPr lang="en-GB" dirty="0"/>
              <a:t>L</a:t>
            </a:r>
            <a:r>
              <a:rPr lang="en-GB" dirty="0" smtClean="0"/>
              <a:t>EDC – South of the Brandt Line</a:t>
            </a:r>
            <a:endParaRPr lang="en-GB" dirty="0"/>
          </a:p>
        </p:txBody>
      </p:sp>
    </p:spTree>
    <p:extLst>
      <p:ext uri="{BB962C8B-B14F-4D97-AF65-F5344CB8AC3E}">
        <p14:creationId xmlns:p14="http://schemas.microsoft.com/office/powerpoint/2010/main" val="2381235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Indicators</a:t>
            </a:r>
            <a:endParaRPr lang="en-GB" b="1" dirty="0">
              <a:solidFill>
                <a:srgbClr val="FF0000"/>
              </a:solidFill>
            </a:endParaRPr>
          </a:p>
        </p:txBody>
      </p:sp>
      <p:sp>
        <p:nvSpPr>
          <p:cNvPr id="3" name="Content Placeholder 2"/>
          <p:cNvSpPr>
            <a:spLocks noGrp="1"/>
          </p:cNvSpPr>
          <p:nvPr>
            <p:ph idx="1"/>
          </p:nvPr>
        </p:nvSpPr>
        <p:spPr>
          <a:xfrm>
            <a:off x="1245816" y="2743200"/>
            <a:ext cx="10476284" cy="5842000"/>
          </a:xfrm>
        </p:spPr>
        <p:txBody>
          <a:bodyPr>
            <a:normAutofit lnSpcReduction="10000"/>
          </a:bodyPr>
          <a:lstStyle/>
          <a:p>
            <a:r>
              <a:rPr lang="en-GB" b="1" dirty="0" smtClean="0"/>
              <a:t>Economic:</a:t>
            </a:r>
            <a:r>
              <a:rPr lang="en-GB" dirty="0" smtClean="0"/>
              <a:t> give information about the general wealth of a country.</a:t>
            </a:r>
          </a:p>
          <a:p>
            <a:r>
              <a:rPr lang="en-GB" b="1" dirty="0" smtClean="0"/>
              <a:t>Social:</a:t>
            </a:r>
            <a:r>
              <a:rPr lang="en-GB" dirty="0" smtClean="0"/>
              <a:t> Give information about people and how they live, what they do and their quality of life</a:t>
            </a:r>
          </a:p>
          <a:p>
            <a:r>
              <a:rPr lang="en-GB" b="1" dirty="0" smtClean="0"/>
              <a:t>Environmental: </a:t>
            </a:r>
            <a:r>
              <a:rPr lang="en-GB" dirty="0" smtClean="0"/>
              <a:t>Give information on the effect of the country on the environment, e.g. air pollution</a:t>
            </a:r>
            <a:endParaRPr lang="en-GB" b="1" dirty="0"/>
          </a:p>
        </p:txBody>
      </p:sp>
    </p:spTree>
    <p:extLst>
      <p:ext uri="{BB962C8B-B14F-4D97-AF65-F5344CB8AC3E}">
        <p14:creationId xmlns:p14="http://schemas.microsoft.com/office/powerpoint/2010/main" val="1131578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152400"/>
            <a:ext cx="9753600" cy="1700064"/>
          </a:xfrm>
        </p:spPr>
        <p:txBody>
          <a:bodyPr>
            <a:normAutofit fontScale="90000"/>
          </a:bodyPr>
          <a:lstStyle/>
          <a:p>
            <a:r>
              <a:rPr lang="en-GB" b="1" dirty="0" smtClean="0">
                <a:solidFill>
                  <a:srgbClr val="FF0000"/>
                </a:solidFill>
              </a:rPr>
              <a:t>Development Indicators</a:t>
            </a:r>
            <a:endParaRPr lang="en-GB"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621586"/>
              </p:ext>
            </p:extLst>
          </p:nvPr>
        </p:nvGraphicFramePr>
        <p:xfrm>
          <a:off x="562541" y="2623750"/>
          <a:ext cx="11894433" cy="2492586"/>
        </p:xfrm>
        <a:graphic>
          <a:graphicData uri="http://schemas.openxmlformats.org/drawingml/2006/table">
            <a:tbl>
              <a:tblPr/>
              <a:tblGrid>
                <a:gridCol w="3701521"/>
                <a:gridCol w="4192300"/>
                <a:gridCol w="4000612"/>
              </a:tblGrid>
              <a:tr h="498517">
                <a:tc>
                  <a:txBody>
                    <a:bodyPr/>
                    <a:lstStyle/>
                    <a:p>
                      <a:pPr algn="ctr">
                        <a:lnSpc>
                          <a:spcPct val="115000"/>
                        </a:lnSpc>
                        <a:spcAft>
                          <a:spcPts val="0"/>
                        </a:spcAft>
                      </a:pPr>
                      <a:r>
                        <a:rPr lang="en-GB" sz="2800" b="1" dirty="0" smtClean="0">
                          <a:latin typeface="Calibri"/>
                          <a:ea typeface="Calibri"/>
                          <a:cs typeface="Times New Roman"/>
                        </a:rPr>
                        <a:t>Social</a:t>
                      </a:r>
                      <a:endParaRPr lang="en-GB" sz="2800" b="1" dirty="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GB" sz="2800" b="1" dirty="0" smtClean="0">
                          <a:latin typeface="Calibri"/>
                          <a:ea typeface="Calibri"/>
                          <a:cs typeface="Times New Roman"/>
                        </a:rPr>
                        <a:t>Economic</a:t>
                      </a: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lnSpc>
                          <a:spcPct val="115000"/>
                        </a:lnSpc>
                        <a:spcAft>
                          <a:spcPts val="0"/>
                        </a:spcAft>
                      </a:pPr>
                      <a:r>
                        <a:rPr lang="en-GB" sz="2800" b="1" dirty="0" smtClean="0">
                          <a:latin typeface="Calibri"/>
                          <a:ea typeface="Calibri"/>
                          <a:cs typeface="Times New Roman"/>
                        </a:rPr>
                        <a:t>Environmental</a:t>
                      </a:r>
                      <a:endParaRPr lang="en-GB" sz="2800" b="1" dirty="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1994069">
                <a:tc>
                  <a:txBody>
                    <a:bodyPr/>
                    <a:lstStyle/>
                    <a:p>
                      <a:pPr algn="ctr">
                        <a:lnSpc>
                          <a:spcPct val="115000"/>
                        </a:lnSpc>
                        <a:spcAft>
                          <a:spcPts val="0"/>
                        </a:spcAft>
                      </a:pPr>
                      <a:endParaRPr lang="en-GB" sz="2800" dirty="0" smtClean="0">
                        <a:latin typeface="Calibri"/>
                        <a:ea typeface="Calibri"/>
                        <a:cs typeface="Times New Roman"/>
                      </a:endParaRPr>
                    </a:p>
                    <a:p>
                      <a:pPr algn="ctr">
                        <a:lnSpc>
                          <a:spcPct val="115000"/>
                        </a:lnSpc>
                        <a:spcAft>
                          <a:spcPts val="0"/>
                        </a:spcAft>
                      </a:pPr>
                      <a:endParaRPr lang="en-GB" sz="2800" dirty="0" smtClean="0">
                        <a:latin typeface="Calibri"/>
                        <a:ea typeface="Calibri"/>
                        <a:cs typeface="Times New Roman"/>
                      </a:endParaRPr>
                    </a:p>
                    <a:p>
                      <a:pPr algn="ctr">
                        <a:lnSpc>
                          <a:spcPct val="115000"/>
                        </a:lnSpc>
                        <a:spcAft>
                          <a:spcPts val="0"/>
                        </a:spcAft>
                      </a:pPr>
                      <a:endParaRPr lang="en-GB" sz="2800" dirty="0" smtClean="0">
                        <a:latin typeface="Calibri"/>
                        <a:ea typeface="Calibri"/>
                        <a:cs typeface="Times New Roman"/>
                      </a:endParaRPr>
                    </a:p>
                    <a:p>
                      <a:pPr algn="ctr">
                        <a:lnSpc>
                          <a:spcPct val="115000"/>
                        </a:lnSpc>
                        <a:spcAft>
                          <a:spcPts val="0"/>
                        </a:spcAft>
                      </a:pPr>
                      <a:endParaRPr lang="en-GB" sz="2800" dirty="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dirty="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2800" dirty="0">
                        <a:latin typeface="Calibri"/>
                        <a:ea typeface="Calibri"/>
                        <a:cs typeface="Times New Roman"/>
                      </a:endParaRPr>
                    </a:p>
                  </a:txBody>
                  <a:tcPr marL="97536" marR="975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62541" y="5372382"/>
            <a:ext cx="3128674" cy="4009301"/>
          </a:xfrm>
          <a:prstGeom prst="rect">
            <a:avLst/>
          </a:prstGeom>
          <a:noFill/>
        </p:spPr>
        <p:txBody>
          <a:bodyPr wrap="square" lIns="130046" tIns="65023" rIns="130046" bIns="65023" rtlCol="0">
            <a:spAutoFit/>
          </a:bodyPr>
          <a:lstStyle/>
          <a:p>
            <a:pPr marL="487672" indent="-487672">
              <a:buFont typeface="+mj-lt"/>
              <a:buAutoNum type="arabicPeriod"/>
            </a:pPr>
            <a:r>
              <a:rPr lang="en-GB" sz="2800" dirty="0" smtClean="0"/>
              <a:t>Energy Use</a:t>
            </a:r>
          </a:p>
          <a:p>
            <a:pPr marL="487672" indent="-487672">
              <a:buFont typeface="+mj-lt"/>
              <a:buAutoNum type="arabicPeriod"/>
            </a:pPr>
            <a:r>
              <a:rPr lang="en-GB" sz="2800" dirty="0" smtClean="0"/>
              <a:t>Trade</a:t>
            </a:r>
          </a:p>
          <a:p>
            <a:pPr marL="487672" indent="-487672">
              <a:buFont typeface="+mj-lt"/>
              <a:buAutoNum type="arabicPeriod"/>
            </a:pPr>
            <a:r>
              <a:rPr lang="en-GB" sz="2800" dirty="0" smtClean="0"/>
              <a:t>Industrial Output</a:t>
            </a:r>
          </a:p>
          <a:p>
            <a:pPr marL="487672" indent="-487672">
              <a:buFont typeface="+mj-lt"/>
              <a:buAutoNum type="arabicPeriod"/>
            </a:pPr>
            <a:r>
              <a:rPr lang="en-GB" sz="2800" dirty="0" smtClean="0"/>
              <a:t>Education</a:t>
            </a:r>
          </a:p>
          <a:p>
            <a:pPr marL="487672" indent="-487672">
              <a:buFont typeface="+mj-lt"/>
              <a:buAutoNum type="arabicPeriod"/>
            </a:pPr>
            <a:r>
              <a:rPr lang="en-GB" sz="2800" dirty="0" smtClean="0"/>
              <a:t>Healthcare</a:t>
            </a:r>
          </a:p>
          <a:p>
            <a:pPr marL="487672" indent="-487672">
              <a:buFont typeface="+mj-lt"/>
              <a:buAutoNum type="arabicPeriod"/>
            </a:pPr>
            <a:r>
              <a:rPr lang="en-GB" sz="2800" dirty="0" smtClean="0"/>
              <a:t>Housing</a:t>
            </a:r>
          </a:p>
          <a:p>
            <a:pPr marL="487672" indent="-487672">
              <a:buFont typeface="+mj-lt"/>
              <a:buAutoNum type="arabicPeriod"/>
            </a:pPr>
            <a:r>
              <a:rPr lang="en-GB" sz="2800" dirty="0" smtClean="0"/>
              <a:t>Birth Rate</a:t>
            </a:r>
          </a:p>
          <a:p>
            <a:pPr marL="487672" indent="-487672">
              <a:buFont typeface="+mj-lt"/>
              <a:buAutoNum type="arabicPeriod"/>
            </a:pPr>
            <a:r>
              <a:rPr lang="en-GB" sz="2800" dirty="0" smtClean="0"/>
              <a:t>Death Rate</a:t>
            </a:r>
          </a:p>
        </p:txBody>
      </p:sp>
      <p:sp>
        <p:nvSpPr>
          <p:cNvPr id="6" name="TextBox 5"/>
          <p:cNvSpPr txBox="1"/>
          <p:nvPr/>
        </p:nvSpPr>
        <p:spPr>
          <a:xfrm>
            <a:off x="3737293" y="5156939"/>
            <a:ext cx="4232911" cy="4440188"/>
          </a:xfrm>
          <a:prstGeom prst="rect">
            <a:avLst/>
          </a:prstGeom>
          <a:noFill/>
        </p:spPr>
        <p:txBody>
          <a:bodyPr wrap="square" lIns="130046" tIns="65023" rIns="130046" bIns="65023" rtlCol="0">
            <a:spAutoFit/>
          </a:bodyPr>
          <a:lstStyle/>
          <a:p>
            <a:pPr marL="487672" indent="-487672">
              <a:buFont typeface="+mj-lt"/>
              <a:buAutoNum type="arabicPeriod" startAt="9"/>
            </a:pPr>
            <a:r>
              <a:rPr lang="en-GB" sz="2800" dirty="0" smtClean="0"/>
              <a:t>Infant Mortality Rate</a:t>
            </a:r>
          </a:p>
          <a:p>
            <a:pPr marL="487672" indent="-487672">
              <a:buFont typeface="+mj-lt"/>
              <a:buAutoNum type="arabicPeriod" startAt="9"/>
            </a:pPr>
            <a:r>
              <a:rPr lang="en-GB" sz="2800" dirty="0" smtClean="0"/>
              <a:t>Child Mortality Rate</a:t>
            </a:r>
          </a:p>
          <a:p>
            <a:pPr marL="487672" indent="-487672">
              <a:buFont typeface="+mj-lt"/>
              <a:buAutoNum type="arabicPeriod" startAt="9"/>
            </a:pPr>
            <a:r>
              <a:rPr lang="en-GB" sz="2800" dirty="0" smtClean="0"/>
              <a:t>Number of Doctors</a:t>
            </a:r>
          </a:p>
          <a:p>
            <a:pPr marL="487672" indent="-487672">
              <a:buFont typeface="+mj-lt"/>
              <a:buAutoNum type="arabicPeriod" startAt="9"/>
            </a:pPr>
            <a:r>
              <a:rPr lang="en-GB" sz="2800" dirty="0" smtClean="0"/>
              <a:t>Give/Receive Aid</a:t>
            </a:r>
          </a:p>
          <a:p>
            <a:pPr marL="487672" indent="-487672">
              <a:buFont typeface="+mj-lt"/>
              <a:buAutoNum type="arabicPeriod" startAt="9"/>
            </a:pPr>
            <a:r>
              <a:rPr lang="en-GB" sz="2800" dirty="0" smtClean="0"/>
              <a:t>% Employed in Primary Jobs</a:t>
            </a:r>
          </a:p>
          <a:p>
            <a:pPr marL="487672" indent="-487672">
              <a:buFont typeface="+mj-lt"/>
              <a:buAutoNum type="arabicPeriod" startAt="9"/>
            </a:pPr>
            <a:r>
              <a:rPr lang="en-GB" sz="2800" dirty="0" smtClean="0"/>
              <a:t>% Employed in Tertiary Jobs</a:t>
            </a:r>
          </a:p>
          <a:p>
            <a:pPr marL="487672" indent="-487672">
              <a:buFont typeface="+mj-lt"/>
              <a:buAutoNum type="arabicPeriod" startAt="9"/>
            </a:pPr>
            <a:r>
              <a:rPr lang="en-GB" sz="2800" dirty="0" smtClean="0"/>
              <a:t>GNP</a:t>
            </a:r>
          </a:p>
          <a:p>
            <a:pPr marL="487672" indent="-487672">
              <a:buFont typeface="+mj-lt"/>
              <a:buAutoNum type="arabicPeriod" startAt="9"/>
            </a:pPr>
            <a:r>
              <a:rPr lang="en-GB" sz="2800" dirty="0" smtClean="0"/>
              <a:t>Fertility Rate</a:t>
            </a:r>
          </a:p>
        </p:txBody>
      </p:sp>
      <p:sp>
        <p:nvSpPr>
          <p:cNvPr id="7" name="Rectangle 6"/>
          <p:cNvSpPr/>
          <p:nvPr/>
        </p:nvSpPr>
        <p:spPr>
          <a:xfrm>
            <a:off x="7798175" y="6003325"/>
            <a:ext cx="5206625" cy="2747417"/>
          </a:xfrm>
          <a:prstGeom prst="rect">
            <a:avLst/>
          </a:prstGeom>
        </p:spPr>
        <p:txBody>
          <a:bodyPr wrap="square" lIns="130046" tIns="65023" rIns="130046" bIns="65023">
            <a:spAutoFit/>
          </a:bodyPr>
          <a:lstStyle/>
          <a:p>
            <a:pPr marL="487672" indent="-487672">
              <a:buFont typeface="+mj-lt"/>
              <a:buAutoNum type="arabicPeriod" startAt="17"/>
            </a:pPr>
            <a:r>
              <a:rPr lang="en-GB" sz="2800" dirty="0" smtClean="0"/>
              <a:t>Number of Internet Users</a:t>
            </a:r>
          </a:p>
          <a:p>
            <a:pPr marL="487672" indent="-487672">
              <a:buFont typeface="+mj-lt"/>
              <a:buAutoNum type="arabicPeriod" startAt="17"/>
            </a:pPr>
            <a:r>
              <a:rPr lang="en-GB" sz="2800" dirty="0" smtClean="0"/>
              <a:t>Calorie Consumption</a:t>
            </a:r>
          </a:p>
          <a:p>
            <a:pPr marL="487672" indent="-487672">
              <a:buFont typeface="+mj-lt"/>
              <a:buAutoNum type="arabicPeriod" startAt="17"/>
            </a:pPr>
            <a:r>
              <a:rPr lang="en-GB" sz="2800" dirty="0" smtClean="0"/>
              <a:t>CO</a:t>
            </a:r>
            <a:r>
              <a:rPr lang="en-GB" sz="2800" baseline="-25000" dirty="0" smtClean="0"/>
              <a:t>2</a:t>
            </a:r>
            <a:r>
              <a:rPr lang="en-GB" sz="2800" dirty="0" smtClean="0"/>
              <a:t> Emissions</a:t>
            </a:r>
          </a:p>
          <a:p>
            <a:pPr marL="487672" indent="-487672">
              <a:buFont typeface="+mj-lt"/>
              <a:buAutoNum type="arabicPeriod" startAt="17"/>
            </a:pPr>
            <a:r>
              <a:rPr lang="en-GB" sz="2800" dirty="0" smtClean="0"/>
              <a:t>Access to safe drinking water</a:t>
            </a:r>
          </a:p>
          <a:p>
            <a:pPr marL="487672" indent="-487672">
              <a:buFont typeface="+mj-lt"/>
              <a:buAutoNum type="arabicPeriod" startAt="17"/>
            </a:pPr>
            <a:r>
              <a:rPr lang="en-GB" sz="2800" dirty="0" smtClean="0"/>
              <a:t>Adult Literacy Rate</a:t>
            </a:r>
          </a:p>
        </p:txBody>
      </p:sp>
      <p:sp>
        <p:nvSpPr>
          <p:cNvPr id="3" name="TextBox 2"/>
          <p:cNvSpPr txBox="1"/>
          <p:nvPr/>
        </p:nvSpPr>
        <p:spPr>
          <a:xfrm>
            <a:off x="741760" y="1966379"/>
            <a:ext cx="9865096" cy="5642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363929"/>
                </a:solidFill>
                <a:effectLst/>
                <a:uFillTx/>
                <a:latin typeface="+mn-lt"/>
                <a:ea typeface="+mn-ea"/>
                <a:cs typeface="+mn-cs"/>
                <a:sym typeface="Optima"/>
              </a:rPr>
              <a:t>Create a table to classify these development indicators.</a:t>
            </a:r>
            <a:endParaRPr kumimoji="0" lang="en-GB" sz="3000" b="0" i="0" u="none" strike="noStrike" cap="none" spc="0" normalizeH="0" baseline="0" dirty="0">
              <a:ln>
                <a:noFill/>
              </a:ln>
              <a:solidFill>
                <a:srgbClr val="363929"/>
              </a:solidFill>
              <a:effectLst/>
              <a:uFillTx/>
              <a:latin typeface="+mn-lt"/>
              <a:ea typeface="+mn-ea"/>
              <a:cs typeface="+mn-cs"/>
              <a:sym typeface="Optima"/>
            </a:endParaRPr>
          </a:p>
        </p:txBody>
      </p:sp>
    </p:spTree>
    <p:extLst>
      <p:ext uri="{BB962C8B-B14F-4D97-AF65-F5344CB8AC3E}">
        <p14:creationId xmlns:p14="http://schemas.microsoft.com/office/powerpoint/2010/main" val="3634762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a:effectLst/>
              </a:rPr>
              <a:t>Substandard housing in a slum near Jakarta, Indonesia</a:t>
            </a:r>
            <a:endParaRPr lang="en-GB" sz="5400" dirty="0"/>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6136" y="3130802"/>
            <a:ext cx="787287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3768" y="4318544"/>
            <a:ext cx="5832648" cy="1764586"/>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363929"/>
                </a:solidFill>
                <a:effectLst/>
                <a:uFillTx/>
                <a:latin typeface="+mn-lt"/>
                <a:ea typeface="+mn-ea"/>
                <a:cs typeface="+mn-cs"/>
                <a:sym typeface="Optima"/>
              </a:rPr>
              <a:t>Guess the countries and </a:t>
            </a:r>
          </a:p>
          <a:p>
            <a:pPr marL="0" marR="0" indent="0" algn="ctr" defTabSz="457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363929"/>
                </a:solidFill>
                <a:effectLst/>
                <a:uFillTx/>
                <a:latin typeface="+mn-lt"/>
                <a:ea typeface="+mn-ea"/>
                <a:cs typeface="+mn-cs"/>
                <a:sym typeface="Optima"/>
              </a:rPr>
              <a:t>what features show whether</a:t>
            </a:r>
            <a:r>
              <a:rPr kumimoji="0" lang="en-US" sz="3600" b="0" i="0" u="none" strike="noStrike" cap="none" spc="0" normalizeH="0" dirty="0" smtClean="0">
                <a:ln>
                  <a:noFill/>
                </a:ln>
                <a:solidFill>
                  <a:srgbClr val="363929"/>
                </a:solidFill>
                <a:effectLst/>
                <a:uFillTx/>
                <a:latin typeface="+mn-lt"/>
                <a:ea typeface="+mn-ea"/>
                <a:cs typeface="+mn-cs"/>
                <a:sym typeface="Optima"/>
              </a:rPr>
              <a:t> they are developed or not.</a:t>
            </a:r>
            <a:endParaRPr kumimoji="0" lang="en-GB" sz="3600" b="0" i="0" u="none" strike="noStrike" cap="none" spc="0" normalizeH="0" baseline="0" dirty="0">
              <a:ln>
                <a:noFill/>
              </a:ln>
              <a:solidFill>
                <a:srgbClr val="363929"/>
              </a:solidFill>
              <a:effectLst/>
              <a:uFillTx/>
              <a:latin typeface="+mn-lt"/>
              <a:ea typeface="+mn-ea"/>
              <a:cs typeface="+mn-cs"/>
              <a:sym typeface="Optima"/>
            </a:endParaRPr>
          </a:p>
        </p:txBody>
      </p:sp>
    </p:spTree>
    <p:extLst>
      <p:ext uri="{BB962C8B-B14F-4D97-AF65-F5344CB8AC3E}">
        <p14:creationId xmlns:p14="http://schemas.microsoft.com/office/powerpoint/2010/main" val="426574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effectLst/>
              </a:rPr>
              <a:t>The Land of the Rising Sun has more than 126 million people. Japan has the third-largest economy in the world based on nominal GDP, fourth based on purchasing power, fourth biggest exporter and fourth biggest importer.</a:t>
            </a:r>
            <a:endParaRPr lang="en-GB" sz="3600"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796" y="3436640"/>
            <a:ext cx="9073008" cy="4117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effectLst/>
              </a:rPr>
              <a:t>Brunei is ranked fifth </a:t>
            </a:r>
            <a:r>
              <a:rPr lang="en-GB" sz="3600" dirty="0">
                <a:effectLst/>
              </a:rPr>
              <a:t>in GDP per capita at purchasing power parity in the globe. It has a 0% public debt. Brunei is the fifth-richest country among 182 on petroleum and </a:t>
            </a:r>
            <a:r>
              <a:rPr lang="en-GB" sz="3600" dirty="0" smtClean="0">
                <a:effectLst/>
              </a:rPr>
              <a:t>natural </a:t>
            </a:r>
            <a:r>
              <a:rPr lang="en-GB" sz="3600" dirty="0">
                <a:effectLst/>
              </a:rPr>
              <a:t>gas </a:t>
            </a:r>
            <a:r>
              <a:rPr lang="en-GB" sz="3600" dirty="0" smtClean="0">
                <a:effectLst/>
              </a:rPr>
              <a:t>fields.</a:t>
            </a:r>
            <a:endParaRPr lang="en-GB" sz="3600" dirty="0"/>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613" y="3261918"/>
            <a:ext cx="8659374" cy="478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146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Poverty and hunger are major issues in this former Soviet Republic. Almost half the population of this country lives below the poverty line. Often the hunger crisis in Kyrgyzstan is exacerbated by natural disasters.</a:t>
            </a:r>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960" y="2716560"/>
            <a:ext cx="8470378" cy="565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9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effectLst/>
              </a:rPr>
              <a:t>The economic growth of Qatar is mainly based on its petroleum and natural gas. 14% of its households are millionaires, while 94% of its workforce are migrant workers.</a:t>
            </a:r>
            <a:endParaRPr lang="en-GB" sz="3600" dirty="0"/>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760" y="3145818"/>
            <a:ext cx="11395335" cy="5511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10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GB" dirty="0"/>
          </a:p>
        </p:txBody>
      </p:sp>
      <p:sp>
        <p:nvSpPr>
          <p:cNvPr id="3" name="Content Placeholder 2"/>
          <p:cNvSpPr>
            <a:spLocks noGrp="1"/>
          </p:cNvSpPr>
          <p:nvPr>
            <p:ph idx="1"/>
          </p:nvPr>
        </p:nvSpPr>
        <p:spPr/>
        <p:txBody>
          <a:bodyPr/>
          <a:lstStyle/>
          <a:p>
            <a:r>
              <a:rPr lang="en-GB" dirty="0"/>
              <a:t>Find a picture of a country in Asia. </a:t>
            </a:r>
            <a:r>
              <a:rPr lang="en-GB" b="1" dirty="0"/>
              <a:t>Annotate</a:t>
            </a:r>
            <a:r>
              <a:rPr lang="en-GB" dirty="0"/>
              <a:t> it with descriptions of its development. Consider Social, Economic and Environmental development</a:t>
            </a:r>
            <a:r>
              <a:rPr lang="en-GB" dirty="0" smtClean="0"/>
              <a:t>.</a:t>
            </a:r>
          </a:p>
          <a:p>
            <a:r>
              <a:rPr lang="en-US" dirty="0" smtClean="0"/>
              <a:t>Explain why you think it is an LEDC or an MEDC.</a:t>
            </a:r>
            <a:endParaRPr lang="en-GB" dirty="0"/>
          </a:p>
        </p:txBody>
      </p:sp>
    </p:spTree>
    <p:extLst>
      <p:ext uri="{BB962C8B-B14F-4D97-AF65-F5344CB8AC3E}">
        <p14:creationId xmlns:p14="http://schemas.microsoft.com/office/powerpoint/2010/main" val="52997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05"/>
          <a:stretch/>
        </p:blipFill>
        <p:spPr bwMode="auto">
          <a:xfrm>
            <a:off x="-12700" y="0"/>
            <a:ext cx="13004800" cy="975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Shape 37"/>
          <p:cNvSpPr>
            <a:spLocks noGrp="1"/>
          </p:cNvSpPr>
          <p:nvPr>
            <p:ph type="title"/>
          </p:nvPr>
        </p:nvSpPr>
        <p:spPr>
          <a:xfrm>
            <a:off x="2397944" y="2428528"/>
            <a:ext cx="7848872" cy="1092820"/>
          </a:xfrm>
          <a:prstGeom prst="rect">
            <a:avLst/>
          </a:prstGeom>
        </p:spPr>
        <p:style>
          <a:lnRef idx="1">
            <a:schemeClr val="accent3"/>
          </a:lnRef>
          <a:fillRef idx="2">
            <a:schemeClr val="accent3"/>
          </a:fillRef>
          <a:effectRef idx="1">
            <a:schemeClr val="accent3"/>
          </a:effectRef>
          <a:fontRef idx="minor">
            <a:schemeClr val="dk1"/>
          </a:fontRef>
        </p:style>
        <p:txBody>
          <a:bodyPr>
            <a:normAutofit/>
          </a:bodyPr>
          <a:lstStyle>
            <a:lvl1pPr defTabSz="338327">
              <a:tabLst>
                <a:tab pos="1104900" algn="l"/>
              </a:tabLst>
              <a:defRPr sz="6956">
                <a:effectLst>
                  <a:outerShdw blurRad="18796" dist="18796" dir="2700000" rotWithShape="0">
                    <a:srgbClr val="FFFFFF">
                      <a:alpha val="50000"/>
                    </a:srgbClr>
                  </a:outerShdw>
                </a:effectLst>
              </a:defRPr>
            </a:lvl1pPr>
          </a:lstStyle>
          <a:p>
            <a:pPr lvl="0">
              <a:defRPr sz="1800">
                <a:solidFill>
                  <a:srgbClr val="000000"/>
                </a:solidFill>
                <a:effectLst/>
              </a:defRPr>
            </a:pPr>
            <a:r>
              <a:rPr lang="en-US" sz="6956" dirty="0" smtClean="0">
                <a:solidFill>
                  <a:srgbClr val="363929"/>
                </a:solidFill>
                <a:effectLst>
                  <a:outerShdw blurRad="18796" dist="18796" dir="2700000" rotWithShape="0">
                    <a:srgbClr val="FFFFFF">
                      <a:alpha val="50000"/>
                    </a:srgbClr>
                  </a:outerShdw>
                </a:effectLst>
              </a:rPr>
              <a:t>Where is Asia?</a:t>
            </a:r>
            <a:endParaRPr sz="6956" dirty="0">
              <a:solidFill>
                <a:srgbClr val="363929"/>
              </a:solidFill>
              <a:effectLst>
                <a:outerShdw blurRad="18796" dist="18796" dir="2700000" rotWithShape="0">
                  <a:srgbClr val="FFFFFF">
                    <a:alpha val="50000"/>
                  </a:srgbClr>
                </a:outerShdw>
              </a:effectLst>
            </a:endParaRPr>
          </a:p>
        </p:txBody>
      </p:sp>
      <p:sp>
        <p:nvSpPr>
          <p:cNvPr id="2" name="Rectangle 1"/>
          <p:cNvSpPr/>
          <p:nvPr/>
        </p:nvSpPr>
        <p:spPr>
          <a:xfrm>
            <a:off x="5566296" y="6965032"/>
            <a:ext cx="1728192" cy="122413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endParaRPr>
          </a:p>
        </p:txBody>
      </p:sp>
      <p:sp>
        <p:nvSpPr>
          <p:cNvPr id="38" name="Shape 38"/>
          <p:cNvSpPr>
            <a:spLocks noGrp="1"/>
          </p:cNvSpPr>
          <p:nvPr>
            <p:ph type="body" idx="1"/>
          </p:nvPr>
        </p:nvSpPr>
        <p:spPr>
          <a:xfrm>
            <a:off x="1857884" y="6802400"/>
            <a:ext cx="8928992" cy="1549400"/>
          </a:xfrm>
          <a:prstGeom prst="rect">
            <a:avLst/>
          </a:prstGeom>
        </p:spPr>
        <p:style>
          <a:lnRef idx="1">
            <a:schemeClr val="accent3"/>
          </a:lnRef>
          <a:fillRef idx="2">
            <a:schemeClr val="accent3"/>
          </a:fillRef>
          <a:effectRef idx="1">
            <a:schemeClr val="accent3"/>
          </a:effectRef>
          <a:fontRef idx="minor">
            <a:schemeClr val="dk1"/>
          </a:fontRef>
        </p:style>
        <p:txBody>
          <a:bodyPr/>
          <a:lstStyle/>
          <a:p>
            <a:pPr lvl="0"/>
            <a:r>
              <a:rPr lang="en-US" dirty="0" smtClean="0"/>
              <a:t>AF3 – describe the development of countries in Asia.</a:t>
            </a: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r>
              <a:rPr lang="en-US" dirty="0" smtClean="0"/>
              <a:t>On your map of Asia draw 2 lines. </a:t>
            </a:r>
          </a:p>
          <a:p>
            <a:r>
              <a:rPr lang="en-US" dirty="0"/>
              <a:t>D</a:t>
            </a:r>
            <a:r>
              <a:rPr lang="en-US" dirty="0" smtClean="0"/>
              <a:t>raw on the real Brandt Line and where you think his line of development would be placed today.</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5739" b="28316"/>
          <a:stretch/>
        </p:blipFill>
        <p:spPr bwMode="auto">
          <a:xfrm>
            <a:off x="3683841" y="0"/>
            <a:ext cx="9289032" cy="768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381720" y="2572544"/>
            <a:ext cx="1152128"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a:off x="384999" y="3220616"/>
            <a:ext cx="1152128" cy="0"/>
          </a:xfrm>
          <a:prstGeom prst="line">
            <a:avLst/>
          </a:prstGeom>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381720" y="1426320"/>
            <a:ext cx="1152128" cy="5642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b="0" i="0" u="sng" strike="noStrike" cap="none" spc="0" normalizeH="0" baseline="0" dirty="0" smtClean="0">
                <a:ln>
                  <a:noFill/>
                </a:ln>
                <a:solidFill>
                  <a:srgbClr val="363929"/>
                </a:solidFill>
                <a:effectLst/>
                <a:uFillTx/>
                <a:latin typeface="+mn-lt"/>
                <a:ea typeface="+mn-ea"/>
                <a:cs typeface="+mn-cs"/>
                <a:sym typeface="Optima"/>
              </a:rPr>
              <a:t>KEY</a:t>
            </a:r>
            <a:endParaRPr kumimoji="0" lang="en-GB" sz="3000" b="0" i="0" u="sng" strike="noStrike" cap="none" spc="0" normalizeH="0" baseline="0" dirty="0">
              <a:ln>
                <a:noFill/>
              </a:ln>
              <a:solidFill>
                <a:srgbClr val="363929"/>
              </a:solidFill>
              <a:effectLst/>
              <a:uFillTx/>
              <a:latin typeface="+mn-lt"/>
              <a:ea typeface="+mn-ea"/>
              <a:cs typeface="+mn-cs"/>
              <a:sym typeface="Optima"/>
            </a:endParaRPr>
          </a:p>
        </p:txBody>
      </p:sp>
      <p:sp>
        <p:nvSpPr>
          <p:cNvPr id="7" name="TextBox 6"/>
          <p:cNvSpPr txBox="1"/>
          <p:nvPr/>
        </p:nvSpPr>
        <p:spPr>
          <a:xfrm>
            <a:off x="1585072" y="2088622"/>
            <a:ext cx="2114642" cy="17184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50000"/>
              </a:lnSpc>
              <a:spcBef>
                <a:spcPts val="0"/>
              </a:spcBef>
              <a:spcAft>
                <a:spcPts val="0"/>
              </a:spcAft>
              <a:buClrTx/>
              <a:buSzTx/>
              <a:buFontTx/>
              <a:buNone/>
              <a:tabLst/>
            </a:pPr>
            <a:r>
              <a:rPr kumimoji="0" lang="en-US" sz="3000" b="0" i="0" u="none" strike="noStrike" cap="none" spc="0" normalizeH="0" baseline="0" dirty="0" smtClean="0">
                <a:ln>
                  <a:noFill/>
                </a:ln>
                <a:solidFill>
                  <a:srgbClr val="363929"/>
                </a:solidFill>
                <a:effectLst/>
                <a:uFillTx/>
                <a:latin typeface="+mn-lt"/>
                <a:ea typeface="+mn-ea"/>
                <a:cs typeface="+mn-cs"/>
                <a:sym typeface="Optima"/>
              </a:rPr>
              <a:t>Brandt Line</a:t>
            </a:r>
          </a:p>
          <a:p>
            <a:pPr marL="0" marR="0" indent="0" algn="ctr" defTabSz="457200" rtl="0" fontAlgn="auto" latinLnBrk="1" hangingPunct="0">
              <a:spcBef>
                <a:spcPts val="0"/>
              </a:spcBef>
              <a:spcAft>
                <a:spcPts val="0"/>
              </a:spcAft>
              <a:buClrTx/>
              <a:buSzTx/>
              <a:buFontTx/>
              <a:buNone/>
              <a:tabLst/>
            </a:pPr>
            <a:r>
              <a:rPr lang="en-US" dirty="0" smtClean="0"/>
              <a:t>My Brandt Line today</a:t>
            </a:r>
            <a:endParaRPr kumimoji="0" lang="en-GB" sz="3000" b="0" i="0" u="none" strike="noStrike" cap="none" spc="0" normalizeH="0" baseline="0" dirty="0">
              <a:ln>
                <a:noFill/>
              </a:ln>
              <a:solidFill>
                <a:srgbClr val="363929"/>
              </a:solidFill>
              <a:effectLst/>
              <a:uFillTx/>
              <a:latin typeface="+mn-lt"/>
              <a:ea typeface="+mn-ea"/>
              <a:cs typeface="+mn-cs"/>
              <a:sym typeface="Optima"/>
            </a:endParaRPr>
          </a:p>
        </p:txBody>
      </p:sp>
    </p:spTree>
    <p:extLst>
      <p:ext uri="{BB962C8B-B14F-4D97-AF65-F5344CB8AC3E}">
        <p14:creationId xmlns:p14="http://schemas.microsoft.com/office/powerpoint/2010/main" val="307032750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1" name="Picture 5" descr="reading-the-news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321" y="1702365"/>
            <a:ext cx="2777067" cy="327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WordArt 6"/>
          <p:cNvSpPr>
            <a:spLocks noChangeArrowheads="1" noChangeShapeType="1" noTextEdit="1"/>
          </p:cNvSpPr>
          <p:nvPr/>
        </p:nvSpPr>
        <p:spPr bwMode="auto">
          <a:xfrm>
            <a:off x="2099733" y="781191"/>
            <a:ext cx="8191218" cy="1544320"/>
          </a:xfrm>
          <a:prstGeom prst="rect">
            <a:avLst/>
          </a:prstGeom>
        </p:spPr>
        <p:txBody>
          <a:bodyPr wrap="none" lIns="130046" tIns="65023" rIns="130046" bIns="65023"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GB" sz="5100" kern="10">
                <a:ln w="9525">
                  <a:round/>
                  <a:headEnd/>
                  <a:tailEnd/>
                </a:ln>
                <a:gradFill rotWithShape="1">
                  <a:gsLst>
                    <a:gs pos="0">
                      <a:srgbClr val="FFE701"/>
                    </a:gs>
                    <a:gs pos="100000">
                      <a:srgbClr val="FE3E02"/>
                    </a:gs>
                  </a:gsLst>
                  <a:lin ang="5400000" scaled="1"/>
                </a:gradFill>
                <a:latin typeface="Impact"/>
              </a:rPr>
              <a:t>Extra! Extra!</a:t>
            </a:r>
          </a:p>
        </p:txBody>
      </p:sp>
      <p:sp>
        <p:nvSpPr>
          <p:cNvPr id="68613" name="Text Box 7"/>
          <p:cNvSpPr txBox="1">
            <a:spLocks noChangeArrowheads="1"/>
          </p:cNvSpPr>
          <p:nvPr/>
        </p:nvSpPr>
        <p:spPr bwMode="auto">
          <a:xfrm>
            <a:off x="2815450" y="3237654"/>
            <a:ext cx="5326097" cy="86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046" tIns="65023" rIns="130046" bIns="65023">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spcBef>
                <a:spcPct val="50000"/>
              </a:spcBef>
            </a:pPr>
            <a:r>
              <a:rPr lang="en-GB" altLang="en-US" dirty="0"/>
              <a:t>Write a newspaper headline about today’s lesson…</a:t>
            </a:r>
          </a:p>
        </p:txBody>
      </p:sp>
      <p:sp>
        <p:nvSpPr>
          <p:cNvPr id="7" name="Text Box 7"/>
          <p:cNvSpPr txBox="1">
            <a:spLocks noChangeArrowheads="1"/>
          </p:cNvSpPr>
          <p:nvPr/>
        </p:nvSpPr>
        <p:spPr bwMode="auto">
          <a:xfrm rot="20329583">
            <a:off x="949575" y="737758"/>
            <a:ext cx="1837483" cy="50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0046" tIns="65023" rIns="130046" bIns="65023">
            <a:spAutoFit/>
          </a:bodyPr>
          <a:lstStyle>
            <a:lvl1pPr eaLnBrk="0" hangingPunct="0">
              <a:defRPr sz="2400">
                <a:solidFill>
                  <a:schemeClr val="tx1"/>
                </a:solidFill>
                <a:latin typeface="Calibri" pitchFamily="34" charset="0"/>
              </a:defRPr>
            </a:lvl1pPr>
            <a:lvl2pPr marL="742950" indent="-285750" eaLnBrk="0" hangingPunct="0">
              <a:defRPr sz="2400">
                <a:solidFill>
                  <a:schemeClr val="tx1"/>
                </a:solidFill>
                <a:latin typeface="Calibri" pitchFamily="34" charset="0"/>
              </a:defRPr>
            </a:lvl2pPr>
            <a:lvl3pPr marL="1143000" indent="-228600" eaLnBrk="0" hangingPunct="0">
              <a:defRPr sz="2400">
                <a:solidFill>
                  <a:schemeClr val="tx1"/>
                </a:solidFill>
                <a:latin typeface="Calibri" pitchFamily="34" charset="0"/>
              </a:defRPr>
            </a:lvl3pPr>
            <a:lvl4pPr marL="1600200" indent="-228600" eaLnBrk="0" hangingPunct="0">
              <a:defRPr sz="2400">
                <a:solidFill>
                  <a:schemeClr val="tx1"/>
                </a:solidFill>
                <a:latin typeface="Calibri" pitchFamily="34" charset="0"/>
              </a:defRPr>
            </a:lvl4pPr>
            <a:lvl5pPr marL="2057400" indent="-228600"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ctr" eaLnBrk="1" hangingPunct="1">
              <a:spcBef>
                <a:spcPct val="50000"/>
              </a:spcBef>
            </a:pPr>
            <a:r>
              <a:rPr lang="en-GB" altLang="en-US" dirty="0" smtClean="0"/>
              <a:t>PLENARY</a:t>
            </a:r>
            <a:endParaRPr lang="en-GB" altLang="en-US" dirty="0"/>
          </a:p>
        </p:txBody>
      </p:sp>
    </p:spTree>
    <p:extLst>
      <p:ext uri="{BB962C8B-B14F-4D97-AF65-F5344CB8AC3E}">
        <p14:creationId xmlns:p14="http://schemas.microsoft.com/office/powerpoint/2010/main" val="115328073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76" y="844352"/>
            <a:ext cx="11189762" cy="74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33848" y="3940696"/>
            <a:ext cx="1080120" cy="216024"/>
          </a:xfrm>
          <a:prstGeom prst="rect">
            <a:avLst/>
          </a:prstGeom>
          <a:solidFill>
            <a:schemeClr val="bg2">
              <a:lumMod val="9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endParaRPr>
          </a:p>
        </p:txBody>
      </p:sp>
    </p:spTree>
    <p:extLst>
      <p:ext uri="{BB962C8B-B14F-4D97-AF65-F5344CB8AC3E}">
        <p14:creationId xmlns:p14="http://schemas.microsoft.com/office/powerpoint/2010/main" val="240417273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338263"/>
            <a:ext cx="9429750"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54328" y="484312"/>
            <a:ext cx="6502400" cy="33239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GB" b="1" dirty="0"/>
              <a:t>Mount Everest, Nepal, </a:t>
            </a:r>
            <a:r>
              <a:rPr lang="en-GB" b="1" dirty="0" smtClean="0"/>
              <a:t>is </a:t>
            </a:r>
            <a:r>
              <a:rPr lang="en-GB" b="1" dirty="0"/>
              <a:t>the highest landform on Earth. Mount Everest is part of the Himalaya range that runs through central Asia. This view of Mount Everest was taken from Kala </a:t>
            </a:r>
            <a:r>
              <a:rPr lang="en-GB" b="1" dirty="0" err="1"/>
              <a:t>Pattar</a:t>
            </a:r>
            <a:r>
              <a:rPr lang="en-GB" b="1" dirty="0"/>
              <a:t>, another Himalayan mountain.</a:t>
            </a:r>
            <a:endParaRPr lang="en-GB" dirty="0"/>
          </a:p>
        </p:txBody>
      </p:sp>
      <p:sp>
        <p:nvSpPr>
          <p:cNvPr id="2" name="TextBox 1"/>
          <p:cNvSpPr txBox="1"/>
          <p:nvPr/>
        </p:nvSpPr>
        <p:spPr>
          <a:xfrm>
            <a:off x="885776" y="3741900"/>
            <a:ext cx="4968552" cy="1333698"/>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4000" b="0" i="0" u="none" strike="noStrike" cap="none" spc="0" normalizeH="0" baseline="0" dirty="0" smtClean="0">
                <a:ln>
                  <a:noFill/>
                </a:ln>
                <a:solidFill>
                  <a:srgbClr val="363929"/>
                </a:solidFill>
                <a:effectLst/>
                <a:uFillTx/>
                <a:sym typeface="Optima"/>
              </a:rPr>
              <a:t>Guess the country! </a:t>
            </a:r>
            <a:r>
              <a:rPr lang="en-US" sz="4000" dirty="0" smtClean="0"/>
              <a:t>Where in Asia is it?</a:t>
            </a:r>
            <a:endParaRPr kumimoji="0" lang="en-GB" sz="4000" b="0" i="0" u="none" strike="noStrike" cap="none" spc="0" normalizeH="0" baseline="0" dirty="0">
              <a:ln>
                <a:noFill/>
              </a:ln>
              <a:solidFill>
                <a:srgbClr val="363929"/>
              </a:solidFill>
              <a:effectLst/>
              <a:uFillTx/>
              <a:sym typeface="Optima"/>
            </a:endParaRPr>
          </a:p>
        </p:txBody>
      </p:sp>
    </p:spTree>
    <p:extLst>
      <p:ext uri="{BB962C8B-B14F-4D97-AF65-F5344CB8AC3E}">
        <p14:creationId xmlns:p14="http://schemas.microsoft.com/office/powerpoint/2010/main" val="15272892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338263"/>
            <a:ext cx="9429750"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926336" y="556320"/>
            <a:ext cx="6502400" cy="3323987"/>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r>
              <a:rPr lang="en-GB" b="1" dirty="0"/>
              <a:t>This flat, sandy wetland on the Tibetan Plateau of China is the headwaters of three major rivers: the Yangtze, the Yellow, and the </a:t>
            </a:r>
            <a:r>
              <a:rPr lang="en-GB" b="1" dirty="0" err="1"/>
              <a:t>Lancang</a:t>
            </a:r>
            <a:r>
              <a:rPr lang="en-GB" b="1" dirty="0"/>
              <a:t>. The streams on the Tibetan Plateau are fed by glaciers from the Himalayas.</a:t>
            </a:r>
            <a:endParaRPr lang="en-GB" dirty="0"/>
          </a:p>
        </p:txBody>
      </p:sp>
    </p:spTree>
    <p:extLst>
      <p:ext uri="{BB962C8B-B14F-4D97-AF65-F5344CB8AC3E}">
        <p14:creationId xmlns:p14="http://schemas.microsoft.com/office/powerpoint/2010/main" val="3063063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338263"/>
            <a:ext cx="9429750" cy="707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494288" y="484312"/>
            <a:ext cx="6502400" cy="378565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GB" b="1" dirty="0"/>
              <a:t>Herding is the practice of caring for roaming groups of livestock over a large area. Sheep were one of the first animals to be domesticated by ancient herders. Here, a woman herds a large group of piebald sheep near </a:t>
            </a:r>
            <a:r>
              <a:rPr lang="en-GB" b="1" dirty="0" err="1"/>
              <a:t>Arbay</a:t>
            </a:r>
            <a:r>
              <a:rPr lang="en-GB" b="1" dirty="0"/>
              <a:t> </a:t>
            </a:r>
            <a:r>
              <a:rPr lang="en-GB" b="1" dirty="0" err="1"/>
              <a:t>Heere</a:t>
            </a:r>
            <a:r>
              <a:rPr lang="en-GB" b="1" dirty="0"/>
              <a:t>, Mongolia.</a:t>
            </a:r>
            <a:endParaRPr lang="en-GB" dirty="0"/>
          </a:p>
        </p:txBody>
      </p:sp>
    </p:spTree>
    <p:extLst>
      <p:ext uri="{BB962C8B-B14F-4D97-AF65-F5344CB8AC3E}">
        <p14:creationId xmlns:p14="http://schemas.microsoft.com/office/powerpoint/2010/main" val="34165685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677864" y="82149"/>
            <a:ext cx="10151864" cy="2590800"/>
          </a:xfrm>
        </p:spPr>
        <p:style>
          <a:lnRef idx="1">
            <a:schemeClr val="accent3"/>
          </a:lnRef>
          <a:fillRef idx="2">
            <a:schemeClr val="accent3"/>
          </a:fillRef>
          <a:effectRef idx="1">
            <a:schemeClr val="accent3"/>
          </a:effectRef>
          <a:fontRef idx="minor">
            <a:schemeClr val="dk1"/>
          </a:fontRef>
        </p:style>
        <p:txBody>
          <a:bodyPr>
            <a:noAutofit/>
          </a:bodyPr>
          <a:lstStyle/>
          <a:p>
            <a:r>
              <a:rPr lang="en-US" sz="5400" dirty="0" smtClean="0"/>
              <a:t>Using your map of Asia, answer the following questions.</a:t>
            </a:r>
            <a:endParaRPr lang="en-GB" sz="5400" dirty="0"/>
          </a:p>
        </p:txBody>
      </p:sp>
      <p:sp>
        <p:nvSpPr>
          <p:cNvPr id="7" name="TextBox 6"/>
          <p:cNvSpPr txBox="1"/>
          <p:nvPr/>
        </p:nvSpPr>
        <p:spPr>
          <a:xfrm>
            <a:off x="543242" y="3233392"/>
            <a:ext cx="12097344" cy="564257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algn="ctr" defTabSz="457200" rtl="0" fontAlgn="auto" latinLnBrk="1" hangingPunct="0">
              <a:lnSpc>
                <a:spcPct val="100000"/>
              </a:lnSpc>
              <a:spcBef>
                <a:spcPts val="0"/>
              </a:spcBef>
              <a:spcAft>
                <a:spcPts val="0"/>
              </a:spcAft>
              <a:buClrTx/>
              <a:buSzTx/>
              <a:buFont typeface="+mj-lt"/>
              <a:buAutoNum type="arabicPeriod"/>
              <a:tabLst/>
            </a:pPr>
            <a:r>
              <a:rPr kumimoji="0" lang="en-US" sz="3000" b="0" i="0" u="none" strike="noStrike" cap="none" spc="0" normalizeH="0" baseline="0" dirty="0" smtClean="0">
                <a:ln>
                  <a:noFill/>
                </a:ln>
                <a:solidFill>
                  <a:srgbClr val="363929"/>
                </a:solidFill>
                <a:effectLst/>
                <a:uFillTx/>
                <a:latin typeface="+mn-lt"/>
                <a:ea typeface="+mn-ea"/>
                <a:cs typeface="+mn-cs"/>
                <a:sym typeface="Optima"/>
              </a:rPr>
              <a:t>Name the Ocean to the east of Asia.</a:t>
            </a:r>
          </a:p>
          <a:p>
            <a:pPr marL="514350" marR="0" indent="-514350" algn="ctr" defTabSz="457200" rtl="0" fontAlgn="auto" latinLnBrk="1" hangingPunct="0">
              <a:lnSpc>
                <a:spcPct val="100000"/>
              </a:lnSpc>
              <a:spcBef>
                <a:spcPts val="0"/>
              </a:spcBef>
              <a:spcAft>
                <a:spcPts val="0"/>
              </a:spcAft>
              <a:buClrTx/>
              <a:buSzTx/>
              <a:buFont typeface="+mj-lt"/>
              <a:buAutoNum type="arabicPeriod"/>
              <a:tabLst/>
            </a:pPr>
            <a:r>
              <a:rPr lang="en-US" dirty="0" smtClean="0"/>
              <a:t>Name the three Asian countries on 140</a:t>
            </a:r>
            <a:r>
              <a:rPr lang="en-US" dirty="0" smtClean="0">
                <a:sym typeface="Symbol"/>
              </a:rPr>
              <a:t>E line of longitude.</a:t>
            </a:r>
          </a:p>
          <a:p>
            <a:pPr marR="0" algn="ctr" defTabSz="457200" rtl="0" fontAlgn="auto" latinLnBrk="1" hangingPunct="0">
              <a:lnSpc>
                <a:spcPct val="100000"/>
              </a:lnSpc>
              <a:spcBef>
                <a:spcPts val="0"/>
              </a:spcBef>
              <a:spcAft>
                <a:spcPts val="0"/>
              </a:spcAft>
              <a:buClrTx/>
              <a:buSzTx/>
              <a:tabLst/>
            </a:pPr>
            <a:r>
              <a:rPr lang="en-US" dirty="0" smtClean="0">
                <a:sym typeface="Symbol"/>
              </a:rPr>
              <a:t>3. How many Asian countries does the Tropic of Cancer run through?</a:t>
            </a:r>
          </a:p>
          <a:p>
            <a:pPr rtl="0" latinLnBrk="1" hangingPunct="0"/>
            <a:r>
              <a:rPr kumimoji="0" lang="en-US" sz="3000" b="0" i="0" u="none" strike="noStrike" cap="none" spc="0" normalizeH="0" baseline="0" dirty="0" smtClean="0">
                <a:ln>
                  <a:noFill/>
                </a:ln>
                <a:solidFill>
                  <a:srgbClr val="363929"/>
                </a:solidFill>
                <a:effectLst/>
                <a:uFillTx/>
                <a:latin typeface="+mn-lt"/>
                <a:ea typeface="+mn-ea"/>
                <a:cs typeface="+mn-cs"/>
                <a:sym typeface="Symbol"/>
              </a:rPr>
              <a:t>4. Name the </a:t>
            </a:r>
            <a:r>
              <a:rPr lang="en-US" dirty="0">
                <a:sym typeface="Symbol"/>
              </a:rPr>
              <a:t>country 8N 82</a:t>
            </a:r>
            <a:r>
              <a:rPr lang="en-US" dirty="0" smtClean="0">
                <a:sym typeface="Symbol"/>
              </a:rPr>
              <a:t>E. </a:t>
            </a:r>
          </a:p>
          <a:p>
            <a:pPr rtl="0" latinLnBrk="1" hangingPunct="0"/>
            <a:r>
              <a:rPr kumimoji="0" lang="en-US" sz="3000" b="0" i="0" u="none" strike="noStrike" cap="none" spc="0" normalizeH="0" baseline="0" dirty="0" smtClean="0">
                <a:ln>
                  <a:noFill/>
                </a:ln>
                <a:solidFill>
                  <a:srgbClr val="363929"/>
                </a:solidFill>
                <a:effectLst/>
                <a:uFillTx/>
                <a:latin typeface="+mn-lt"/>
                <a:ea typeface="+mn-ea"/>
                <a:cs typeface="+mn-cs"/>
                <a:sym typeface="Symbol"/>
              </a:rPr>
              <a:t>5</a:t>
            </a:r>
            <a:r>
              <a:rPr lang="en-US" dirty="0">
                <a:sym typeface="Symbol"/>
              </a:rPr>
              <a:t>. Name the country </a:t>
            </a:r>
            <a:r>
              <a:rPr lang="en-US" dirty="0" smtClean="0">
                <a:sym typeface="Symbol"/>
              </a:rPr>
              <a:t>38</a:t>
            </a:r>
            <a:r>
              <a:rPr lang="en-US" dirty="0">
                <a:sym typeface="Symbol"/>
              </a:rPr>
              <a:t>N </a:t>
            </a:r>
            <a:r>
              <a:rPr lang="en-US" dirty="0" smtClean="0">
                <a:sym typeface="Symbol"/>
              </a:rPr>
              <a:t>30E.</a:t>
            </a:r>
          </a:p>
          <a:p>
            <a:pPr rtl="0" latinLnBrk="1" hangingPunct="0"/>
            <a:r>
              <a:rPr lang="en-US" dirty="0" smtClean="0">
                <a:sym typeface="Symbol"/>
              </a:rPr>
              <a:t>6. Using the ‘C’ of China as a starting point. Which countries are within a 1,000km radius? </a:t>
            </a:r>
          </a:p>
          <a:p>
            <a:pPr rtl="0" latinLnBrk="1" hangingPunct="0"/>
            <a:r>
              <a:rPr lang="en-US" dirty="0" smtClean="0">
                <a:sym typeface="Symbol"/>
              </a:rPr>
              <a:t>7. In km, how far is the ‘K’ of Pakistan from Brunei?</a:t>
            </a:r>
          </a:p>
          <a:p>
            <a:pPr rtl="0" latinLnBrk="1" hangingPunct="0"/>
            <a:r>
              <a:rPr lang="en-US" dirty="0" smtClean="0">
                <a:sym typeface="Symbol"/>
              </a:rPr>
              <a:t>8. How far is Beijing from Lebanon?</a:t>
            </a:r>
          </a:p>
          <a:p>
            <a:pPr rtl="0" latinLnBrk="1" hangingPunct="0"/>
            <a:r>
              <a:rPr lang="en-US" dirty="0">
                <a:sym typeface="Symbol"/>
              </a:rPr>
              <a:t>9</a:t>
            </a:r>
            <a:r>
              <a:rPr lang="en-US" dirty="0" smtClean="0">
                <a:sym typeface="Symbol"/>
              </a:rPr>
              <a:t>. Which countries border Iran?</a:t>
            </a:r>
          </a:p>
          <a:p>
            <a:pPr rtl="0" latinLnBrk="1" hangingPunct="0"/>
            <a:r>
              <a:rPr lang="en-US" dirty="0" smtClean="0">
                <a:sym typeface="Symbol"/>
              </a:rPr>
              <a:t>10. What direction are the Maldives from North Korea?</a:t>
            </a:r>
          </a:p>
          <a:p>
            <a:pPr rtl="0" latinLnBrk="1" hangingPunct="0"/>
            <a:r>
              <a:rPr lang="en-US" dirty="0" smtClean="0">
                <a:sym typeface="Symbol"/>
              </a:rPr>
              <a:t>11. What direction is Kazakhstan from Qatar?</a:t>
            </a:r>
            <a:endParaRPr lang="en-US" dirty="0">
              <a:sym typeface="Symbol"/>
            </a:endParaRPr>
          </a:p>
        </p:txBody>
      </p:sp>
    </p:spTree>
    <p:extLst>
      <p:ext uri="{BB962C8B-B14F-4D97-AF65-F5344CB8AC3E}">
        <p14:creationId xmlns:p14="http://schemas.microsoft.com/office/powerpoint/2010/main" val="100856219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173808" y="2295545"/>
            <a:ext cx="11089232" cy="6750566"/>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14350" marR="0" indent="-514350" algn="ctr" defTabSz="457200" rtl="0" fontAlgn="auto" latinLnBrk="1"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363929"/>
                </a:solidFill>
                <a:effectLst/>
                <a:uFillTx/>
                <a:sym typeface="Optima"/>
              </a:rPr>
              <a:t>Pacific Ocean</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smtClean="0"/>
              <a:t>Russia, Japan and Indonesia</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a:t>8</a:t>
            </a:r>
            <a:r>
              <a:rPr kumimoji="0" lang="en-US" sz="3600" b="0" i="0" u="none" strike="noStrike" cap="none" spc="0" normalizeH="0" baseline="0" dirty="0" smtClean="0">
                <a:ln>
                  <a:noFill/>
                </a:ln>
                <a:solidFill>
                  <a:srgbClr val="363929"/>
                </a:solidFill>
                <a:effectLst/>
                <a:uFillTx/>
                <a:sym typeface="Optima"/>
              </a:rPr>
              <a:t> – Saudi Arabia,</a:t>
            </a:r>
            <a:r>
              <a:rPr kumimoji="0" lang="en-US" sz="3600" b="0" i="0" u="none" strike="noStrike" cap="none" spc="0" normalizeH="0" dirty="0" smtClean="0">
                <a:ln>
                  <a:noFill/>
                </a:ln>
                <a:solidFill>
                  <a:srgbClr val="363929"/>
                </a:solidFill>
                <a:effectLst/>
                <a:uFillTx/>
                <a:sym typeface="Optima"/>
              </a:rPr>
              <a:t> UAE, Oman, India, Bangladesh, Myanmar, China, Taiwan</a:t>
            </a:r>
            <a:r>
              <a:rPr kumimoji="0" lang="en-US" sz="3600" b="0" i="0" u="none" strike="noStrike" cap="none" spc="0" normalizeH="0" baseline="0" dirty="0" smtClean="0">
                <a:ln>
                  <a:noFill/>
                </a:ln>
                <a:solidFill>
                  <a:srgbClr val="363929"/>
                </a:solidFill>
                <a:effectLst/>
                <a:uFillTx/>
                <a:sym typeface="Optima"/>
              </a:rPr>
              <a:t> </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smtClean="0"/>
              <a:t>Sri Lanka</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363929"/>
                </a:solidFill>
                <a:effectLst/>
                <a:uFillTx/>
                <a:sym typeface="Optima"/>
              </a:rPr>
              <a:t>Turkey</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smtClean="0"/>
              <a:t>Mongolia, India and Myanmar</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smtClean="0"/>
              <a:t>9.4cm/1.7cm = 5.53 </a:t>
            </a:r>
            <a:r>
              <a:rPr lang="en-US" sz="3600" dirty="0" smtClean="0">
                <a:sym typeface="Symbol"/>
              </a:rPr>
              <a:t> 1000 = 5530km</a:t>
            </a:r>
          </a:p>
          <a:p>
            <a:pPr marL="514350" indent="-514350" rtl="0" latinLnBrk="1" hangingPunct="0">
              <a:buFontTx/>
              <a:buAutoNum type="arabicPeriod"/>
            </a:pPr>
            <a:r>
              <a:rPr lang="en-US" sz="3600" dirty="0" smtClean="0">
                <a:sym typeface="Symbol"/>
              </a:rPr>
              <a:t>10.7cm/1.7cm </a:t>
            </a:r>
            <a:r>
              <a:rPr lang="en-US" sz="3600" dirty="0" smtClean="0"/>
              <a:t> </a:t>
            </a:r>
            <a:r>
              <a:rPr lang="en-US" sz="3600" dirty="0"/>
              <a:t>= </a:t>
            </a:r>
            <a:r>
              <a:rPr lang="en-US" sz="3600" dirty="0" smtClean="0"/>
              <a:t>6.29 </a:t>
            </a:r>
            <a:r>
              <a:rPr lang="en-US" sz="3600" dirty="0">
                <a:sym typeface="Symbol"/>
              </a:rPr>
              <a:t> 1000 = </a:t>
            </a:r>
            <a:r>
              <a:rPr lang="en-US" sz="3600" dirty="0" smtClean="0">
                <a:sym typeface="Symbol"/>
              </a:rPr>
              <a:t>6290km</a:t>
            </a:r>
            <a:endParaRPr lang="en-US" sz="3600" dirty="0" smtClean="0"/>
          </a:p>
          <a:p>
            <a:pPr marL="514350" marR="0" indent="-514350" algn="ctr" defTabSz="457200" rtl="0" fontAlgn="auto" latinLnBrk="1"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363929"/>
                </a:solidFill>
                <a:effectLst/>
                <a:uFillTx/>
                <a:sym typeface="Optima"/>
              </a:rPr>
              <a:t>Yemen, Saudi Arabia, UAE</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lang="en-US" sz="3600" dirty="0" smtClean="0">
                <a:solidFill>
                  <a:srgbClr val="363929"/>
                </a:solidFill>
              </a:rPr>
              <a:t>South west</a:t>
            </a:r>
          </a:p>
          <a:p>
            <a:pPr marL="514350" marR="0" indent="-514350" algn="ctr" defTabSz="457200" rtl="0" fontAlgn="auto" latinLnBrk="1" hangingPunct="0">
              <a:lnSpc>
                <a:spcPct val="100000"/>
              </a:lnSpc>
              <a:spcBef>
                <a:spcPts val="0"/>
              </a:spcBef>
              <a:spcAft>
                <a:spcPts val="0"/>
              </a:spcAft>
              <a:buClrTx/>
              <a:buSzTx/>
              <a:buFontTx/>
              <a:buAutoNum type="arabicPeriod"/>
              <a:tabLst/>
            </a:pPr>
            <a:r>
              <a:rPr kumimoji="0" lang="en-US" sz="3600" b="0" i="0" u="none" strike="noStrike" cap="none" spc="0" normalizeH="0" baseline="0" dirty="0" smtClean="0">
                <a:ln>
                  <a:noFill/>
                </a:ln>
                <a:solidFill>
                  <a:srgbClr val="363929"/>
                </a:solidFill>
                <a:effectLst/>
                <a:uFillTx/>
                <a:sym typeface="Optima"/>
              </a:rPr>
              <a:t>North east</a:t>
            </a:r>
          </a:p>
        </p:txBody>
      </p:sp>
      <p:sp>
        <p:nvSpPr>
          <p:cNvPr id="4" name="TextBox 3"/>
          <p:cNvSpPr txBox="1"/>
          <p:nvPr/>
        </p:nvSpPr>
        <p:spPr>
          <a:xfrm>
            <a:off x="3118024" y="1169487"/>
            <a:ext cx="7632848" cy="564257"/>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000" b="0" i="0" u="none" strike="noStrike" cap="none" spc="0" normalizeH="0" baseline="0" dirty="0" smtClean="0">
                <a:ln>
                  <a:noFill/>
                </a:ln>
                <a:solidFill>
                  <a:srgbClr val="363929"/>
                </a:solidFill>
                <a:effectLst/>
                <a:uFillTx/>
                <a:latin typeface="+mn-lt"/>
                <a:ea typeface="+mn-ea"/>
                <a:cs typeface="+mn-cs"/>
                <a:sym typeface="Optima"/>
              </a:rPr>
              <a:t>ANSWERS</a:t>
            </a:r>
            <a:endParaRPr kumimoji="0" lang="en-GB" sz="3000" b="0" i="0" u="none" strike="noStrike" cap="none" spc="0" normalizeH="0" baseline="0" dirty="0">
              <a:ln>
                <a:noFill/>
              </a:ln>
              <a:solidFill>
                <a:srgbClr val="363929"/>
              </a:solidFill>
              <a:effectLst/>
              <a:uFillTx/>
              <a:latin typeface="+mn-lt"/>
              <a:ea typeface="+mn-ea"/>
              <a:cs typeface="+mn-cs"/>
              <a:sym typeface="Optima"/>
            </a:endParaRPr>
          </a:p>
        </p:txBody>
      </p:sp>
    </p:spTree>
    <p:extLst>
      <p:ext uri="{BB962C8B-B14F-4D97-AF65-F5344CB8AC3E}">
        <p14:creationId xmlns:p14="http://schemas.microsoft.com/office/powerpoint/2010/main" val="181596335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rPr>
              <a:t>Development</a:t>
            </a:r>
            <a:endParaRPr lang="en-GB" b="1" dirty="0">
              <a:solidFill>
                <a:srgbClr val="FF0000"/>
              </a:solidFill>
            </a:endParaRPr>
          </a:p>
        </p:txBody>
      </p:sp>
      <p:sp>
        <p:nvSpPr>
          <p:cNvPr id="3" name="Content Placeholder 2"/>
          <p:cNvSpPr>
            <a:spLocks noGrp="1"/>
          </p:cNvSpPr>
          <p:nvPr>
            <p:ph idx="1"/>
          </p:nvPr>
        </p:nvSpPr>
        <p:spPr>
          <a:xfrm>
            <a:off x="1029792" y="2500536"/>
            <a:ext cx="11449272" cy="5842000"/>
          </a:xfrm>
        </p:spPr>
        <p:txBody>
          <a:bodyPr>
            <a:normAutofit fontScale="85000" lnSpcReduction="20000"/>
          </a:bodyPr>
          <a:lstStyle/>
          <a:p>
            <a:r>
              <a:rPr lang="en-GB" b="1" dirty="0" smtClean="0"/>
              <a:t>COPY: Development is a way of measuring the standard of living of a country. </a:t>
            </a:r>
          </a:p>
          <a:p>
            <a:r>
              <a:rPr lang="en-GB" dirty="0" smtClean="0"/>
              <a:t>Looking at how and why people and places change over time and the effects of these changes – it is about progression and improvement.</a:t>
            </a:r>
          </a:p>
          <a:p>
            <a:r>
              <a:rPr lang="en-GB" dirty="0" smtClean="0"/>
              <a:t>Some countries are rich with a higher standard of living and a good quality of life.</a:t>
            </a:r>
          </a:p>
          <a:p>
            <a:r>
              <a:rPr lang="en-GB" dirty="0" smtClean="0"/>
              <a:t>Others are poor, have a lower standard of living and have a poor quality of life.</a:t>
            </a:r>
          </a:p>
        </p:txBody>
      </p:sp>
    </p:spTree>
    <p:extLst>
      <p:ext uri="{BB962C8B-B14F-4D97-AF65-F5344CB8AC3E}">
        <p14:creationId xmlns:p14="http://schemas.microsoft.com/office/powerpoint/2010/main" val="26526344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LinenBook">
  <a:themeElements>
    <a:clrScheme name="LinenBook">
      <a:dk1>
        <a:srgbClr val="363929"/>
      </a:dk1>
      <a:lt1>
        <a:srgbClr val="181039"/>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LinenBook">
  <a:themeElements>
    <a:clrScheme name="LinenBook">
      <a:dk1>
        <a:srgbClr val="000000"/>
      </a:dk1>
      <a:lt1>
        <a:srgbClr val="FFFFFF"/>
      </a:lt1>
      <a:dk2>
        <a:srgbClr val="5C5C5C"/>
      </a:dk2>
      <a:lt2>
        <a:srgbClr val="E0E0E0"/>
      </a:lt2>
      <a:accent1>
        <a:srgbClr val="768893"/>
      </a:accent1>
      <a:accent2>
        <a:srgbClr val="81914E"/>
      </a:accent2>
      <a:accent3>
        <a:srgbClr val="CCA156"/>
      </a:accent3>
      <a:accent4>
        <a:srgbClr val="AD6D3D"/>
      </a:accent4>
      <a:accent5>
        <a:srgbClr val="A5322E"/>
      </a:accent5>
      <a:accent6>
        <a:srgbClr val="705A64"/>
      </a:accent6>
      <a:hlink>
        <a:srgbClr val="0000FF"/>
      </a:hlink>
      <a:folHlink>
        <a:srgbClr val="FF00FF"/>
      </a:folHlink>
    </a:clrScheme>
    <a:fontScheme name="LinenBook">
      <a:majorFont>
        <a:latin typeface="Optima"/>
        <a:ea typeface="Optima"/>
        <a:cs typeface="Optima"/>
      </a:majorFont>
      <a:minorFont>
        <a:latin typeface="Optima"/>
        <a:ea typeface="Optima"/>
        <a:cs typeface="Optima"/>
      </a:minorFont>
    </a:fontScheme>
    <a:fmtScheme name="Linen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12700" dir="5400000" rotWithShape="0">
                <a:srgbClr val="000000">
                  <a:alpha val="50000"/>
                </a:srgbClr>
              </a:outerShdw>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63929"/>
            </a:solidFill>
            <a:effectLst/>
            <a:uFillTx/>
            <a:latin typeface="+mn-lt"/>
            <a:ea typeface="+mn-ea"/>
            <a:cs typeface="+mn-cs"/>
            <a:sym typeface="Opti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2296</TotalTime>
  <Words>919</Words>
  <Application>Microsoft Office PowerPoint</Application>
  <PresentationFormat>Custom</PresentationFormat>
  <Paragraphs>98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Helvetica Neue</vt:lpstr>
      <vt:lpstr>Impact</vt:lpstr>
      <vt:lpstr>Optima</vt:lpstr>
      <vt:lpstr>Symbol</vt:lpstr>
      <vt:lpstr>Times New Roman</vt:lpstr>
      <vt:lpstr>LinenBook</vt:lpstr>
      <vt:lpstr>SOCIAL WORLD</vt:lpstr>
      <vt:lpstr>Where is Asia?</vt:lpstr>
      <vt:lpstr>PowerPoint Presentation</vt:lpstr>
      <vt:lpstr>PowerPoint Presentation</vt:lpstr>
      <vt:lpstr>PowerPoint Presentation</vt:lpstr>
      <vt:lpstr>PowerPoint Presentation</vt:lpstr>
      <vt:lpstr>Using your map of Asia, answer the following questions.</vt:lpstr>
      <vt:lpstr>PowerPoint Presentation</vt:lpstr>
      <vt:lpstr>Development</vt:lpstr>
      <vt:lpstr>Development Key Terms</vt:lpstr>
      <vt:lpstr>The Brandt Line</vt:lpstr>
      <vt:lpstr>Indicators</vt:lpstr>
      <vt:lpstr>Development Indicators</vt:lpstr>
      <vt:lpstr>Substandard housing in a slum near Jakarta, Indonesia</vt:lpstr>
      <vt:lpstr>The Land of the Rising Sun has more than 126 million people. Japan has the third-largest economy in the world based on nominal GDP, fourth based on purchasing power, fourth biggest exporter and fourth biggest importer.</vt:lpstr>
      <vt:lpstr>Brunei is ranked fifth in GDP per capita at purchasing power parity in the globe. It has a 0% public debt. Brunei is the fifth-richest country among 182 on petroleum and natural gas fields.</vt:lpstr>
      <vt:lpstr>Poverty and hunger are major issues in this former Soviet Republic. Almost half the population of this country lives below the poverty line. Often the hunger crisis in Kyrgyzstan is exacerbated by natural disasters.</vt:lpstr>
      <vt:lpstr>The economic growth of Qatar is mainly based on its petroleum and natural gas. 14% of its households are millionaires, while 94% of its workforce are migrant workers.</vt:lpstr>
      <vt:lpstr>Homework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is the most developed country in Asia?</dc:title>
  <dc:creator>Eurin Morgan</dc:creator>
  <cp:lastModifiedBy>Mark Alexander Gostelow</cp:lastModifiedBy>
  <cp:revision>31</cp:revision>
  <dcterms:modified xsi:type="dcterms:W3CDTF">2017-01-31T11:08:38Z</dcterms:modified>
</cp:coreProperties>
</file>