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312" r:id="rId3"/>
    <p:sldId id="256" r:id="rId4"/>
    <p:sldId id="284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281" r:id="rId25"/>
    <p:sldId id="288" r:id="rId26"/>
    <p:sldId id="310" r:id="rId27"/>
    <p:sldId id="283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HS" initials="BH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>
      <p:cViewPr varScale="1">
        <p:scale>
          <a:sx n="73" d="100"/>
          <a:sy n="73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95ABB-E7E4-444C-865F-F320BD700BBC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9542B-6CCB-412C-A70B-3D4291F083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2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</a:t>
            </a:r>
            <a:r>
              <a:rPr lang="en-US" baseline="0" dirty="0" smtClean="0"/>
              <a:t> out map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39542B-6CCB-412C-A70B-3D4291F083D6}" type="slidenum">
              <a:rPr lang="en-GB" smtClean="0">
                <a:solidFill>
                  <a:prstClr val="black"/>
                </a:solidFill>
              </a:rPr>
              <a:pPr/>
              <a:t>24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1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1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0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7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0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2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27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02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821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83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6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35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935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24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37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23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6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8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9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1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0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62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74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721C-EC6D-4D0E-B4E2-76355F4A8034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AE1B0-3368-4078-9E3B-536400B253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1595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2C54E-7B2F-4E76-8C95-E7116E5DE57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16/10/2017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E72F-0B2E-4D78-A75A-D41207A9D7F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426430"/>
              </p:ext>
            </p:extLst>
          </p:nvPr>
        </p:nvGraphicFramePr>
        <p:xfrm>
          <a:off x="457200" y="1600200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150796896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10694996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535405842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val="3560311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Assessed Outcome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245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Watch Shackleton’s Arctic Adventure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6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is Antarctica?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AF2, AF3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to calculate 4 &amp; 6 figure grid references and to describe a route through Antarctica.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575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Living in Antarctica today.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AF1, AF4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graph the climate of Antarctica</a:t>
                      </a:r>
                      <a:r>
                        <a:rPr lang="en-US" baseline="0" dirty="0" smtClean="0"/>
                        <a:t> and</a:t>
                      </a:r>
                      <a:r>
                        <a:rPr lang="en-US" dirty="0" smtClean="0"/>
                        <a:t> to explain how people live and work in Antarctica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8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owns Antarctica?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 evaluate who owns Antarctica and whether it should be used or protected.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806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250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Let’s work out the </a:t>
            </a:r>
            <a:r>
              <a:rPr lang="en-GB" sz="2800" b="1" dirty="0" smtClean="0">
                <a:solidFill>
                  <a:srgbClr val="FF0000"/>
                </a:solidFill>
              </a:rPr>
              <a:t>Grid Reference </a:t>
            </a:r>
            <a:r>
              <a:rPr lang="en-GB" sz="2800" b="1" dirty="0" smtClean="0">
                <a:solidFill>
                  <a:prstClr val="black"/>
                </a:solidFill>
              </a:rPr>
              <a:t>of the blue square by reading </a:t>
            </a:r>
            <a:r>
              <a:rPr lang="en-GB" sz="2800" b="1" dirty="0" smtClean="0">
                <a:solidFill>
                  <a:srgbClr val="FF0000"/>
                </a:solidFill>
              </a:rPr>
              <a:t>along</a:t>
            </a:r>
            <a:r>
              <a:rPr lang="en-GB" sz="2800" b="1" dirty="0" smtClean="0">
                <a:solidFill>
                  <a:prstClr val="black"/>
                </a:solidFill>
              </a:rPr>
              <a:t> the corridor then </a:t>
            </a:r>
            <a:r>
              <a:rPr lang="en-GB" sz="2800" b="1" dirty="0" smtClean="0">
                <a:solidFill>
                  <a:srgbClr val="FF0000"/>
                </a:solidFill>
              </a:rPr>
              <a:t>up</a:t>
            </a:r>
            <a:r>
              <a:rPr lang="en-GB" sz="2800" b="1" dirty="0" smtClean="0">
                <a:solidFill>
                  <a:prstClr val="black"/>
                </a:solidFill>
              </a:rPr>
              <a:t> the stairs</a:t>
            </a:r>
            <a:r>
              <a:rPr lang="en-GB" sz="2000" dirty="0" smtClean="0">
                <a:solidFill>
                  <a:prstClr val="black"/>
                </a:solidFill>
              </a:rPr>
              <a:t>!</a:t>
            </a:r>
            <a:endParaRPr lang="en-GB" sz="2000" dirty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268016" y="5490810"/>
            <a:ext cx="4528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96136" y="2466474"/>
            <a:ext cx="0" cy="30243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84168" y="125744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</a:rPr>
              <a:t>3246!</a:t>
            </a:r>
            <a:endParaRPr lang="en-GB" sz="4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Norbury</a:t>
                      </a:r>
                      <a:r>
                        <a:rPr lang="en-GB" dirty="0" smtClean="0"/>
                        <a:t>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Lodge Farm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Cowslip</a:t>
                      </a:r>
                      <a:r>
                        <a:rPr lang="en-GB" baseline="0" dirty="0" smtClean="0"/>
                        <a:t>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Mickleham</a:t>
                      </a:r>
                      <a:r>
                        <a:rPr lang="en-GB" dirty="0" smtClean="0"/>
                        <a:t> Hall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Beechy</a:t>
                      </a:r>
                      <a:r>
                        <a:rPr lang="en-GB" dirty="0" smtClean="0"/>
                        <a:t> 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Fredley</a:t>
                      </a:r>
                      <a:r>
                        <a:rPr lang="en-GB" baseline="0" dirty="0" smtClean="0"/>
                        <a:t> Manor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On a whiteboard hold up the </a:t>
            </a:r>
            <a:r>
              <a:rPr lang="en-GB" sz="2800" b="1" dirty="0" smtClean="0">
                <a:solidFill>
                  <a:srgbClr val="FF0000"/>
                </a:solidFill>
              </a:rPr>
              <a:t>Grid Reference </a:t>
            </a:r>
            <a:r>
              <a:rPr lang="en-GB" sz="2800" b="1" dirty="0" smtClean="0">
                <a:solidFill>
                  <a:prstClr val="black"/>
                </a:solidFill>
              </a:rPr>
              <a:t>for </a:t>
            </a:r>
          </a:p>
          <a:p>
            <a:pPr algn="ctr"/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Cowslip Farm</a:t>
            </a:r>
            <a:endParaRPr lang="en-GB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90799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71800" y="342900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9952" y="352532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56048" y="504918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28184" y="465313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88224" y="3140968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85591" y="168836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68016" y="5490810"/>
            <a:ext cx="22958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563888" y="4050650"/>
            <a:ext cx="0" cy="14401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7-Point Star 25"/>
          <p:cNvSpPr/>
          <p:nvPr/>
        </p:nvSpPr>
        <p:spPr>
          <a:xfrm>
            <a:off x="4284227" y="567844"/>
            <a:ext cx="4752528" cy="374441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</a:rPr>
              <a:t>3145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Norbury</a:t>
                      </a:r>
                      <a:r>
                        <a:rPr lang="en-GB" dirty="0" smtClean="0"/>
                        <a:t>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Lodge Farm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Cowslip</a:t>
                      </a:r>
                      <a:r>
                        <a:rPr lang="en-GB" baseline="0" dirty="0" smtClean="0"/>
                        <a:t>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Mickleham</a:t>
                      </a:r>
                      <a:r>
                        <a:rPr lang="en-GB" dirty="0" smtClean="0"/>
                        <a:t> Hall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Beechy</a:t>
                      </a:r>
                      <a:r>
                        <a:rPr lang="en-GB" dirty="0" smtClean="0"/>
                        <a:t> 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Fredley</a:t>
                      </a:r>
                      <a:r>
                        <a:rPr lang="en-GB" baseline="0" dirty="0" smtClean="0"/>
                        <a:t> Manor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On a whiteboard hold up the </a:t>
            </a:r>
            <a:r>
              <a:rPr lang="en-GB" sz="2800" b="1" dirty="0" smtClean="0">
                <a:solidFill>
                  <a:srgbClr val="FF0000"/>
                </a:solidFill>
              </a:rPr>
              <a:t>Grid Reference </a:t>
            </a:r>
            <a:r>
              <a:rPr lang="en-GB" sz="2800" b="1" dirty="0" smtClean="0">
                <a:solidFill>
                  <a:prstClr val="black"/>
                </a:solidFill>
              </a:rPr>
              <a:t>for </a:t>
            </a:r>
          </a:p>
          <a:p>
            <a:pPr algn="ctr"/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School</a:t>
            </a:r>
            <a:endParaRPr lang="en-GB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90799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71800" y="342900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9952" y="352532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56048" y="504918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28184" y="465313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88224" y="3140968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85591" y="168836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899592" y="1358770"/>
            <a:ext cx="4752528" cy="374441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</a:rPr>
              <a:t>3246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1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Norbury</a:t>
                      </a:r>
                      <a:r>
                        <a:rPr lang="en-GB" dirty="0" smtClean="0"/>
                        <a:t>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Lodge Farm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Cowslip</a:t>
                      </a:r>
                      <a:r>
                        <a:rPr lang="en-GB" baseline="0" dirty="0" smtClean="0"/>
                        <a:t>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Mickleham</a:t>
                      </a:r>
                      <a:r>
                        <a:rPr lang="en-GB" dirty="0" smtClean="0"/>
                        <a:t> Hall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Beechy</a:t>
                      </a:r>
                      <a:r>
                        <a:rPr lang="en-GB" dirty="0" smtClean="0"/>
                        <a:t> 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Fredley</a:t>
                      </a:r>
                      <a:r>
                        <a:rPr lang="en-GB" baseline="0" dirty="0" smtClean="0"/>
                        <a:t> Manor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On a whiteboard hold up the </a:t>
            </a:r>
            <a:r>
              <a:rPr lang="en-GB" sz="2800" b="1" dirty="0" smtClean="0">
                <a:solidFill>
                  <a:srgbClr val="FF0000"/>
                </a:solidFill>
              </a:rPr>
              <a:t>Grid Reference </a:t>
            </a:r>
            <a:r>
              <a:rPr lang="en-GB" sz="2800" b="1" dirty="0" smtClean="0">
                <a:solidFill>
                  <a:prstClr val="black"/>
                </a:solidFill>
              </a:rPr>
              <a:t>for </a:t>
            </a:r>
          </a:p>
          <a:p>
            <a:pPr algn="ctr"/>
            <a:r>
              <a:rPr lang="en-GB" sz="2800" b="1" dirty="0" err="1" smtClean="0">
                <a:solidFill>
                  <a:srgbClr val="4F81BD">
                    <a:lumMod val="75000"/>
                  </a:srgbClr>
                </a:solidFill>
              </a:rPr>
              <a:t>Fredley</a:t>
            </a:r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 Manor</a:t>
            </a:r>
            <a:endParaRPr lang="en-GB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90799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71800" y="342900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9952" y="352532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56048" y="504918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28184" y="465313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88224" y="3140968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85591" y="168836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4572000" y="477054"/>
            <a:ext cx="4752528" cy="374441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</a:rPr>
              <a:t>3244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Norbury</a:t>
                      </a:r>
                      <a:r>
                        <a:rPr lang="en-GB" dirty="0" smtClean="0"/>
                        <a:t>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Lodge Farm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Cowslip</a:t>
                      </a:r>
                      <a:r>
                        <a:rPr lang="en-GB" baseline="0" dirty="0" smtClean="0"/>
                        <a:t>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Mickleham</a:t>
                      </a:r>
                      <a:r>
                        <a:rPr lang="en-GB" dirty="0" smtClean="0"/>
                        <a:t> Hall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Beechy</a:t>
                      </a:r>
                      <a:r>
                        <a:rPr lang="en-GB" dirty="0" smtClean="0"/>
                        <a:t> 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Fredley</a:t>
                      </a:r>
                      <a:r>
                        <a:rPr lang="en-GB" baseline="0" dirty="0" smtClean="0"/>
                        <a:t> Manor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On a whiteboard hold up the </a:t>
            </a:r>
            <a:r>
              <a:rPr lang="en-GB" sz="2800" b="1" dirty="0" smtClean="0">
                <a:solidFill>
                  <a:srgbClr val="FF0000"/>
                </a:solidFill>
              </a:rPr>
              <a:t>Grid Reference </a:t>
            </a:r>
            <a:r>
              <a:rPr lang="en-GB" sz="2800" b="1" dirty="0" smtClean="0">
                <a:solidFill>
                  <a:prstClr val="black"/>
                </a:solidFill>
              </a:rPr>
              <a:t>for </a:t>
            </a:r>
          </a:p>
          <a:p>
            <a:pPr algn="ctr"/>
            <a:r>
              <a:rPr lang="en-GB" sz="2800" b="1" dirty="0" err="1" smtClean="0">
                <a:solidFill>
                  <a:srgbClr val="4F81BD">
                    <a:lumMod val="75000"/>
                  </a:srgbClr>
                </a:solidFill>
              </a:rPr>
              <a:t>Norbury</a:t>
            </a:r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 Park</a:t>
            </a:r>
            <a:endParaRPr lang="en-GB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90799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71800" y="342900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9952" y="352532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56048" y="504918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28184" y="465313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88224" y="3140968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85591" y="168836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4788024" y="332656"/>
            <a:ext cx="4752528" cy="374441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</a:rPr>
              <a:t>3046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5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Norbury</a:t>
                      </a:r>
                      <a:r>
                        <a:rPr lang="en-GB" dirty="0" smtClean="0"/>
                        <a:t>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Lodge Farm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Cowslip</a:t>
                      </a:r>
                      <a:r>
                        <a:rPr lang="en-GB" baseline="0" dirty="0" smtClean="0"/>
                        <a:t>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Mickleham</a:t>
                      </a:r>
                      <a:r>
                        <a:rPr lang="en-GB" dirty="0" smtClean="0"/>
                        <a:t> Hall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Beechy</a:t>
                      </a:r>
                      <a:r>
                        <a:rPr lang="en-GB" dirty="0" smtClean="0"/>
                        <a:t> 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Fredley</a:t>
                      </a:r>
                      <a:r>
                        <a:rPr lang="en-GB" baseline="0" dirty="0" smtClean="0"/>
                        <a:t> Manor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On a whiteboard hold up the </a:t>
            </a:r>
            <a:r>
              <a:rPr lang="en-GB" sz="2800" b="1" dirty="0" smtClean="0">
                <a:solidFill>
                  <a:srgbClr val="FF0000"/>
                </a:solidFill>
              </a:rPr>
              <a:t>Grid Reference </a:t>
            </a:r>
            <a:r>
              <a:rPr lang="en-GB" sz="2800" b="1" dirty="0" smtClean="0">
                <a:solidFill>
                  <a:prstClr val="black"/>
                </a:solidFill>
              </a:rPr>
              <a:t>for </a:t>
            </a:r>
          </a:p>
          <a:p>
            <a:pPr algn="ctr"/>
            <a:r>
              <a:rPr lang="en-GB" sz="2800" b="1" dirty="0" err="1" smtClean="0">
                <a:solidFill>
                  <a:srgbClr val="4F81BD">
                    <a:lumMod val="75000"/>
                  </a:srgbClr>
                </a:solidFill>
              </a:rPr>
              <a:t>Beechy</a:t>
            </a:r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 Wood</a:t>
            </a:r>
            <a:endParaRPr lang="en-GB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90799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71800" y="342900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9952" y="352532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56048" y="504918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28184" y="465313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88224" y="3140968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85591" y="168836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4593052" y="332656"/>
            <a:ext cx="4752528" cy="374441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</a:rPr>
              <a:t>3044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40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Norbury</a:t>
                      </a:r>
                      <a:r>
                        <a:rPr lang="en-GB" dirty="0" smtClean="0"/>
                        <a:t>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Lodge Farm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Cowslip</a:t>
                      </a:r>
                      <a:r>
                        <a:rPr lang="en-GB" baseline="0" dirty="0" smtClean="0"/>
                        <a:t>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Mickleham</a:t>
                      </a:r>
                      <a:r>
                        <a:rPr lang="en-GB" dirty="0" smtClean="0"/>
                        <a:t> Hall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Beechy</a:t>
                      </a:r>
                      <a:r>
                        <a:rPr lang="en-GB" dirty="0" smtClean="0"/>
                        <a:t> 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Fredley</a:t>
                      </a:r>
                      <a:r>
                        <a:rPr lang="en-GB" baseline="0" dirty="0" smtClean="0"/>
                        <a:t> Manor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On a whiteboard hold up the </a:t>
            </a:r>
            <a:r>
              <a:rPr lang="en-GB" sz="2800" b="1" dirty="0" smtClean="0">
                <a:solidFill>
                  <a:srgbClr val="FF0000"/>
                </a:solidFill>
              </a:rPr>
              <a:t>Grid Reference </a:t>
            </a:r>
            <a:r>
              <a:rPr lang="en-GB" sz="2800" b="1" dirty="0" smtClean="0">
                <a:solidFill>
                  <a:prstClr val="black"/>
                </a:solidFill>
              </a:rPr>
              <a:t>for </a:t>
            </a:r>
          </a:p>
          <a:p>
            <a:pPr algn="ctr"/>
            <a:r>
              <a:rPr lang="en-GB" sz="2800" b="1" dirty="0" smtClean="0">
                <a:solidFill>
                  <a:srgbClr val="4F81BD">
                    <a:lumMod val="75000"/>
                  </a:srgbClr>
                </a:solidFill>
              </a:rPr>
              <a:t>Lodge Farm</a:t>
            </a:r>
            <a:endParaRPr lang="en-GB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90799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71800" y="342900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9952" y="352532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56048" y="504918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28184" y="465313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88224" y="3140968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585591" y="168836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7-Point Star 25"/>
          <p:cNvSpPr/>
          <p:nvPr/>
        </p:nvSpPr>
        <p:spPr>
          <a:xfrm>
            <a:off x="4563675" y="477054"/>
            <a:ext cx="4752528" cy="3744416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</a:rPr>
              <a:t>3045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4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6 Figure Grid References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figure grid references give us a grid location but they are not very specific.</a:t>
            </a:r>
          </a:p>
          <a:p>
            <a:r>
              <a:rPr lang="en-GB" dirty="0" smtClean="0"/>
              <a:t>To be more exact we can use 6 figure grid references to explain where exactly something is within a square.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68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Norbury</a:t>
                      </a:r>
                      <a:r>
                        <a:rPr lang="en-GB" dirty="0" smtClean="0"/>
                        <a:t> Park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School</a:t>
                      </a:r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     church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r"/>
                      <a:endParaRPr lang="en-GB" dirty="0" smtClean="0"/>
                    </a:p>
                    <a:p>
                      <a:pPr algn="r"/>
                      <a:endParaRPr lang="en-GB" dirty="0" smtClean="0"/>
                    </a:p>
                    <a:p>
                      <a:pPr algn="r"/>
                      <a:r>
                        <a:rPr lang="en-GB" dirty="0" smtClean="0"/>
                        <a:t>Lodge Farm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smtClean="0"/>
                        <a:t>Cowslip</a:t>
                      </a:r>
                      <a:r>
                        <a:rPr lang="en-GB" baseline="0" dirty="0" smtClean="0"/>
                        <a:t> Farm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Mickleham</a:t>
                      </a:r>
                      <a:r>
                        <a:rPr lang="en-GB" dirty="0" smtClean="0"/>
                        <a:t> Hall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Beechy</a:t>
                      </a:r>
                      <a:r>
                        <a:rPr lang="en-GB" dirty="0" smtClean="0"/>
                        <a:t> Wood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dirty="0" smtClean="0"/>
                    </a:p>
                    <a:p>
                      <a:pPr algn="l"/>
                      <a:r>
                        <a:rPr lang="en-GB" dirty="0" err="1" smtClean="0"/>
                        <a:t>Fredley</a:t>
                      </a:r>
                      <a:r>
                        <a:rPr lang="en-GB" baseline="0" dirty="0" smtClean="0"/>
                        <a:t> Manor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On the map there is actually a school and a church in square 3246</a:t>
            </a:r>
            <a:endParaRPr lang="en-GB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90799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771800" y="342900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39952" y="3525327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56048" y="5049180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228184" y="465313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588224" y="3140968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228184" y="1772816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2512" y="2204864"/>
            <a:ext cx="180020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319972" y="1605373"/>
            <a:ext cx="1818202" cy="227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418094" y="2459659"/>
            <a:ext cx="1440160" cy="9693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85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4" y="1412776"/>
            <a:ext cx="4032448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4110" y="4620154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46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188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33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1016732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47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3745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32</a:t>
            </a:r>
            <a:endParaRPr lang="en-GB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627780" y="1412776"/>
          <a:ext cx="403245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41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149198"/>
            <a:ext cx="8938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In order to give more precise locations for the church and the school </a:t>
            </a:r>
          </a:p>
          <a:p>
            <a:r>
              <a:rPr lang="en-GB" sz="2400" b="1" dirty="0" smtClean="0">
                <a:solidFill>
                  <a:prstClr val="black"/>
                </a:solidFill>
              </a:rPr>
              <a:t>we divide each side of the square into 10 equal parts in our minds.  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07904" y="31049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9992" y="458415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  <a:cs typeface="Kartika" pitchFamily="18" charset="0"/>
              </a:rPr>
              <a:t>Where in Antarctica?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itchFamily="18" charset="0"/>
              <a:cs typeface="Kartik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517232"/>
            <a:ext cx="6400800" cy="1126976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AF2- mapping skills to read and plot 4 and 6 figure grid references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656" y="1088157"/>
            <a:ext cx="82786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Understand: How to explore our next topic – Antarctica!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Skill: To be able to </a:t>
            </a:r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navigate using grid references.</a:t>
            </a:r>
          </a:p>
          <a:p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Competency: You will need to work this out!</a:t>
            </a:r>
          </a:p>
          <a:p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Homework: Antarctic expedition training.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31759"/>
              </p:ext>
            </p:extLst>
          </p:nvPr>
        </p:nvGraphicFramePr>
        <p:xfrm>
          <a:off x="432656" y="3048353"/>
          <a:ext cx="8025544" cy="233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952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WTE</a:t>
                      </a:r>
                      <a:endParaRPr lang="en-GB" sz="3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Be able to use four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figure grid references accurately, together with recognizing map symbols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952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C000"/>
                          </a:solidFill>
                        </a:rPr>
                        <a:t>ME</a:t>
                      </a:r>
                      <a:endParaRPr lang="en-GB" sz="3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able</a:t>
                      </a:r>
                      <a:r>
                        <a:rPr lang="en-US" baseline="0" dirty="0" smtClean="0"/>
                        <a:t> to use six figure grid references with some accuracy, together with recognizing map symbols.  Plotting data on a map.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952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B050"/>
                          </a:solidFill>
                        </a:rPr>
                        <a:t>EE</a:t>
                      </a:r>
                      <a:endParaRPr lang="en-GB" sz="3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 able</a:t>
                      </a:r>
                      <a:r>
                        <a:rPr lang="en-US" baseline="0" dirty="0" smtClean="0"/>
                        <a:t> to use six figure grid references with accuracy, together with recognizing map symbols.  Plotting data on a map correctly and showing the routes taken by the explorers.</a:t>
                      </a:r>
                      <a:endParaRPr lang="en-GB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4" y="1412776"/>
            <a:ext cx="4032448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4110" y="4620154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46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188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33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1016732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47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3745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32</a:t>
            </a:r>
            <a:endParaRPr lang="en-GB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627780" y="1412776"/>
          <a:ext cx="403245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41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403648" y="260648"/>
            <a:ext cx="690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</a:rPr>
              <a:t>Each of these lines also has its own number…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6047" y="5086917"/>
            <a:ext cx="442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      1      2      3     4     5      6     7      8      9     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3745" y="1490079"/>
            <a:ext cx="292453" cy="3378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8</a:t>
            </a:r>
            <a:endParaRPr lang="en-GB" sz="16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3707904" y="31049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9992" y="458415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6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4" y="1412776"/>
            <a:ext cx="4032448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4110" y="4620154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46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188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33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1016732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47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3745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32</a:t>
            </a:r>
            <a:endParaRPr lang="en-GB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627780" y="1412776"/>
          <a:ext cx="403245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41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11825" y="1341"/>
            <a:ext cx="88747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prstClr val="black"/>
                </a:solidFill>
              </a:rPr>
              <a:t>R</a:t>
            </a:r>
            <a:r>
              <a:rPr lang="en-GB" sz="2800" b="1" dirty="0" smtClean="0">
                <a:solidFill>
                  <a:prstClr val="black"/>
                </a:solidFill>
              </a:rPr>
              <a:t>eading along the corridor and then up the stairs what do </a:t>
            </a:r>
          </a:p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You think the 6 figure grid reference for the school is? 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6047" y="5086917"/>
            <a:ext cx="442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      1      2      3     4     5      6     7      8      9     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3745" y="1490079"/>
            <a:ext cx="292453" cy="3378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8</a:t>
            </a:r>
            <a:endParaRPr lang="en-GB" sz="16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3707904" y="31049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9992" y="458415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46545" y="1620713"/>
            <a:ext cx="2909731" cy="14941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27784" y="5085184"/>
            <a:ext cx="1224136" cy="17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851920" y="3248980"/>
            <a:ext cx="0" cy="183793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7-Point Star 19"/>
          <p:cNvSpPr/>
          <p:nvPr/>
        </p:nvSpPr>
        <p:spPr>
          <a:xfrm>
            <a:off x="5477749" y="1773504"/>
            <a:ext cx="3384376" cy="244827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32</a:t>
            </a:r>
            <a:r>
              <a:rPr lang="en-GB" sz="3200" b="1" dirty="0" smtClean="0">
                <a:solidFill>
                  <a:srgbClr val="FF0000"/>
                </a:solidFill>
              </a:rPr>
              <a:t>3</a:t>
            </a:r>
            <a:r>
              <a:rPr lang="en-GB" sz="3200" b="1" dirty="0" smtClean="0">
                <a:solidFill>
                  <a:prstClr val="black"/>
                </a:solidFill>
              </a:rPr>
              <a:t>46</a:t>
            </a:r>
            <a:r>
              <a:rPr lang="en-GB" sz="3200" b="1" dirty="0" smtClean="0">
                <a:solidFill>
                  <a:srgbClr val="FF0000"/>
                </a:solidFill>
              </a:rPr>
              <a:t>5</a:t>
            </a:r>
            <a:endParaRPr lang="en-GB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0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4" y="1412776"/>
            <a:ext cx="4032448" cy="36724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4110" y="4620154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46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188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33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1016732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47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93745" y="5271583"/>
            <a:ext cx="792088" cy="792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32</a:t>
            </a:r>
            <a:endParaRPr lang="en-GB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627780" y="1412776"/>
          <a:ext cx="403245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2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41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18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11825" y="1341"/>
            <a:ext cx="88747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prstClr val="black"/>
                </a:solidFill>
              </a:rPr>
              <a:t>R</a:t>
            </a:r>
            <a:r>
              <a:rPr lang="en-GB" sz="2800" b="1" dirty="0" smtClean="0">
                <a:solidFill>
                  <a:prstClr val="black"/>
                </a:solidFill>
              </a:rPr>
              <a:t>eading along the corridor and then up the stairs what do </a:t>
            </a:r>
          </a:p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You think the 6 figure grid reference for the church is? 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6047" y="5086917"/>
            <a:ext cx="4423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      1      2      3     4     5      6     7      8      9     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93745" y="1490079"/>
            <a:ext cx="292453" cy="3378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8</a:t>
            </a:r>
            <a:endParaRPr lang="en-GB" sz="16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7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6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4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prstClr val="black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3707904" y="310496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99992" y="458415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846384" y="3089984"/>
            <a:ext cx="2909731" cy="14941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2"/>
          </p:cNvCxnSpPr>
          <p:nvPr/>
        </p:nvCxnSpPr>
        <p:spPr>
          <a:xfrm flipV="1">
            <a:off x="2627784" y="5070376"/>
            <a:ext cx="2016221" cy="148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644008" y="4726432"/>
            <a:ext cx="0" cy="35875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7-Point Star 19"/>
          <p:cNvSpPr/>
          <p:nvPr/>
        </p:nvSpPr>
        <p:spPr>
          <a:xfrm>
            <a:off x="5477749" y="1773504"/>
            <a:ext cx="3384376" cy="2448272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</a:rPr>
              <a:t>32</a:t>
            </a:r>
            <a:r>
              <a:rPr lang="en-GB" sz="3200" b="1" dirty="0" smtClean="0">
                <a:solidFill>
                  <a:srgbClr val="FF0000"/>
                </a:solidFill>
              </a:rPr>
              <a:t>5</a:t>
            </a:r>
            <a:r>
              <a:rPr lang="en-GB" sz="3200" b="1" dirty="0" smtClean="0">
                <a:solidFill>
                  <a:prstClr val="black"/>
                </a:solidFill>
              </a:rPr>
              <a:t>46</a:t>
            </a:r>
            <a:r>
              <a:rPr lang="en-GB" sz="3200" b="1" dirty="0" smtClean="0">
                <a:solidFill>
                  <a:srgbClr val="FF0000"/>
                </a:solidFill>
              </a:rPr>
              <a:t>1</a:t>
            </a:r>
            <a:endParaRPr lang="en-GB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7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1801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To be a successful explorer like </a:t>
            </a:r>
            <a:r>
              <a:rPr lang="en-US" sz="2600" dirty="0" err="1" smtClean="0"/>
              <a:t>Amundsden</a:t>
            </a:r>
            <a:r>
              <a:rPr lang="en-US" sz="2600" dirty="0" smtClean="0"/>
              <a:t>, or a dedicated pioneer like Scott, you have to do your training first!</a:t>
            </a:r>
          </a:p>
          <a:p>
            <a:pPr algn="ctr"/>
            <a:endParaRPr lang="en-US" sz="2600" dirty="0"/>
          </a:p>
          <a:p>
            <a:pPr algn="ctr"/>
            <a:r>
              <a:rPr lang="en-US" sz="2600" dirty="0" smtClean="0"/>
              <a:t>You need to work through the stages of training to be able to navigate on the final expedition – in ANTARCTICA!</a:t>
            </a:r>
          </a:p>
          <a:p>
            <a:pPr algn="ctr"/>
            <a:endParaRPr lang="en-US" sz="2600" dirty="0"/>
          </a:p>
          <a:p>
            <a:pPr algn="ctr"/>
            <a:r>
              <a:rPr lang="en-US" sz="2600" dirty="0" smtClean="0"/>
              <a:t>You will work in pairs to complete two of the following:</a:t>
            </a:r>
          </a:p>
          <a:p>
            <a:pPr algn="ctr"/>
            <a:endParaRPr lang="en-US" sz="2600" dirty="0"/>
          </a:p>
          <a:p>
            <a:pPr algn="ctr"/>
            <a:r>
              <a:rPr lang="en-US" sz="2600" b="1" dirty="0" smtClean="0"/>
              <a:t>Training Camp 1: 4 figure grid references (WTE)</a:t>
            </a:r>
          </a:p>
          <a:p>
            <a:pPr algn="ctr"/>
            <a:r>
              <a:rPr lang="en-US" sz="2600" b="1" dirty="0" smtClean="0"/>
              <a:t>Training Camp 2: 4 &amp; 6 figure grid references (ME)</a:t>
            </a:r>
          </a:p>
          <a:p>
            <a:pPr algn="ctr"/>
            <a:r>
              <a:rPr lang="en-US" sz="2600" b="1" dirty="0" smtClean="0"/>
              <a:t>Training Camp 3: 6 figure grid references (EE)</a:t>
            </a:r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Once you’ve mastered these, you will be able to undertake…</a:t>
            </a:r>
          </a:p>
          <a:p>
            <a:pPr algn="ctr"/>
            <a:endParaRPr lang="en-US" dirty="0"/>
          </a:p>
          <a:p>
            <a:pPr algn="ctr"/>
            <a:r>
              <a:rPr lang="en-US" sz="4000" b="1" dirty="0" smtClean="0"/>
              <a:t>THE EXPEDITION TO ANTARCTICA.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Good luck!  Don’t wait too long like Scott, you’ll freeze to death!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3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79512" y="1923499"/>
            <a:ext cx="5875059" cy="4601845"/>
            <a:chOff x="528498" y="602054"/>
            <a:chExt cx="7394928" cy="579233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727367"/>
              <a:ext cx="6408712" cy="522191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1115616" y="1484784"/>
              <a:ext cx="6552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15616" y="2924944"/>
              <a:ext cx="6552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115616" y="3645024"/>
              <a:ext cx="6552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115616" y="4437112"/>
              <a:ext cx="6552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15616" y="5229200"/>
              <a:ext cx="6552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15616" y="2204864"/>
              <a:ext cx="6552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07704" y="727367"/>
              <a:ext cx="0" cy="52219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491880" y="786720"/>
              <a:ext cx="0" cy="52219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355976" y="727365"/>
              <a:ext cx="0" cy="52219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48064" y="727366"/>
              <a:ext cx="0" cy="52219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992230" y="727367"/>
              <a:ext cx="0" cy="52219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876256" y="727367"/>
              <a:ext cx="0" cy="52219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699792" y="727367"/>
              <a:ext cx="0" cy="52219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82123" y="5999924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01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62957" y="6025057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08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570869" y="6025057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07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86843" y="6023323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06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42677" y="6011757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05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50589" y="6011757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04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86493" y="6011757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03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60280" y="6002960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02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7668344" y="727365"/>
              <a:ext cx="0" cy="525613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115616" y="727367"/>
              <a:ext cx="655272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115616" y="5949278"/>
              <a:ext cx="655272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115616" y="727365"/>
              <a:ext cx="0" cy="52812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954245" y="6002960"/>
              <a:ext cx="560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00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TextBox 2056"/>
            <p:cNvSpPr txBox="1"/>
            <p:nvPr/>
          </p:nvSpPr>
          <p:spPr>
            <a:xfrm>
              <a:off x="539552" y="602054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27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28498" y="1295447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26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39552" y="2015527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25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8498" y="2735607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24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8498" y="3455687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23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39552" y="4247775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22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39552" y="5039863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21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8498" y="5759941"/>
              <a:ext cx="576064" cy="378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20</a:t>
              </a:r>
              <a:endParaRPr lang="en-GB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5995125" y="1689958"/>
            <a:ext cx="287107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3.  Plot on the map the route that </a:t>
            </a:r>
            <a:r>
              <a:rPr lang="en-US" sz="1400" b="1" u="sng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Amundsden</a:t>
            </a:r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followed.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 20</a:t>
            </a:r>
            <a:r>
              <a:rPr lang="en-US" sz="1400" baseline="300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Oct. 1911-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034221</a:t>
            </a:r>
            <a:endParaRPr lang="en-US" sz="1400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2) 4</a:t>
            </a:r>
            <a:r>
              <a:rPr lang="en-US" sz="1400" baseline="300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Nov. 1911 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036226</a:t>
            </a:r>
            <a:endParaRPr lang="en-US" sz="1400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3) 17</a:t>
            </a:r>
            <a:r>
              <a:rPr lang="en-US" sz="1400" baseline="300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Nov 1911 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039231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 8</a:t>
            </a:r>
            <a:r>
              <a:rPr lang="en-US" sz="1400" baseline="300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Dec 1911 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038235</a:t>
            </a:r>
            <a:endParaRPr lang="en-US" sz="1400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5) 14</a:t>
            </a:r>
            <a:r>
              <a:rPr lang="en-US" sz="1400" baseline="300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Dec 1911 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040238</a:t>
            </a:r>
          </a:p>
          <a:p>
            <a:endParaRPr lang="en-US" sz="1400" b="1" u="sng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4.  Draw a line between the points </a:t>
            </a:r>
            <a:r>
              <a:rPr lang="en-US" sz="1400" b="1" u="sng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to show the route.</a:t>
            </a:r>
          </a:p>
          <a:p>
            <a:endParaRPr lang="en-US" sz="1400" b="1" u="sng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995125" y="3882357"/>
            <a:ext cx="25455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5.  Plot </a:t>
            </a:r>
            <a:r>
              <a:rPr lang="en-US" sz="1400" b="1" u="sng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on the map the route that </a:t>
            </a:r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Scott followed.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</a:t>
            </a:r>
            <a:r>
              <a:rPr lang="en-US" sz="1400" baseline="300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st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Nov. 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1911-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043213</a:t>
            </a:r>
            <a:endParaRPr lang="en-US" sz="1400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2)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21</a:t>
            </a:r>
            <a:r>
              <a:rPr lang="en-US" sz="1400" baseline="300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st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Nov. 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1911 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041222</a:t>
            </a:r>
            <a:endParaRPr lang="en-US" sz="1400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3)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9</a:t>
            </a:r>
            <a:r>
              <a:rPr lang="en-US" sz="1400" baseline="300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Dec 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1911 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046229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3</a:t>
            </a:r>
            <a:r>
              <a:rPr lang="en-US" sz="1400" baseline="300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rd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Jan 1912 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042235</a:t>
            </a:r>
            <a:endParaRPr lang="en-US" sz="1400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5)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17</a:t>
            </a:r>
            <a:r>
              <a:rPr lang="en-US" sz="1400" baseline="300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th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Jan 1912 </a:t>
            </a:r>
            <a:r>
              <a:rPr lang="en-US" sz="1400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– 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040238</a:t>
            </a:r>
            <a:endParaRPr lang="en-US" sz="1400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24710" y="197981"/>
            <a:ext cx="35414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2.  Explorers want to know more about Antarctica - plot on the map the following science stations: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Halley (UK) 032255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Mawson (</a:t>
            </a:r>
            <a:r>
              <a:rPr lang="en-US" sz="1400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Aus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 070252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Progress (</a:t>
            </a:r>
            <a:r>
              <a:rPr lang="en-US" sz="1400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Rus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) 073241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47060" y="198688"/>
            <a:ext cx="52754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1.  There are lots of reasons that Antarctica is visited</a:t>
            </a:r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.  </a:t>
            </a:r>
            <a:r>
              <a:rPr lang="en-US" sz="1400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Colour</a:t>
            </a:r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in and label the following in grids: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Coal Seam 0624		Treasure? 0124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French Science Area 0522	Penguin colony 0625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-1101425" y="1184026"/>
            <a:ext cx="7772400" cy="87906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  <a:cs typeface="Kartika" pitchFamily="18" charset="0"/>
              </a:rPr>
              <a:t>The Great Bateen </a:t>
            </a:r>
          </a:p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  <a:cs typeface="Kartika" pitchFamily="18" charset="0"/>
              </a:rPr>
              <a:t>Antarctic Expedition!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itchFamily="18" charset="0"/>
              <a:cs typeface="Kartik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95123" y="5449212"/>
            <a:ext cx="2715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6.  </a:t>
            </a:r>
            <a:r>
              <a:rPr lang="en-US" sz="1400" b="1" u="sng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Draw a line between the points to show the route.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33659" y="6106456"/>
            <a:ext cx="2715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Congratulations!  You are a qualified explorer!</a:t>
            </a:r>
            <a:endParaRPr lang="en-US" sz="1400" b="1" u="sng"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392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  <a:cs typeface="Kartika" pitchFamily="18" charset="0"/>
              </a:rPr>
              <a:t>Where in Antarctica?</a:t>
            </a:r>
            <a:endParaRPr lang="en-GB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itchFamily="18" charset="0"/>
              <a:cs typeface="Kartik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517232"/>
            <a:ext cx="6400800" cy="1126976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AF2- mapping skills to read and plot 4 and 6 figure grid references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656" y="1088157"/>
            <a:ext cx="82786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Understand: How to explore our next topic – Antarctica!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Skill: To be able to </a:t>
            </a:r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navigate using grid references.</a:t>
            </a:r>
          </a:p>
          <a:p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Competency: You will need to work this out!</a:t>
            </a:r>
          </a:p>
          <a:p>
            <a:r>
              <a:rPr lang="en-US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Homework: Antarctic expedition training.</a:t>
            </a:r>
            <a:endParaRPr lang="en-US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32656" y="3048353"/>
          <a:ext cx="8025544" cy="233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952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0000"/>
                          </a:solidFill>
                        </a:rPr>
                        <a:t>WTE</a:t>
                      </a:r>
                      <a:endParaRPr lang="en-GB" sz="3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Be able to use four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figure grid references accurately, together with recognizing map symbols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952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FFC000"/>
                          </a:solidFill>
                        </a:rPr>
                        <a:t>ME</a:t>
                      </a:r>
                      <a:endParaRPr lang="en-GB" sz="30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 able</a:t>
                      </a:r>
                      <a:r>
                        <a:rPr lang="en-US" baseline="0" dirty="0" smtClean="0"/>
                        <a:t> to use six figure grid references with some accuracy, together with recognizing map symbols.  Plotting data on a map.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952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B050"/>
                          </a:solidFill>
                        </a:rPr>
                        <a:t>EE</a:t>
                      </a:r>
                      <a:endParaRPr lang="en-GB" sz="3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 able</a:t>
                      </a:r>
                      <a:r>
                        <a:rPr lang="en-US" baseline="0" dirty="0" smtClean="0"/>
                        <a:t> to use six figure grid references with accuracy, together with recognizing map symbols.  Plotting data on a map correctly and showing the routes taken by the explorers.</a:t>
                      </a:r>
                      <a:endParaRPr lang="en-GB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633"/>
            <a:ext cx="8229600" cy="50710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have developed my skills of collaboration by…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Working as a team has helped me because?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Homework: Complete Antarctica Map for next lesson. (Due 1</a:t>
            </a:r>
            <a:r>
              <a:rPr lang="en-US" baseline="30000" dirty="0" smtClean="0"/>
              <a:t>st</a:t>
            </a:r>
            <a:r>
              <a:rPr lang="en-US" dirty="0" smtClean="0"/>
              <a:t> November) If you need help visit albateengeography.weebly.com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7463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  <a:cs typeface="Kartika" pitchFamily="18" charset="0"/>
              </a:rPr>
              <a:t>How have you demonstrated collaboration (Team work) this lesson?</a:t>
            </a:r>
            <a:endParaRPr lang="en-GB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oper Black" pitchFamily="18" charset="0"/>
              <a:cs typeface="Kartik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8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64704"/>
            <a:ext cx="457200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400" dirty="0"/>
              <a:t>On </a:t>
            </a:r>
            <a:r>
              <a:rPr lang="en-GB" sz="2400" dirty="0" smtClean="0"/>
              <a:t>December </a:t>
            </a:r>
            <a:r>
              <a:rPr lang="en-GB" sz="2400" dirty="0"/>
              <a:t>14, 1911, Roald Amundsen and four fellow Norwegian explorers became the first men to reach the South Pole, beating the </a:t>
            </a:r>
            <a:r>
              <a:rPr lang="en-GB" sz="2400" dirty="0" smtClean="0"/>
              <a:t>team </a:t>
            </a:r>
            <a:r>
              <a:rPr lang="en-GB" sz="2400" dirty="0"/>
              <a:t>of British Capt. Robert F. Scott by just over a month.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144" y="764704"/>
            <a:ext cx="492443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2000" dirty="0" smtClean="0"/>
              <a:t>COPY</a:t>
            </a:r>
            <a:endParaRPr lang="en-GB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3810000" cy="2524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64703"/>
            <a:ext cx="1944216" cy="2636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61047"/>
            <a:ext cx="3470672" cy="2524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42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882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Grid Reference</a:t>
            </a:r>
            <a:endParaRPr lang="en-GB" b="1" u="sng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79512" y="1268760"/>
            <a:ext cx="8676456" cy="442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GRID REFERENCE </a:t>
            </a:r>
            <a:r>
              <a:rPr lang="en-GB" b="1" dirty="0">
                <a:solidFill>
                  <a:schemeClr val="tx1"/>
                </a:solidFill>
                <a:latin typeface="Arial" charset="0"/>
              </a:rPr>
              <a:t>is a number which gives a location on a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</a:rPr>
              <a:t>map.</a:t>
            </a:r>
            <a:endParaRPr lang="en-GB" b="1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en-GB" b="1" dirty="0">
              <a:solidFill>
                <a:schemeClr val="tx1"/>
              </a:solidFill>
              <a:latin typeface="Arial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Arial" charset="0"/>
              </a:rPr>
              <a:t>We can use them to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</a:rPr>
              <a:t>say </a:t>
            </a:r>
            <a:r>
              <a:rPr lang="en-GB" b="1" dirty="0">
                <a:solidFill>
                  <a:schemeClr val="tx1"/>
                </a:solidFill>
                <a:latin typeface="Arial" charset="0"/>
              </a:rPr>
              <a:t>where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</a:rPr>
              <a:t>something is …</a:t>
            </a:r>
            <a:endParaRPr lang="en-GB" b="1" dirty="0">
              <a:solidFill>
                <a:schemeClr val="tx1"/>
              </a:solidFill>
              <a:latin typeface="Arial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b="1" dirty="0">
              <a:solidFill>
                <a:schemeClr val="tx1"/>
              </a:solidFill>
              <a:latin typeface="Arial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b="1" dirty="0">
                <a:solidFill>
                  <a:schemeClr val="tx1"/>
                </a:solidFill>
                <a:latin typeface="Arial" charset="0"/>
              </a:rPr>
              <a:t>...or if we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</a:rPr>
              <a:t>got lost </a:t>
            </a:r>
            <a:r>
              <a:rPr lang="en-GB" b="1" dirty="0">
                <a:solidFill>
                  <a:schemeClr val="tx1"/>
                </a:solidFill>
                <a:latin typeface="Arial" charset="0"/>
              </a:rPr>
              <a:t>we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</a:rPr>
              <a:t>could explain to someone else where </a:t>
            </a:r>
            <a:r>
              <a:rPr lang="en-GB" b="1" dirty="0">
                <a:solidFill>
                  <a:schemeClr val="tx1"/>
                </a:solidFill>
                <a:latin typeface="Arial" charset="0"/>
              </a:rPr>
              <a:t>we </a:t>
            </a:r>
            <a:r>
              <a:rPr lang="en-GB" b="1" dirty="0" smtClean="0">
                <a:solidFill>
                  <a:schemeClr val="tx1"/>
                </a:solidFill>
                <a:latin typeface="Arial" charset="0"/>
              </a:rPr>
              <a:t>were.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5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5851" y="87897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prstClr val="black"/>
                </a:solidFill>
              </a:rPr>
              <a:t>The numbers at the bottom are called </a:t>
            </a:r>
            <a:r>
              <a:rPr lang="en-GB" sz="2200" b="1" dirty="0" err="1" smtClean="0">
                <a:solidFill>
                  <a:srgbClr val="FF0000"/>
                </a:solidFill>
              </a:rPr>
              <a:t>Eastings</a:t>
            </a:r>
            <a:r>
              <a:rPr lang="en-GB" sz="2200" b="1" dirty="0" smtClean="0">
                <a:solidFill>
                  <a:prstClr val="black"/>
                </a:solidFill>
              </a:rPr>
              <a:t> because they show you how far </a:t>
            </a:r>
            <a:r>
              <a:rPr lang="en-GB" sz="2200" b="1" dirty="0" smtClean="0">
                <a:solidFill>
                  <a:srgbClr val="FF0000"/>
                </a:solidFill>
              </a:rPr>
              <a:t>East</a:t>
            </a:r>
            <a:r>
              <a:rPr lang="en-GB" sz="2200" b="1" dirty="0" smtClean="0">
                <a:solidFill>
                  <a:prstClr val="black"/>
                </a:solidFill>
              </a:rPr>
              <a:t> you are. </a:t>
            </a:r>
            <a:endParaRPr lang="en-GB" sz="2200" b="1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68016" y="995838"/>
            <a:ext cx="0" cy="4494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25594" y="995838"/>
            <a:ext cx="0" cy="4494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6136" y="995838"/>
            <a:ext cx="0" cy="4494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028384" y="995838"/>
            <a:ext cx="0" cy="4494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47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5851" y="87897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prstClr val="black"/>
                </a:solidFill>
              </a:rPr>
              <a:t>Each </a:t>
            </a:r>
            <a:r>
              <a:rPr lang="en-GB" sz="2200" b="1" dirty="0" smtClean="0">
                <a:solidFill>
                  <a:srgbClr val="FF0000"/>
                </a:solidFill>
              </a:rPr>
              <a:t>Easting</a:t>
            </a:r>
            <a:r>
              <a:rPr lang="en-GB" sz="2200" b="1" dirty="0" smtClean="0">
                <a:solidFill>
                  <a:prstClr val="black"/>
                </a:solidFill>
              </a:rPr>
              <a:t> refers to the column which is to the </a:t>
            </a:r>
            <a:r>
              <a:rPr lang="en-GB" sz="2200" b="1" dirty="0" smtClean="0">
                <a:solidFill>
                  <a:srgbClr val="FF0000"/>
                </a:solidFill>
              </a:rPr>
              <a:t>right</a:t>
            </a:r>
            <a:r>
              <a:rPr lang="en-GB" sz="2200" b="1" dirty="0" smtClean="0">
                <a:solidFill>
                  <a:prstClr val="black"/>
                </a:solidFill>
              </a:rPr>
              <a:t> of its line. </a:t>
            </a:r>
            <a:endParaRPr lang="en-GB" sz="2200" b="1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68016" y="995838"/>
            <a:ext cx="0" cy="44949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68016" y="995838"/>
            <a:ext cx="2295872" cy="46413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4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5851" y="87897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prstClr val="black"/>
                </a:solidFill>
              </a:rPr>
              <a:t>The numbers at the side are called </a:t>
            </a:r>
            <a:r>
              <a:rPr lang="en-GB" sz="2200" b="1" dirty="0" smtClean="0">
                <a:solidFill>
                  <a:srgbClr val="FF0000"/>
                </a:solidFill>
              </a:rPr>
              <a:t>Northings </a:t>
            </a:r>
            <a:r>
              <a:rPr lang="en-GB" sz="2200" b="1" dirty="0" smtClean="0">
                <a:solidFill>
                  <a:prstClr val="black"/>
                </a:solidFill>
              </a:rPr>
              <a:t>because they show you how far </a:t>
            </a:r>
            <a:r>
              <a:rPr lang="en-GB" sz="2200" b="1" dirty="0" smtClean="0">
                <a:solidFill>
                  <a:srgbClr val="FF0000"/>
                </a:solidFill>
              </a:rPr>
              <a:t>North </a:t>
            </a:r>
            <a:r>
              <a:rPr lang="en-GB" sz="2200" b="1" dirty="0" smtClean="0">
                <a:solidFill>
                  <a:prstClr val="black"/>
                </a:solidFill>
              </a:rPr>
              <a:t>you are. </a:t>
            </a:r>
            <a:endParaRPr lang="en-GB" sz="2200" b="1" dirty="0">
              <a:solidFill>
                <a:prstClr val="black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68016" y="5490810"/>
            <a:ext cx="6774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53805" y="4041205"/>
            <a:ext cx="6774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68016" y="2503368"/>
            <a:ext cx="6774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53804" y="1014103"/>
            <a:ext cx="6774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3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1052736"/>
          <a:ext cx="6768753" cy="44644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73422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47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2048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46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7890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45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22920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44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31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0352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32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9984" y="56432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30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5851" y="87897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prstClr val="black"/>
                </a:solidFill>
              </a:rPr>
              <a:t>Each </a:t>
            </a:r>
            <a:r>
              <a:rPr lang="en-GB" sz="2200" b="1" dirty="0" smtClean="0">
                <a:solidFill>
                  <a:srgbClr val="FF0000"/>
                </a:solidFill>
              </a:rPr>
              <a:t>Northing</a:t>
            </a:r>
            <a:r>
              <a:rPr lang="en-GB" sz="2200" b="1" dirty="0" smtClean="0">
                <a:solidFill>
                  <a:prstClr val="black"/>
                </a:solidFill>
              </a:rPr>
              <a:t> refers to the row </a:t>
            </a:r>
            <a:r>
              <a:rPr lang="en-GB" sz="2200" b="1" dirty="0" smtClean="0">
                <a:solidFill>
                  <a:srgbClr val="FF0000"/>
                </a:solidFill>
              </a:rPr>
              <a:t>above</a:t>
            </a:r>
            <a:r>
              <a:rPr lang="en-GB" sz="2200" b="1" dirty="0" smtClean="0">
                <a:solidFill>
                  <a:prstClr val="black"/>
                </a:solidFill>
              </a:rPr>
              <a:t> its line. </a:t>
            </a:r>
            <a:endParaRPr lang="en-GB" sz="2200" b="1" dirty="0">
              <a:solidFill>
                <a:prstClr val="black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268016" y="5490810"/>
            <a:ext cx="677457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68016" y="4050650"/>
            <a:ext cx="6760368" cy="14401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7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We always read the Easting First and the Northing Second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remember this by thinking…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Along</a:t>
            </a:r>
            <a:r>
              <a:rPr lang="en-GB" dirty="0" smtClean="0"/>
              <a:t> the corridor and </a:t>
            </a:r>
            <a:r>
              <a:rPr lang="en-GB" dirty="0" smtClean="0">
                <a:solidFill>
                  <a:srgbClr val="FF0000"/>
                </a:solidFill>
              </a:rPr>
              <a:t>up</a:t>
            </a:r>
            <a:r>
              <a:rPr lang="en-GB" dirty="0" smtClean="0"/>
              <a:t> the stairs!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195736" y="2996952"/>
          <a:ext cx="4608510" cy="3184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6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3215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74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574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195736" y="6165304"/>
            <a:ext cx="30243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58544" y="4005064"/>
            <a:ext cx="0" cy="21602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96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1368</Words>
  <Application>Microsoft Office PowerPoint</Application>
  <PresentationFormat>On-screen Show (4:3)</PresentationFormat>
  <Paragraphs>471</Paragraphs>
  <Slides>26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Candara</vt:lpstr>
      <vt:lpstr>Cooper Black</vt:lpstr>
      <vt:lpstr>Ebrima</vt:lpstr>
      <vt:lpstr>Kartika</vt:lpstr>
      <vt:lpstr>Office Theme</vt:lpstr>
      <vt:lpstr>1_Office Theme</vt:lpstr>
      <vt:lpstr>Overview</vt:lpstr>
      <vt:lpstr>Where in Antarctica?</vt:lpstr>
      <vt:lpstr>PowerPoint Presentation</vt:lpstr>
      <vt:lpstr>Grid Reference</vt:lpstr>
      <vt:lpstr>PowerPoint Presentation</vt:lpstr>
      <vt:lpstr>PowerPoint Presentation</vt:lpstr>
      <vt:lpstr>PowerPoint Presentation</vt:lpstr>
      <vt:lpstr>PowerPoint Presentation</vt:lpstr>
      <vt:lpstr>We always read the Easting First and the Northing Second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 Figure Grid 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in Antarctica?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Antarctica?</dc:title>
  <dc:creator>Eurin Morgan</dc:creator>
  <cp:lastModifiedBy>Eurin Benjamin Morgan</cp:lastModifiedBy>
  <cp:revision>74</cp:revision>
  <cp:lastPrinted>2016-10-25T04:06:02Z</cp:lastPrinted>
  <dcterms:created xsi:type="dcterms:W3CDTF">2015-06-23T07:39:33Z</dcterms:created>
  <dcterms:modified xsi:type="dcterms:W3CDTF">2017-10-16T05:17:25Z</dcterms:modified>
</cp:coreProperties>
</file>