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4" r:id="rId5"/>
    <p:sldId id="265" r:id="rId6"/>
    <p:sldId id="266" r:id="rId7"/>
    <p:sldId id="262" r:id="rId8"/>
    <p:sldId id="259" r:id="rId9"/>
    <p:sldId id="260" r:id="rId10"/>
    <p:sldId id="261" r:id="rId11"/>
    <p:sldId id="263" r:id="rId12"/>
  </p:sldIdLst>
  <p:sldSz cx="13004800" cy="9753600"/>
  <p:notesSz cx="6858000" cy="9144000"/>
  <p:defaultTextStyle>
    <a:lvl1pPr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1pPr>
    <a:lvl2pPr indent="2286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2pPr>
    <a:lvl3pPr indent="4572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3pPr>
    <a:lvl4pPr indent="6858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4pPr>
    <a:lvl5pPr indent="9144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5pPr>
    <a:lvl6pPr indent="11430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6pPr>
    <a:lvl7pPr indent="13716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7pPr>
    <a:lvl8pPr indent="16002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8pPr>
    <a:lvl9pPr indent="18288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0564E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7C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A8C3DF"/>
              </a:solidFill>
              <a:prstDash val="solid"/>
              <a:miter lim="400000"/>
            </a:ln>
          </a:left>
          <a:right>
            <a:ln w="12700" cap="flat">
              <a:solidFill>
                <a:srgbClr val="A8C3DF"/>
              </a:solidFill>
              <a:prstDash val="solid"/>
              <a:miter lim="400000"/>
            </a:ln>
          </a:right>
          <a:top>
            <a:ln w="12700" cap="flat">
              <a:solidFill>
                <a:srgbClr val="A8C3DF"/>
              </a:solidFill>
              <a:prstDash val="solid"/>
              <a:miter lim="400000"/>
            </a:ln>
          </a:top>
          <a:bottom>
            <a:ln w="12700" cap="flat">
              <a:solidFill>
                <a:srgbClr val="A8C3DF"/>
              </a:solidFill>
              <a:prstDash val="solid"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solidFill>
                <a:srgbClr val="A8C3D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C3DF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14975"/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9639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480" y="4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44" name="Shape 4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44767304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/>
        </p:nvSpPr>
        <p:spPr>
          <a:xfrm>
            <a:off x="508000" y="6591300"/>
            <a:ext cx="11999453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8" name="Shape 8"/>
          <p:cNvSpPr/>
          <p:nvPr/>
        </p:nvSpPr>
        <p:spPr>
          <a:xfrm>
            <a:off x="507999" y="4089400"/>
            <a:ext cx="1200002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9" name="Shape 9"/>
          <p:cNvSpPr/>
          <p:nvPr/>
        </p:nvSpPr>
        <p:spPr>
          <a:xfrm rot="16200000">
            <a:off x="7172923" y="5347635"/>
            <a:ext cx="1642759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508000" y="414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8280400" y="414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647700" y="6794500"/>
            <a:ext cx="11709400" cy="14224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>
                <a:solidFill>
                  <a:srgbClr val="546056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546056"/>
                </a:solidFill>
              </a:rPr>
              <a:t>Title Text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xfrm>
            <a:off x="647700" y="8204200"/>
            <a:ext cx="11709400" cy="12827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228600" algn="ctr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457200" algn="ctr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685800" algn="ctr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914400" algn="ctr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717D75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717D75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717D75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717D75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717D75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0240" y="8882098"/>
            <a:ext cx="3034453" cy="677333"/>
          </a:xfrm>
          <a:prstGeom prst="rect">
            <a:avLst/>
          </a:prstGeom>
          <a:ln/>
        </p:spPr>
        <p:txBody>
          <a:bodyPr lIns="130046" tIns="65023" rIns="130046" bIns="65023"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443307" y="8882098"/>
            <a:ext cx="4118187" cy="677333"/>
          </a:xfrm>
          <a:prstGeom prst="rect">
            <a:avLst/>
          </a:prstGeom>
          <a:ln/>
        </p:spPr>
        <p:txBody>
          <a:bodyPr lIns="130046" tIns="65023" rIns="130046" bIns="65023"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20107" y="8882098"/>
            <a:ext cx="3034453" cy="677333"/>
          </a:xfrm>
          <a:prstGeom prst="rect">
            <a:avLst/>
          </a:prstGeom>
          <a:ln/>
        </p:spPr>
        <p:txBody>
          <a:bodyPr lIns="130046" tIns="65023" rIns="130046" bIns="65023"/>
          <a:lstStyle>
            <a:lvl1pPr>
              <a:defRPr/>
            </a:lvl1pPr>
          </a:lstStyle>
          <a:p>
            <a:fld id="{7BFF5E66-C69B-4BC9-8227-906699FD7429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9256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 rot="16200000">
            <a:off x="7172923" y="7874935"/>
            <a:ext cx="1642759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14" name="Shape 14"/>
          <p:cNvSpPr/>
          <p:nvPr/>
        </p:nvSpPr>
        <p:spPr>
          <a:xfrm>
            <a:off x="508000" y="9131300"/>
            <a:ext cx="11999453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15" name="Shape 15"/>
          <p:cNvSpPr/>
          <p:nvPr/>
        </p:nvSpPr>
        <p:spPr>
          <a:xfrm>
            <a:off x="507999" y="6629400"/>
            <a:ext cx="1200002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16" name="Shape 16"/>
          <p:cNvSpPr/>
          <p:nvPr/>
        </p:nvSpPr>
        <p:spPr>
          <a:xfrm rot="16200000">
            <a:off x="7172923" y="7874935"/>
            <a:ext cx="1642759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508000" y="668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xfrm>
            <a:off x="8280400" y="668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508000" y="3670300"/>
            <a:ext cx="11988800" cy="2413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507999" y="4876800"/>
            <a:ext cx="5676375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23" name="Shape 23"/>
          <p:cNvSpPr/>
          <p:nvPr/>
        </p:nvSpPr>
        <p:spPr>
          <a:xfrm>
            <a:off x="507999" y="2768600"/>
            <a:ext cx="5676317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508000" y="2806700"/>
            <a:ext cx="5676900" cy="2032000"/>
          </a:xfrm>
          <a:prstGeom prst="rect">
            <a:avLst/>
          </a:prstGeom>
        </p:spPr>
        <p:txBody>
          <a:bodyPr/>
          <a:lstStyle>
            <a:lvl1pPr algn="l">
              <a:defRPr sz="5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508000" y="5029200"/>
            <a:ext cx="5676900" cy="4013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508000" y="2730500"/>
            <a:ext cx="5816600" cy="63500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1800"/>
              </a:spcBef>
              <a:buSzPct val="65000"/>
              <a:defRPr sz="3000"/>
            </a:lvl1pPr>
            <a:lvl2pPr marL="787400" indent="-393700">
              <a:spcBef>
                <a:spcPts val="1800"/>
              </a:spcBef>
              <a:buSzPct val="65000"/>
              <a:defRPr sz="3000"/>
            </a:lvl2pPr>
            <a:lvl3pPr marL="1181100" indent="-393700">
              <a:spcBef>
                <a:spcPts val="1800"/>
              </a:spcBef>
              <a:buSzPct val="65000"/>
              <a:defRPr sz="3000"/>
            </a:lvl3pPr>
            <a:lvl4pPr marL="1574800" indent="-393700">
              <a:spcBef>
                <a:spcPts val="1800"/>
              </a:spcBef>
              <a:buSzPct val="65000"/>
              <a:defRPr sz="3000"/>
            </a:lvl4pPr>
            <a:lvl5pPr marL="1968500" indent="-393700">
              <a:spcBef>
                <a:spcPts val="1800"/>
              </a:spcBef>
              <a:buSzPct val="65000"/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508000" y="1270000"/>
            <a:ext cx="11988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08000" y="21717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3" name="Shape 3"/>
          <p:cNvSpPr/>
          <p:nvPr/>
        </p:nvSpPr>
        <p:spPr>
          <a:xfrm>
            <a:off x="508000" y="6350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508000" y="2628900"/>
            <a:ext cx="11988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1pPr>
      <a:lvl2pPr indent="2286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2pPr>
      <a:lvl3pPr indent="4572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3pPr>
      <a:lvl4pPr indent="6858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4pPr>
      <a:lvl5pPr indent="9144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5pPr>
      <a:lvl6pPr indent="11430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6pPr>
      <a:lvl7pPr indent="13716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7pPr>
      <a:lvl8pPr indent="16002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8pPr>
      <a:lvl9pPr indent="18288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9pPr>
    </p:titleStyle>
    <p:bodyStyle>
      <a:lvl1pPr marL="4699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1pPr>
      <a:lvl2pPr marL="9398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2pPr>
      <a:lvl3pPr marL="14097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3pPr>
      <a:lvl4pPr marL="18796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4pPr>
      <a:lvl5pPr marL="23495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5pPr>
      <a:lvl6pPr marL="28194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6pPr>
      <a:lvl7pPr marL="32893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7pPr>
      <a:lvl8pPr marL="37592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8pPr>
      <a:lvl9pPr marL="42291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6843" y="736479"/>
            <a:ext cx="12091113" cy="8029378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4269343" y="1452737"/>
            <a:ext cx="6241529" cy="2199807"/>
          </a:xfrm>
          <a:prstGeom prst="rect">
            <a:avLst/>
          </a:prstGeom>
        </p:spPr>
        <p:txBody>
          <a:bodyPr/>
          <a:lstStyle>
            <a:lvl1pPr>
              <a:defRPr u="sng"/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7000" u="sng" dirty="0">
                <a:solidFill>
                  <a:srgbClr val="D93E2B"/>
                </a:solidFill>
              </a:rPr>
              <a:t>Where is Kazakhstan?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2752093" y="6402842"/>
            <a:ext cx="7500615" cy="2413000"/>
          </a:xfrm>
          <a:prstGeom prst="rect">
            <a:avLst/>
          </a:prstGeom>
          <a:blipFill>
            <a:blip r:embed="rId3"/>
          </a:blipFill>
        </p:spPr>
        <p:txBody>
          <a:bodyPr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rPr>
              <a:t>AF1- Identify differences on maps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rPr>
              <a:t>AF3- Identify symbols </a:t>
            </a:r>
            <a:r>
              <a:rPr lang="en-US" sz="3200" dirty="0" smtClean="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rPr>
              <a:t>usi</a:t>
            </a:r>
            <a:r>
              <a:rPr sz="3200" dirty="0" smtClean="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rPr>
              <a:t>ng </a:t>
            </a:r>
            <a:r>
              <a:rPr sz="3200" dirty="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rPr>
              <a:t>a key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rPr>
              <a:t>AF4- describe the </a:t>
            </a:r>
            <a:r>
              <a:rPr sz="3200" dirty="0" smtClean="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rPr>
              <a:t>distribution</a:t>
            </a:r>
            <a:r>
              <a:rPr lang="en-US" sz="3200" dirty="0" smtClean="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rPr>
              <a:t> of landforms</a:t>
            </a:r>
            <a:endParaRPr sz="3200" dirty="0"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xfrm>
            <a:off x="647700" y="6794503"/>
            <a:ext cx="11709400" cy="1422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 dirty="0">
                <a:solidFill>
                  <a:srgbClr val="546056"/>
                </a:solidFill>
              </a:rPr>
              <a:t>Prior knowledge check</a:t>
            </a:r>
          </a:p>
        </p:txBody>
      </p:sp>
      <p:sp>
        <p:nvSpPr>
          <p:cNvPr id="86" name="Shape 86"/>
          <p:cNvSpPr>
            <a:spLocks noGrp="1"/>
          </p:cNvSpPr>
          <p:nvPr>
            <p:ph type="body" idx="1"/>
          </p:nvPr>
        </p:nvSpPr>
        <p:spPr>
          <a:xfrm>
            <a:off x="799980" y="8341250"/>
            <a:ext cx="11709401" cy="1282700"/>
          </a:xfrm>
          <a:prstGeom prst="rect">
            <a:avLst/>
          </a:prstGeom>
        </p:spPr>
        <p:txBody>
          <a:bodyPr/>
          <a:lstStyle/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3200" i="1" dirty="0">
                <a:solidFill>
                  <a:srgbClr val="717D75"/>
                </a:solidFill>
              </a:rPr>
              <a:t>Swap pens with the person next to you and write anything new you remember about Kazakhstan.</a:t>
            </a:r>
          </a:p>
        </p:txBody>
      </p:sp>
      <p:sp>
        <p:nvSpPr>
          <p:cNvPr id="87" name="Shape 87"/>
          <p:cNvSpPr/>
          <p:nvPr/>
        </p:nvSpPr>
        <p:spPr>
          <a:xfrm>
            <a:off x="4742809" y="2486611"/>
            <a:ext cx="3138477" cy="25141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2800" b="1">
                <a:solidFill>
                  <a:srgbClr val="F5F8EB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F5F8EB"/>
                </a:solidFill>
              </a:rPr>
              <a:t>Kazakhstan </a:t>
            </a:r>
          </a:p>
        </p:txBody>
      </p:sp>
      <p:pic>
        <p:nvPicPr>
          <p:cNvPr id="94" name="Picture 93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6118" y="2373945"/>
            <a:ext cx="2016718" cy="1087805"/>
          </a:xfrm>
          <a:prstGeom prst="rect">
            <a:avLst/>
          </a:prstGeom>
        </p:spPr>
      </p:pic>
      <p:pic>
        <p:nvPicPr>
          <p:cNvPr id="96" name="Picture 95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53656" y="4558787"/>
            <a:ext cx="1432801" cy="481724"/>
          </a:xfrm>
          <a:prstGeom prst="rect">
            <a:avLst/>
          </a:prstGeom>
        </p:spPr>
      </p:pic>
      <p:pic>
        <p:nvPicPr>
          <p:cNvPr id="98" name="Picture 97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956120" y="3560266"/>
            <a:ext cx="1824278" cy="156257"/>
          </a:xfrm>
          <a:prstGeom prst="rect">
            <a:avLst/>
          </a:prstGeom>
        </p:spPr>
      </p:pic>
      <p:pic>
        <p:nvPicPr>
          <p:cNvPr id="100" name="Picture 99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707354" y="1853576"/>
            <a:ext cx="868010" cy="816328"/>
          </a:xfrm>
          <a:prstGeom prst="rect">
            <a:avLst/>
          </a:prstGeom>
        </p:spPr>
      </p:pic>
      <p:pic>
        <p:nvPicPr>
          <p:cNvPr id="102" name="Picture 101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793669" y="4449938"/>
            <a:ext cx="1267438" cy="1063500"/>
          </a:xfrm>
          <a:prstGeom prst="rect">
            <a:avLst/>
          </a:prstGeom>
        </p:spPr>
      </p:pic>
      <p:pic>
        <p:nvPicPr>
          <p:cNvPr id="104" name="Picture 103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049357" y="1212509"/>
            <a:ext cx="1395486" cy="145767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8" descr="51INWpgyQ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121" y="5709921"/>
            <a:ext cx="4014329" cy="4014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Anagrams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742950" indent="-742950" algn="ctr" eaLnBrk="1" hangingPunct="1">
              <a:buFont typeface="+mj-lt"/>
              <a:buAutoNum type="arabicPeriod"/>
            </a:pPr>
            <a:r>
              <a:rPr lang="en-US" dirty="0" smtClean="0">
                <a:latin typeface="Calibri" pitchFamily="34" charset="0"/>
              </a:rPr>
              <a:t>AHINC</a:t>
            </a:r>
          </a:p>
          <a:p>
            <a:pPr marL="742950" indent="-742950" algn="ctr" eaLnBrk="1" hangingPunct="1">
              <a:buFont typeface="+mj-lt"/>
              <a:buAutoNum type="arabicPeriod"/>
            </a:pPr>
            <a:r>
              <a:rPr lang="en-US" dirty="0" smtClean="0">
                <a:latin typeface="Calibri" pitchFamily="34" charset="0"/>
              </a:rPr>
              <a:t>LARA</a:t>
            </a:r>
          </a:p>
          <a:p>
            <a:pPr marL="742950" indent="-742950" algn="ctr" eaLnBrk="1" hangingPunct="1">
              <a:buFont typeface="+mj-lt"/>
              <a:buAutoNum type="arabicPeriod"/>
            </a:pPr>
            <a:r>
              <a:rPr lang="en-US" dirty="0" smtClean="0">
                <a:latin typeface="Calibri" pitchFamily="34" charset="0"/>
              </a:rPr>
              <a:t>ILO</a:t>
            </a:r>
          </a:p>
          <a:p>
            <a:pPr marL="742950" indent="-742950" algn="ctr" eaLnBrk="1" hangingPunct="1">
              <a:buFont typeface="+mj-lt"/>
              <a:buAutoNum type="arabicPeriod"/>
            </a:pPr>
            <a:r>
              <a:rPr lang="en-US" dirty="0" smtClean="0">
                <a:latin typeface="Calibri" pitchFamily="34" charset="0"/>
              </a:rPr>
              <a:t>AANAST</a:t>
            </a:r>
          </a:p>
          <a:p>
            <a:pPr marL="742950" indent="-742950" algn="ctr" eaLnBrk="1" hangingPunct="1">
              <a:buFont typeface="+mj-lt"/>
              <a:buAutoNum type="arabicPeriod"/>
            </a:pPr>
            <a:r>
              <a:rPr lang="en-US" dirty="0" smtClean="0">
                <a:latin typeface="Calibri" pitchFamily="34" charset="0"/>
              </a:rPr>
              <a:t>SCAPNIA</a:t>
            </a:r>
          </a:p>
          <a:p>
            <a:pPr marL="742950" indent="-742950" algn="ctr" eaLnBrk="1" hangingPunct="1">
              <a:buFont typeface="+mj-lt"/>
              <a:buAutoNum type="arabicPeriod"/>
            </a:pPr>
            <a:r>
              <a:rPr lang="en-US" dirty="0" smtClean="0">
                <a:latin typeface="Calibri" pitchFamily="34" charset="0"/>
              </a:rPr>
              <a:t>SMENTARUKTIN</a:t>
            </a:r>
            <a:endParaRPr lang="en-US" dirty="0">
              <a:latin typeface="Calibri" pitchFamily="34" charset="0"/>
            </a:endParaRPr>
          </a:p>
          <a:p>
            <a:pPr marL="742950" indent="-742950" algn="ctr" eaLnBrk="1" hangingPunct="1">
              <a:buFont typeface="+mj-lt"/>
              <a:buAutoNum type="arabicPeriod"/>
            </a:pPr>
            <a:r>
              <a:rPr lang="en-US" dirty="0" smtClean="0">
                <a:latin typeface="Calibri" pitchFamily="34" charset="0"/>
              </a:rPr>
              <a:t>WULA ROK KAT </a:t>
            </a:r>
          </a:p>
        </p:txBody>
      </p:sp>
      <p:pic>
        <p:nvPicPr>
          <p:cNvPr id="39941" name="Picture 7" descr="51INWpgyQ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80569"/>
            <a:ext cx="4073031" cy="4073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34777" y="8837240"/>
            <a:ext cx="61398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/>
              <a:t>Kisho</a:t>
            </a:r>
            <a:r>
              <a:rPr lang="en-GB" dirty="0"/>
              <a:t> </a:t>
            </a:r>
            <a:r>
              <a:rPr lang="en-GB" b="1" dirty="0" err="1" smtClean="0"/>
              <a:t>KurokawaIt</a:t>
            </a:r>
            <a:r>
              <a:rPr lang="en-GB" dirty="0" smtClean="0"/>
              <a:t> – the Japanese architect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20992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xfrm>
            <a:off x="457347" y="6749008"/>
            <a:ext cx="11709400" cy="1422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 dirty="0">
                <a:solidFill>
                  <a:srgbClr val="546056"/>
                </a:solidFill>
              </a:rPr>
              <a:t>Prior knowledge check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xfrm>
            <a:off x="813768" y="8469230"/>
            <a:ext cx="11709401" cy="1282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3</a:t>
            </a:r>
            <a:r>
              <a:rPr lang="en-US" dirty="0" smtClean="0"/>
              <a:t> minutes to write  everything you know about Kazakhstan</a:t>
            </a:r>
            <a:endParaRPr dirty="0"/>
          </a:p>
        </p:txBody>
      </p:sp>
      <p:sp>
        <p:nvSpPr>
          <p:cNvPr id="52" name="Shape 52"/>
          <p:cNvSpPr/>
          <p:nvPr/>
        </p:nvSpPr>
        <p:spPr>
          <a:xfrm>
            <a:off x="4742809" y="2486611"/>
            <a:ext cx="3138477" cy="25141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2800" b="1">
                <a:solidFill>
                  <a:srgbClr val="F5F8EB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F5F8EB"/>
                </a:solidFill>
              </a:rPr>
              <a:t>Kazakhstan </a:t>
            </a:r>
          </a:p>
        </p:txBody>
      </p:sp>
      <p:pic>
        <p:nvPicPr>
          <p:cNvPr id="59" name="Picture 58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6118" y="2373945"/>
            <a:ext cx="2016718" cy="1087805"/>
          </a:xfrm>
          <a:prstGeom prst="rect">
            <a:avLst/>
          </a:prstGeom>
        </p:spPr>
      </p:pic>
      <p:pic>
        <p:nvPicPr>
          <p:cNvPr id="61" name="Picture 60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53656" y="4558787"/>
            <a:ext cx="1432801" cy="481724"/>
          </a:xfrm>
          <a:prstGeom prst="rect">
            <a:avLst/>
          </a:prstGeom>
        </p:spPr>
      </p:pic>
      <p:pic>
        <p:nvPicPr>
          <p:cNvPr id="63" name="Picture 62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956120" y="3560266"/>
            <a:ext cx="1824278" cy="156257"/>
          </a:xfrm>
          <a:prstGeom prst="rect">
            <a:avLst/>
          </a:prstGeom>
        </p:spPr>
      </p:pic>
      <p:pic>
        <p:nvPicPr>
          <p:cNvPr id="65" name="Picture 64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707354" y="1853576"/>
            <a:ext cx="868010" cy="816328"/>
          </a:xfrm>
          <a:prstGeom prst="rect">
            <a:avLst/>
          </a:prstGeom>
        </p:spPr>
      </p:pic>
      <p:pic>
        <p:nvPicPr>
          <p:cNvPr id="67" name="Picture 66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793669" y="4449938"/>
            <a:ext cx="1267438" cy="1063500"/>
          </a:xfrm>
          <a:prstGeom prst="rect">
            <a:avLst/>
          </a:prstGeom>
        </p:spPr>
      </p:pic>
      <p:pic>
        <p:nvPicPr>
          <p:cNvPr id="69" name="Picture 68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049357" y="1212509"/>
            <a:ext cx="1395486" cy="145767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25779">
              <a:spcBef>
                <a:spcPts val="1400"/>
              </a:spcBef>
              <a:defRPr sz="63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300" dirty="0">
                <a:solidFill>
                  <a:srgbClr val="D93E2B"/>
                </a:solidFill>
              </a:rPr>
              <a:t>Write 3 questions you have about this picture?</a:t>
            </a:r>
          </a:p>
        </p:txBody>
      </p:sp>
      <p:pic>
        <p:nvPicPr>
          <p:cNvPr id="73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824" y="990123"/>
            <a:ext cx="12761153" cy="471099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/>
          <p:cNvSpPr/>
          <p:nvPr/>
        </p:nvSpPr>
        <p:spPr>
          <a:xfrm>
            <a:off x="7798544" y="6749008"/>
            <a:ext cx="47742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Astana is a planned city, such as Canberra in Australia, Washington, D.C. in the United States and Brasilia in Brazil</a:t>
            </a:r>
            <a:r>
              <a:rPr lang="en-GB" dirty="0" smtClean="0"/>
              <a:t>. </a:t>
            </a:r>
            <a:r>
              <a:rPr lang="en-GB" dirty="0"/>
              <a:t>The master plan of Astana was designed by Japanese architect Kisho </a:t>
            </a:r>
            <a:r>
              <a:rPr lang="en-GB" dirty="0" smtClean="0"/>
              <a:t>KurokawaIt.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kazakhstan population distrib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556320"/>
            <a:ext cx="11611024" cy="855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4718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http://www.mapsofworld.com/kazakhstan/maps/kazakhstan-mineral-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1" y="0"/>
            <a:ext cx="12155031" cy="775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8635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mapsofworld.com/minerals-symbols-lis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872" y="22498"/>
            <a:ext cx="8424936" cy="977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7694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Therefore, </a:t>
            </a:r>
            <a:r>
              <a:rPr lang="en-GB" dirty="0"/>
              <a:t>it is home to many futuristic buildings, hotels and skyscrapers</a:t>
            </a:r>
          </a:p>
          <a:p>
            <a:r>
              <a:rPr lang="en-GB" dirty="0" smtClean="0"/>
              <a:t>COPY: Astana </a:t>
            </a:r>
            <a:r>
              <a:rPr lang="en-GB" dirty="0"/>
              <a:t>has a population density of 958 people per km2 and a population of about </a:t>
            </a:r>
            <a:r>
              <a:rPr lang="en-GB" dirty="0" smtClean="0"/>
              <a:t>835,153.</a:t>
            </a: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33165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algn="ctr" defTabSz="303783">
              <a:spcBef>
                <a:spcPts val="800"/>
              </a:spcBef>
              <a:defRPr sz="1800">
                <a:solidFill>
                  <a:srgbClr val="000000"/>
                </a:solidFill>
              </a:defRPr>
            </a:pPr>
            <a:r>
              <a:rPr sz="4108" dirty="0">
                <a:solidFill>
                  <a:srgbClr val="D93E2B"/>
                </a:solidFill>
                <a:latin typeface="Bodoni SvtyTwo ITC TT-Bold"/>
                <a:ea typeface="Bodoni SvtyTwo ITC TT-Bold"/>
                <a:cs typeface="Bodoni SvtyTwo ITC TT-Bold"/>
                <a:sym typeface="Bodoni SvtyTwo ITC TT-Bold"/>
              </a:rPr>
              <a:t>Shade the relief of Kazakhstan onto your map</a:t>
            </a:r>
            <a:r>
              <a:rPr sz="3639" dirty="0">
                <a:solidFill>
                  <a:srgbClr val="D93E2B"/>
                </a:solidFill>
              </a:rPr>
              <a:t>.</a:t>
            </a:r>
          </a:p>
          <a:p>
            <a:pPr lvl="0" defTabSz="303783">
              <a:spcBef>
                <a:spcPts val="800"/>
              </a:spcBef>
              <a:defRPr sz="1800">
                <a:solidFill>
                  <a:srgbClr val="000000"/>
                </a:solidFill>
              </a:defRPr>
            </a:pPr>
            <a:r>
              <a:rPr sz="3639" dirty="0">
                <a:solidFill>
                  <a:srgbClr val="D93E2B"/>
                </a:solidFill>
              </a:rPr>
              <a:t>Choose 3 colours to show highest, middle and lowest land areas.</a:t>
            </a:r>
          </a:p>
        </p:txBody>
      </p:sp>
      <p:sp>
        <p:nvSpPr>
          <p:cNvPr id="76" name="Shape 76"/>
          <p:cNvSpPr>
            <a:spLocks noGrp="1"/>
          </p:cNvSpPr>
          <p:nvPr>
            <p:ph type="body" idx="1"/>
          </p:nvPr>
        </p:nvSpPr>
        <p:spPr>
          <a:xfrm>
            <a:off x="8014568" y="6427108"/>
            <a:ext cx="4752528" cy="313021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chemeClr val="tx1"/>
                </a:solidFill>
              </a:rPr>
              <a:t>Mark on Astana and the biggest city of Almaty.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chemeClr val="tx1"/>
                </a:solidFill>
              </a:rPr>
              <a:t>Add and l</a:t>
            </a:r>
            <a:r>
              <a:rPr sz="2000" dirty="0" smtClean="0">
                <a:solidFill>
                  <a:schemeClr val="tx1"/>
                </a:solidFill>
              </a:rPr>
              <a:t>abel </a:t>
            </a:r>
            <a:r>
              <a:rPr sz="2000" dirty="0">
                <a:solidFill>
                  <a:schemeClr val="tx1"/>
                </a:solidFill>
              </a:rPr>
              <a:t>the Aral </a:t>
            </a:r>
            <a:r>
              <a:rPr sz="2000" dirty="0" smtClean="0">
                <a:solidFill>
                  <a:schemeClr val="tx1"/>
                </a:solidFill>
              </a:rPr>
              <a:t>Sea</a:t>
            </a:r>
            <a:r>
              <a:rPr lang="en-US" sz="2000" dirty="0" smtClean="0">
                <a:solidFill>
                  <a:schemeClr val="tx1"/>
                </a:solidFill>
              </a:rPr>
              <a:t>, Caspian Sea</a:t>
            </a:r>
            <a:r>
              <a:rPr sz="2000" dirty="0" smtClean="0">
                <a:solidFill>
                  <a:schemeClr val="tx1"/>
                </a:solidFill>
              </a:rPr>
              <a:t> </a:t>
            </a:r>
            <a:r>
              <a:rPr sz="2000" dirty="0">
                <a:solidFill>
                  <a:schemeClr val="tx1"/>
                </a:solidFill>
              </a:rPr>
              <a:t>and Lake Balkash, also the river Syr Dar'ya that feeds the Aral Sea</a:t>
            </a:r>
            <a:r>
              <a:rPr sz="2000" dirty="0" smtClean="0">
                <a:solidFill>
                  <a:schemeClr val="tx1"/>
                </a:solidFill>
              </a:rPr>
              <a:t>.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chemeClr val="tx1"/>
                </a:solidFill>
              </a:rPr>
              <a:t>Add the countries bordering Kazakhstan onto your map.</a:t>
            </a:r>
          </a:p>
        </p:txBody>
      </p:sp>
      <p:pic>
        <p:nvPicPr>
          <p:cNvPr id="77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2399" y="209549"/>
            <a:ext cx="10160001" cy="6210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 dirty="0">
                <a:solidFill>
                  <a:srgbClr val="D93E2B"/>
                </a:solidFill>
              </a:rPr>
              <a:t>Using the Atlas...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54329" lvl="0" indent="-354329" defTabSz="525779">
              <a:spcBef>
                <a:spcPts val="1600"/>
              </a:spcBef>
              <a:defRPr sz="1800">
                <a:solidFill>
                  <a:srgbClr val="000000"/>
                </a:solidFill>
              </a:defRPr>
            </a:pPr>
            <a:r>
              <a:rPr sz="2700" dirty="0">
                <a:solidFill>
                  <a:srgbClr val="414141"/>
                </a:solidFill>
              </a:rPr>
              <a:t>Use the page 57 in the Atlas to describe the energy sources and minerals they have in Kazakhstan.</a:t>
            </a:r>
          </a:p>
          <a:p>
            <a:pPr marL="354329" lvl="0" indent="-354329" defTabSz="525779">
              <a:spcBef>
                <a:spcPts val="1600"/>
              </a:spcBef>
              <a:defRPr sz="1800">
                <a:solidFill>
                  <a:srgbClr val="000000"/>
                </a:solidFill>
              </a:defRPr>
            </a:pPr>
            <a:r>
              <a:rPr sz="2700" dirty="0">
                <a:solidFill>
                  <a:srgbClr val="414141"/>
                </a:solidFill>
              </a:rPr>
              <a:t>Describe the population distribution in Kazakhstan.</a:t>
            </a:r>
          </a:p>
          <a:p>
            <a:pPr marL="354329" lvl="0" indent="-354329" defTabSz="525779">
              <a:spcBef>
                <a:spcPts val="1600"/>
              </a:spcBef>
              <a:defRPr sz="1800">
                <a:solidFill>
                  <a:srgbClr val="000000"/>
                </a:solidFill>
              </a:defRPr>
            </a:pPr>
            <a:r>
              <a:rPr sz="2700" dirty="0">
                <a:solidFill>
                  <a:srgbClr val="414141"/>
                </a:solidFill>
              </a:rPr>
              <a:t>Use page 58 and what you have done already to try and give reasons why people live where they do.</a:t>
            </a:r>
          </a:p>
          <a:p>
            <a:pPr marL="354329" lvl="0" indent="-354329" defTabSz="525779">
              <a:spcBef>
                <a:spcPts val="1600"/>
              </a:spcBef>
              <a:defRPr sz="1800">
                <a:solidFill>
                  <a:srgbClr val="000000"/>
                </a:solidFill>
              </a:defRPr>
            </a:pPr>
            <a:r>
              <a:rPr sz="2700" dirty="0">
                <a:solidFill>
                  <a:srgbClr val="414141"/>
                </a:solidFill>
              </a:rPr>
              <a:t>Use the data sets to write down the total population, life expectancy and population density</a:t>
            </a:r>
            <a:r>
              <a:rPr sz="2700" dirty="0" smtClean="0">
                <a:solidFill>
                  <a:srgbClr val="414141"/>
                </a:solidFill>
              </a:rPr>
              <a:t>. </a:t>
            </a:r>
            <a:endParaRPr sz="2700" dirty="0">
              <a:solidFill>
                <a:srgbClr val="41414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7784" y="8860182"/>
            <a:ext cx="5472608" cy="84125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How does the population density of the country compare to the capital?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pic>
        <p:nvPicPr>
          <p:cNvPr id="1026" name="Picture 2" descr="Image result for ast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424" y="3436640"/>
            <a:ext cx="5790382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4">
  <a:themeElements>
    <a:clrScheme name="New_Template4">
      <a:dk1>
        <a:srgbClr val="414141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298</Words>
  <Application>Microsoft Office PowerPoint</Application>
  <PresentationFormat>Custom</PresentationFormat>
  <Paragraphs>34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Bodoni SvtyTwo ITC TT-Bold</vt:lpstr>
      <vt:lpstr>Bodoni SvtyTwo ITC TT-Book</vt:lpstr>
      <vt:lpstr>Calibri</vt:lpstr>
      <vt:lpstr>Helvetica</vt:lpstr>
      <vt:lpstr>Helvetica Neue</vt:lpstr>
      <vt:lpstr>Hoefler Text</vt:lpstr>
      <vt:lpstr>Palatino</vt:lpstr>
      <vt:lpstr>Zapf Dingbats</vt:lpstr>
      <vt:lpstr>New_Template4</vt:lpstr>
      <vt:lpstr>Where is Kazakhstan?</vt:lpstr>
      <vt:lpstr>Prior knowledge check</vt:lpstr>
      <vt:lpstr>Write 3 questions you have about this picture?</vt:lpstr>
      <vt:lpstr>PowerPoint Presentation</vt:lpstr>
      <vt:lpstr>PowerPoint Presentation</vt:lpstr>
      <vt:lpstr>PowerPoint Presentation</vt:lpstr>
      <vt:lpstr>PowerPoint Presentation</vt:lpstr>
      <vt:lpstr>Shade the relief of Kazakhstan onto your map. Choose 3 colours to show highest, middle and lowest land areas.</vt:lpstr>
      <vt:lpstr>Using the Atlas...</vt:lpstr>
      <vt:lpstr>Prior knowledge check</vt:lpstr>
      <vt:lpstr>Anagrams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is Kazakhstan?</dc:title>
  <dc:creator>Eurin Morgan</dc:creator>
  <cp:lastModifiedBy>Samuel Barnett</cp:lastModifiedBy>
  <cp:revision>9</cp:revision>
  <dcterms:modified xsi:type="dcterms:W3CDTF">2017-05-03T04:57:19Z</dcterms:modified>
</cp:coreProperties>
</file>