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5" r:id="rId4"/>
    <p:sldId id="260" r:id="rId5"/>
    <p:sldId id="266" r:id="rId6"/>
    <p:sldId id="271" r:id="rId7"/>
    <p:sldId id="272" r:id="rId8"/>
    <p:sldId id="275" r:id="rId9"/>
    <p:sldId id="274" r:id="rId10"/>
    <p:sldId id="269" r:id="rId11"/>
    <p:sldId id="270" r:id="rId12"/>
    <p:sldId id="276" r:id="rId13"/>
    <p:sldId id="264" r:id="rId14"/>
    <p:sldId id="277" r:id="rId15"/>
    <p:sldId id="278" r:id="rId16"/>
  </p:sldIdLst>
  <p:sldSz cx="13004800" cy="9753600"/>
  <p:notesSz cx="7010400" cy="92964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80759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5C279E02-EEAB-4901-AA1C-90BDADD3E141}" type="datetimeFigureOut">
              <a:rPr lang="en-US"/>
              <a:pPr/>
              <a:t>5/2/2017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F874C818-CE1E-4C53-A743-621DADA2E0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863CDAC8-64CF-4EA4-AC19-D3F1B0E9FC67}" type="datetimeFigureOut">
              <a:rPr lang="en-US"/>
              <a:pPr/>
              <a:t>5/2/2017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D828197E-A4D9-42A4-9FBD-B48C3BDE59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med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1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82225" y="-1224227"/>
            <a:ext cx="11709400" cy="29083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46056"/>
                </a:solidFill>
              </a:rPr>
              <a:t>Where is </a:t>
            </a:r>
            <a:r>
              <a:rPr lang="en-US" sz="7000" dirty="0" smtClean="0">
                <a:solidFill>
                  <a:srgbClr val="546056"/>
                </a:solidFill>
              </a:rPr>
              <a:t>North America</a:t>
            </a:r>
            <a:r>
              <a:rPr sz="7000" dirty="0" smtClean="0">
                <a:solidFill>
                  <a:srgbClr val="546056"/>
                </a:solidFill>
              </a:rPr>
              <a:t>?</a:t>
            </a:r>
            <a:endParaRPr sz="7000" dirty="0">
              <a:solidFill>
                <a:srgbClr val="546056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118023" y="8837821"/>
            <a:ext cx="6840761" cy="8617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b="1" dirty="0" smtClean="0"/>
              <a:t>AF2 - </a:t>
            </a:r>
            <a:r>
              <a:rPr lang="en-GB" sz="2800" b="1" dirty="0"/>
              <a:t> </a:t>
            </a:r>
            <a:r>
              <a:rPr lang="en-GB" sz="2800" b="1" dirty="0" smtClean="0"/>
              <a:t>mapping North America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b="1" dirty="0" smtClean="0"/>
              <a:t>AF3 – Describing features of </a:t>
            </a:r>
            <a:r>
              <a:rPr lang="en-GB" sz="2800" b="1" smtClean="0"/>
              <a:t>a US state</a:t>
            </a:r>
            <a:endParaRPr lang="en-GB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32" y="1852464"/>
            <a:ext cx="6696744" cy="6696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s%20angeles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6" y="-27384"/>
            <a:ext cx="5278264" cy="36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ount Rush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72" y="-35768"/>
            <a:ext cx="4197208" cy="35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tatue-of-liberty-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" y="0"/>
            <a:ext cx="3495937" cy="58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california-golden-gate-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9" y="3532157"/>
            <a:ext cx="5170311" cy="30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" descr="whitehouse_b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22" y="6628260"/>
            <a:ext cx="4337129" cy="31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1" descr="helens_520x3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9" y="6598908"/>
            <a:ext cx="5170311" cy="31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8970" b="-1352"/>
          <a:stretch>
            <a:fillRect/>
          </a:stretch>
        </p:blipFill>
        <p:spPr bwMode="auto">
          <a:xfrm>
            <a:off x="0" y="5882951"/>
            <a:ext cx="3623734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441846"/>
            <a:ext cx="4267200" cy="316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04" y="29840"/>
            <a:ext cx="839488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City? Which State?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312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04" y="18728"/>
            <a:ext cx="12357100" cy="203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5400" dirty="0" smtClean="0"/>
              <a:t>Match up the landmark - city – state. How many can you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186020"/>
              </p:ext>
            </p:extLst>
          </p:nvPr>
        </p:nvGraphicFramePr>
        <p:xfrm>
          <a:off x="597744" y="2530576"/>
          <a:ext cx="11704320" cy="4218432"/>
        </p:xfrm>
        <a:graphic>
          <a:graphicData uri="http://schemas.openxmlformats.org/drawingml/2006/table">
            <a:tbl>
              <a:tblPr/>
              <a:tblGrid>
                <a:gridCol w="2341316"/>
                <a:gridCol w="2341315"/>
                <a:gridCol w="2339058"/>
                <a:gridCol w="2341316"/>
                <a:gridCol w="2341315"/>
              </a:tblGrid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Rushmore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Seattle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Bellagio Casino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D.C.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St. Helens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White House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Keystone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Golden Gate Bridge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Nevada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Statue of Liberty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District of Columbia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 Francisco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Everglades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Orlando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Florida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 City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Hollywood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South Dakota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 Angeles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 Vegas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State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209" name="TextBox 4"/>
          <p:cNvSpPr txBox="1">
            <a:spLocks noChangeArrowheads="1"/>
          </p:cNvSpPr>
          <p:nvPr/>
        </p:nvSpPr>
        <p:spPr bwMode="auto">
          <a:xfrm>
            <a:off x="914401" y="7112000"/>
            <a:ext cx="11176000" cy="210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/>
              <a:t>Example: The White House – Washington D.C. – District of Columbia.</a:t>
            </a:r>
          </a:p>
          <a:p>
            <a:r>
              <a:rPr lang="en-GB" dirty="0" smtClean="0"/>
              <a:t>D</a:t>
            </a:r>
            <a:r>
              <a:rPr lang="en-GB" dirty="0"/>
              <a:t>. C. Stands for District of Columbia,</a:t>
            </a:r>
          </a:p>
          <a:p>
            <a:r>
              <a:rPr lang="en-GB" dirty="0"/>
              <a:t>Washington is a different state in the west of the US.</a:t>
            </a:r>
          </a:p>
        </p:txBody>
      </p:sp>
    </p:spTree>
    <p:extLst>
      <p:ext uri="{BB962C8B-B14F-4D97-AF65-F5344CB8AC3E}">
        <p14:creationId xmlns:p14="http://schemas.microsoft.com/office/powerpoint/2010/main" val="25228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0" y="595035"/>
            <a:ext cx="12241360" cy="203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5400" dirty="0" smtClean="0"/>
              <a:t>Match up the landmark - city – state. How many can you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727621"/>
              </p:ext>
            </p:extLst>
          </p:nvPr>
        </p:nvGraphicFramePr>
        <p:xfrm>
          <a:off x="669752" y="3004592"/>
          <a:ext cx="11704320" cy="4218432"/>
        </p:xfrm>
        <a:graphic>
          <a:graphicData uri="http://schemas.openxmlformats.org/drawingml/2006/table">
            <a:tbl>
              <a:tblPr/>
              <a:tblGrid>
                <a:gridCol w="2341316"/>
                <a:gridCol w="2341315"/>
                <a:gridCol w="2339058"/>
                <a:gridCol w="2341316"/>
                <a:gridCol w="2341315"/>
              </a:tblGrid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Rushmore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Seattle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Bellagio Casino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D.C.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St. Helens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White House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Keystone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Golden Gate Bridge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Nevada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Statue of Liberty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District of Columbia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 Francisco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Everglades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Orlando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Florida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 City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Hollywood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South Dakota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 Angeles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 Vegas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State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68624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ANSWERS – </a:t>
            </a: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colour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coded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229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9752" y="6893024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 smtClean="0">
                <a:solidFill>
                  <a:srgbClr val="546056"/>
                </a:solidFill>
              </a:rPr>
              <a:t>Post </a:t>
            </a:r>
            <a:r>
              <a:rPr sz="7000" dirty="0" smtClean="0">
                <a:solidFill>
                  <a:srgbClr val="546056"/>
                </a:solidFill>
              </a:rPr>
              <a:t>knowledge </a:t>
            </a:r>
            <a:r>
              <a:rPr sz="7000" dirty="0">
                <a:solidFill>
                  <a:srgbClr val="546056"/>
                </a:solidFill>
              </a:rPr>
              <a:t>check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69752" y="8261176"/>
            <a:ext cx="11709401" cy="128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Swap pens with the person next to you or use a different </a:t>
            </a:r>
            <a:r>
              <a:rPr lang="en-US" dirty="0" err="1" smtClean="0"/>
              <a:t>colour</a:t>
            </a:r>
            <a:r>
              <a:rPr lang="en-US" dirty="0" smtClean="0"/>
              <a:t>. Add what your remember about North America.,</a:t>
            </a:r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F5F8EB"/>
                </a:solidFill>
              </a:rPr>
              <a:t>North America</a:t>
            </a:r>
            <a:endParaRPr sz="2800" b="1" dirty="0">
              <a:solidFill>
                <a:srgbClr val="F5F8EB"/>
              </a:solidFill>
            </a:endParaRPr>
          </a:p>
        </p:txBody>
      </p:sp>
      <p:pic>
        <p:nvPicPr>
          <p:cNvPr id="54" name="Picture 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35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58660"/>
              </p:ext>
            </p:extLst>
          </p:nvPr>
        </p:nvGraphicFramePr>
        <p:xfrm>
          <a:off x="564094" y="1348409"/>
          <a:ext cx="11698946" cy="2664295"/>
        </p:xfrm>
        <a:graphic>
          <a:graphicData uri="http://schemas.openxmlformats.org/drawingml/2006/table">
            <a:tbl>
              <a:tblPr/>
              <a:tblGrid>
                <a:gridCol w="2340241"/>
                <a:gridCol w="2340240"/>
                <a:gridCol w="2337984"/>
                <a:gridCol w="2340241"/>
                <a:gridCol w="2340240"/>
              </a:tblGrid>
              <a:tr h="624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Rushmore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Seattle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Bellagio Casino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D.C.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St. Helens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White House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Keystone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Golden Gate Bridge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Nevada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Statue of Liberty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District of Columbia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 Francisco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Everglades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Orlando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Florida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 City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Hollywood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South Dakota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 Angeles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 Vegas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State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37704" y="556320"/>
            <a:ext cx="12357100" cy="2032000"/>
          </a:xfrm>
          <a:prstGeom prst="rect">
            <a:avLst/>
          </a:prstGeom>
        </p:spPr>
        <p:txBody>
          <a:bodyPr rtlCol="0">
            <a:normAutofit/>
          </a:bodyPr>
          <a:lstStyle>
            <a:lvl1pPr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indent="228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indent="457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indent="685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indent="9144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5pPr>
            <a:lvl6pPr indent="11430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6pPr>
            <a:lvl7pPr indent="1371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7pPr>
            <a:lvl8pPr indent="1600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8pPr>
            <a:lvl9pPr indent="1828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chemeClr val="bg1">
                    <a:alpha val="95000"/>
                  </a:schemeClr>
                </a:solidFill>
              </a:rPr>
              <a:t>Match up the landmark - city – state. </a:t>
            </a:r>
            <a:endParaRPr lang="en-GB" sz="3200" dirty="0" smtClean="0">
              <a:solidFill>
                <a:schemeClr val="bg1">
                  <a:alpha val="95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3105"/>
              </p:ext>
            </p:extLst>
          </p:nvPr>
        </p:nvGraphicFramePr>
        <p:xfrm>
          <a:off x="581160" y="5478441"/>
          <a:ext cx="11698946" cy="2664295"/>
        </p:xfrm>
        <a:graphic>
          <a:graphicData uri="http://schemas.openxmlformats.org/drawingml/2006/table">
            <a:tbl>
              <a:tblPr/>
              <a:tblGrid>
                <a:gridCol w="2340241"/>
                <a:gridCol w="2340240"/>
                <a:gridCol w="2337984"/>
                <a:gridCol w="2340241"/>
                <a:gridCol w="2340240"/>
              </a:tblGrid>
              <a:tr h="624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Rushmore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Seattle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Bellagio Casino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D.C.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St. Helens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White House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Keystone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Golden Gate Bridge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Nevada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Statue of Liberty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District of Columbia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 Francisco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Everglades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Orlando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Florida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 City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Hollywood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South Dakota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 Angeles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 Vegas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California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Washington State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54770" y="4686352"/>
            <a:ext cx="12357100" cy="2032000"/>
          </a:xfrm>
          <a:prstGeom prst="rect">
            <a:avLst/>
          </a:prstGeom>
        </p:spPr>
        <p:txBody>
          <a:bodyPr rtlCol="0">
            <a:normAutofit/>
          </a:bodyPr>
          <a:lstStyle>
            <a:lvl1pPr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indent="228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indent="457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indent="685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indent="9144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5pPr>
            <a:lvl6pPr indent="11430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6pPr>
            <a:lvl7pPr indent="1371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7pPr>
            <a:lvl8pPr indent="1600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8pPr>
            <a:lvl9pPr indent="1828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chemeClr val="bg1">
                    <a:alpha val="95000"/>
                  </a:schemeClr>
                </a:solidFill>
              </a:rPr>
              <a:t>Match up the landmark - city – state. </a:t>
            </a:r>
            <a:endParaRPr lang="en-GB" sz="3200" dirty="0" smtClean="0">
              <a:solidFill>
                <a:schemeClr val="bg1">
                  <a:alpha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355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1192701"/>
            <a:ext cx="8062725" cy="73712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590632" y="518174"/>
            <a:ext cx="3896949" cy="8720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On your map, label: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Greenland,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Canada,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USA,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Mexico,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Guatemala,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Belize,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Honduras,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El Salvador,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Nicaragua,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Costa Rica,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Panama,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Cuba,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Jamaica,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Bahamas,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Haiti,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Dominican Republic,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the Pacific Ocean,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Atlantic Ocean,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Caribbean Sea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9693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47700" y="7403624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Prior knowledge check</a:t>
            </a:r>
          </a:p>
        </p:txBody>
      </p:sp>
      <p:sp>
        <p:nvSpPr>
          <p:cNvPr id="47" name="Shape 47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F5F8EB"/>
                </a:solidFill>
              </a:rPr>
              <a:t>North America</a:t>
            </a:r>
            <a:endParaRPr sz="2800" b="1" dirty="0">
              <a:solidFill>
                <a:srgbClr val="F5F8EB"/>
              </a:solidFill>
            </a:endParaRPr>
          </a:p>
        </p:txBody>
      </p:sp>
      <p:pic>
        <p:nvPicPr>
          <p:cNvPr id="54" name="Picture 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3728" y="196280"/>
            <a:ext cx="6552728" cy="25922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>
                    <a:alpha val="95000"/>
                  </a:srgbClr>
                </a:solidFill>
              </a:rPr>
              <a:t>North America is every country north of the narrowest point that meets South America, including the countries in the Caribbean.</a:t>
            </a:r>
            <a:endParaRPr lang="en-GB" sz="3200" dirty="0">
              <a:solidFill>
                <a:srgbClr val="000000">
                  <a:alpha val="9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2644552"/>
            <a:ext cx="6408712" cy="585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7726536" y="487397"/>
            <a:ext cx="4761045" cy="87818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On your map, label: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Greenland,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Canada,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USA,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Mexico,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Guatemala,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Belize,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Honduras,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El Salvador,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Nicaragua,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Costa Rica,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Panama,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Cuba,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Jamaica,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Bahamas,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Haiti,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Dominican Republic,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the Pacific Ocean, 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Atlantic Ocean,</a:t>
            </a:r>
          </a:p>
          <a:p>
            <a:pPr marL="457200" marR="0" indent="-4572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Caribbean Sea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Palatino"/>
            </a:endParaRPr>
          </a:p>
        </p:txBody>
      </p:sp>
      <p:sp>
        <p:nvSpPr>
          <p:cNvPr id="7" name="Shape 39"/>
          <p:cNvSpPr/>
          <p:nvPr/>
        </p:nvSpPr>
        <p:spPr>
          <a:xfrm>
            <a:off x="1209812" y="8668602"/>
            <a:ext cx="5328592" cy="43088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b="1" dirty="0" smtClean="0"/>
              <a:t>AF2 - </a:t>
            </a:r>
            <a:r>
              <a:rPr lang="en-GB" sz="2800" b="1" dirty="0"/>
              <a:t> plot data onto maps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6336" y="5052058"/>
            <a:ext cx="2664296" cy="23185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Use a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key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to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produce 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neat and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well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presented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map.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44580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2140496"/>
            <a:ext cx="9428248" cy="7576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46616" y="7397080"/>
            <a:ext cx="310119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 latinLnBrk="1" hangingPunct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Label the US </a:t>
            </a:r>
          </a:p>
          <a:p>
            <a:pPr rtl="0" latinLnBrk="1" hangingPunct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states of Hawaii and Alaska on </a:t>
            </a:r>
          </a:p>
          <a:p>
            <a:pPr rtl="0" latinLnBrk="1" hangingPunct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your map.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8001" y="442888"/>
            <a:ext cx="1170432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algn="ctr" defTabSz="584200">
              <a:defRPr sz="70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indent="228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indent="457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indent="685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indent="9144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5pPr>
            <a:lvl6pPr indent="11430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6pPr>
            <a:lvl7pPr indent="13716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7pPr>
            <a:lvl8pPr indent="16002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8pPr>
            <a:lvl9pPr indent="1828800" defTabSz="584200">
              <a:defRPr sz="70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r>
              <a:rPr lang="en-GB" sz="5700" dirty="0" smtClean="0"/>
              <a:t>The USA is made up of 50 states and Canada has 10 provinces.</a:t>
            </a:r>
            <a:endParaRPr lang="en-US" sz="57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27369"/>
            <a:ext cx="14618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COPY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it called America?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0240" y="2133602"/>
            <a:ext cx="11704320" cy="657916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name America is believed </a:t>
            </a:r>
            <a:r>
              <a:rPr lang="en-GB" smtClean="0"/>
              <a:t>to have come </a:t>
            </a:r>
            <a:r>
              <a:rPr lang="en-GB" dirty="0" smtClean="0"/>
              <a:t>from an Italian explorer and cartographer called </a:t>
            </a:r>
            <a:r>
              <a:rPr lang="en-GB" dirty="0" err="1" smtClean="0"/>
              <a:t>Amerigo</a:t>
            </a:r>
            <a:r>
              <a:rPr lang="en-GB" dirty="0" smtClean="0"/>
              <a:t> Vespucci.</a:t>
            </a:r>
          </a:p>
          <a:p>
            <a:r>
              <a:rPr lang="en-GB" dirty="0" smtClean="0"/>
              <a:t>First used in 1507.</a:t>
            </a:r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720" y="2508083"/>
            <a:ext cx="16058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COPY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683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8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712" y="7541096"/>
            <a:ext cx="12529392" cy="2032000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GB" sz="6000" dirty="0" smtClean="0">
                <a:solidFill>
                  <a:srgbClr val="000000">
                    <a:alpha val="95000"/>
                  </a:srgbClr>
                </a:solidFill>
              </a:rPr>
              <a:t>These are licence plates from different states</a:t>
            </a:r>
          </a:p>
        </p:txBody>
      </p:sp>
    </p:spTree>
    <p:extLst>
      <p:ext uri="{BB962C8B-B14F-4D97-AF65-F5344CB8AC3E}">
        <p14:creationId xmlns:p14="http://schemas.microsoft.com/office/powerpoint/2010/main" val="33311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dirty="0" smtClean="0"/>
              <a:t>Each state has its own. The design gives you a clue about the state.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16" y="2788568"/>
            <a:ext cx="9855201" cy="493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16000" y="8128000"/>
            <a:ext cx="10160000" cy="6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What does this design show us about Arizona?</a:t>
            </a:r>
          </a:p>
        </p:txBody>
      </p:sp>
    </p:spTree>
    <p:extLst>
      <p:ext uri="{BB962C8B-B14F-4D97-AF65-F5344CB8AC3E}">
        <p14:creationId xmlns:p14="http://schemas.microsoft.com/office/powerpoint/2010/main" val="21291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Use the state description you have been given to draw a license plate to represent the state in your book. </a:t>
            </a:r>
            <a:r>
              <a:rPr lang="en-US" sz="4400" dirty="0" smtClean="0">
                <a:solidFill>
                  <a:srgbClr val="FF0000">
                    <a:alpha val="95000"/>
                  </a:srgbClr>
                </a:solidFill>
              </a:rPr>
              <a:t>Use a pencil and ruler!</a:t>
            </a:r>
            <a:endParaRPr lang="en-GB" sz="4400" dirty="0">
              <a:solidFill>
                <a:srgbClr val="FF0000">
                  <a:alpha val="9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32" y="2716560"/>
            <a:ext cx="7011303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3768" y="7067237"/>
            <a:ext cx="11377263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You have 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20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minutes to draw</a:t>
            </a:r>
          </a:p>
          <a:p>
            <a:pPr marL="514350" marR="0" indent="-51435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Locate your state on your map.</a:t>
            </a:r>
          </a:p>
          <a:p>
            <a:pPr marL="514350" marR="0" indent="-51435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Describe its location</a:t>
            </a:r>
          </a:p>
          <a:p>
            <a:pPr marL="514350" marR="0" indent="-51435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Compare it to the person next to you.</a:t>
            </a:r>
            <a:r>
              <a:rPr lang="en-US" baseline="0" dirty="0" smtClean="0"/>
              <a:t> 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23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96280"/>
            <a:ext cx="13004800" cy="1625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Name a state beginning with....</a:t>
            </a:r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1268" name="Picture 5" descr="800px-Map_of_USA_with_state_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" y="2068487"/>
            <a:ext cx="12480996" cy="73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608</Words>
  <Application>Microsoft Office PowerPoint</Application>
  <PresentationFormat>Custom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Avenir</vt:lpstr>
      <vt:lpstr>Calibri</vt:lpstr>
      <vt:lpstr>Hoefler Text</vt:lpstr>
      <vt:lpstr>Palatino</vt:lpstr>
      <vt:lpstr>Wingdings</vt:lpstr>
      <vt:lpstr>BrushedCanvas</vt:lpstr>
      <vt:lpstr>Where is North America?</vt:lpstr>
      <vt:lpstr>Prior knowledge check</vt:lpstr>
      <vt:lpstr>North America is every country north of the narrowest point that meets South America, including the countries in the Caribbean.</vt:lpstr>
      <vt:lpstr>PowerPoint Presentation</vt:lpstr>
      <vt:lpstr>Why is it called America?</vt:lpstr>
      <vt:lpstr>These are licence plates from different states</vt:lpstr>
      <vt:lpstr>Each state has its own. The design gives you a clue about the state.</vt:lpstr>
      <vt:lpstr>Use the state description you have been given to draw a license plate to represent the state in your book. Use a pencil and ruler!</vt:lpstr>
      <vt:lpstr>Name a state beginning with....</vt:lpstr>
      <vt:lpstr>PowerPoint Presentation</vt:lpstr>
      <vt:lpstr>Match up the landmark - city – state. How many can you do?</vt:lpstr>
      <vt:lpstr>Match up the landmark - city – state. How many can you do?</vt:lpstr>
      <vt:lpstr>Post knowledge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Japan?</dc:title>
  <dc:creator>Eurin Morgan</dc:creator>
  <cp:lastModifiedBy>Eurin Benjamin Morgan</cp:lastModifiedBy>
  <cp:revision>26</cp:revision>
  <cp:lastPrinted>2017-05-02T05:41:10Z</cp:lastPrinted>
  <dcterms:modified xsi:type="dcterms:W3CDTF">2017-05-02T05:42:53Z</dcterms:modified>
</cp:coreProperties>
</file>