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lvl1pPr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1pPr>
    <a:lvl2pPr indent="2286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2pPr>
    <a:lvl3pPr indent="4572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3pPr>
    <a:lvl4pPr indent="6858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4pPr>
    <a:lvl5pPr indent="9144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5pPr>
    <a:lvl6pPr indent="11430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6pPr>
    <a:lvl7pPr indent="13716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7pPr>
    <a:lvl8pPr indent="16002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8pPr>
    <a:lvl9pPr indent="18288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363D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363D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1914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1914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96" y="-1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roundedCorners val="0"/>
  <c:style val="2"/>
  <c:chart>
    <c:title>
      <c:tx>
        <c:rich>
          <a:bodyPr rot="0"/>
          <a:lstStyle/>
          <a:p>
            <a:pPr lvl="0"/>
            <a:endParaRPr lang="en-GB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20433000000000001"/>
          <c:y val="0.16982700000000001"/>
          <c:w val="0.73698399999999997"/>
          <c:h val="0.574629999999999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invertIfNegative val="0"/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blipFill rotWithShape="1">
              <a:blip xmlns:r="http://schemas.openxmlformats.org/officeDocument/2006/relationships"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invertIfNegative val="0"/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34795520"/>
        <c:axId val="34797056"/>
      </c:barChart>
      <c:catAx>
        <c:axId val="347955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B8B8B8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400" b="0" i="0" u="none" strike="noStrike">
                <a:solidFill>
                  <a:srgbClr val="363929"/>
                </a:solidFill>
                <a:effectLst/>
                <a:latin typeface="Optima"/>
              </a:defRPr>
            </a:pPr>
            <a:endParaRPr lang="en-US"/>
          </a:p>
        </c:txPr>
        <c:crossAx val="34797056"/>
        <c:crosses val="autoZero"/>
        <c:auto val="1"/>
        <c:lblAlgn val="ctr"/>
        <c:lblOffset val="100"/>
        <c:noMultiLvlLbl val="1"/>
      </c:catAx>
      <c:valAx>
        <c:axId val="34797056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400" b="0" i="0" u="none" strike="noStrike">
                <a:solidFill>
                  <a:srgbClr val="363929"/>
                </a:solidFill>
                <a:effectLst/>
                <a:latin typeface="Optima"/>
              </a:defRPr>
            </a:pPr>
            <a:endParaRPr lang="en-US"/>
          </a:p>
        </c:txPr>
        <c:crossAx val="34795520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3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815925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  <a:defRPr sz="9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9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0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0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0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0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Pho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1pPr>
      <a:lvl2pPr indent="2286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2pPr>
      <a:lvl3pPr indent="4572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3pPr>
      <a:lvl4pPr indent="6858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4pPr>
      <a:lvl5pPr indent="9144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5pPr>
      <a:lvl6pPr indent="11430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6pPr>
      <a:lvl7pPr indent="13716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7pPr>
      <a:lvl8pPr indent="16002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8pPr>
      <a:lvl9pPr indent="18288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9pPr>
    </p:titleStyle>
    <p:bodyStyle>
      <a:lvl1pPr marL="5461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1pPr>
      <a:lvl2pPr marL="10922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2pPr>
      <a:lvl3pPr marL="16383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3pPr>
      <a:lvl4pPr marL="21844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4pPr>
      <a:lvl5pPr marL="27305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5pPr>
      <a:lvl6pPr marL="32766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6pPr>
      <a:lvl7pPr marL="38227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7pPr>
      <a:lvl8pPr marL="43688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8pPr>
      <a:lvl9pPr marL="49149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9pPr>
    </p:bodyStyle>
    <p:otherStyle>
      <a:lvl1pPr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1pPr>
      <a:lvl2pPr indent="2286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2pPr>
      <a:lvl3pPr indent="4572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3pPr>
      <a:lvl4pPr indent="6858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4pPr>
      <a:lvl5pPr indent="9144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5pPr>
      <a:lvl6pPr indent="11430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6pPr>
      <a:lvl7pPr indent="13716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7pPr>
      <a:lvl8pPr indent="16002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8pPr>
      <a:lvl9pPr indent="18288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338327">
              <a:tabLst>
                <a:tab pos="1104900" algn="l"/>
              </a:tabLst>
              <a:defRPr sz="6956">
                <a:effectLst>
                  <a:outerShdw blurRad="18796" dist="18796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6956" dirty="0" smtClean="0">
                <a:solidFill>
                  <a:srgbClr val="363929"/>
                </a:solidFill>
                <a:effectLst>
                  <a:outerShdw blurRad="18796" dist="18796" dir="2700000" rotWithShape="0">
                    <a:srgbClr val="FFFFFF">
                      <a:alpha val="50000"/>
                    </a:srgbClr>
                  </a:outerShdw>
                </a:effectLst>
              </a:rPr>
              <a:t>Is the Brandt line still accurate?</a:t>
            </a:r>
            <a:endParaRPr sz="6956" dirty="0">
              <a:solidFill>
                <a:srgbClr val="363929"/>
              </a:solidFill>
              <a:effectLst>
                <a:outerShdw blurRad="18796" dist="18796" dir="2700000" rotWithShape="0">
                  <a:srgbClr val="FFFFFF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Enquiry</a:t>
            </a:r>
          </a:p>
          <a:p>
            <a:r>
              <a:rPr lang="en-GB" dirty="0" smtClean="0"/>
              <a:t>AF1-5</a:t>
            </a:r>
            <a:endParaRPr lang="en-GB" dirty="0"/>
          </a:p>
          <a:p>
            <a:pPr lvl="0"/>
            <a:endParaRPr lang="en-GB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3046016" y="2644552"/>
            <a:ext cx="4876800" cy="584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5440" lvl="0" indent="-345440" defTabSz="38862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363929"/>
                </a:solidFill>
              </a:rPr>
              <a:t>Is your hypothesis </a:t>
            </a:r>
            <a:r>
              <a:rPr sz="2800" dirty="0" smtClean="0">
                <a:solidFill>
                  <a:srgbClr val="363929"/>
                </a:solidFill>
              </a:rPr>
              <a:t>correct</a:t>
            </a:r>
            <a:r>
              <a:rPr sz="2800" dirty="0">
                <a:solidFill>
                  <a:srgbClr val="363929"/>
                </a:solidFill>
              </a:rPr>
              <a:t>?</a:t>
            </a:r>
          </a:p>
          <a:p>
            <a:pPr marL="690880" lvl="1" indent="-345440" defTabSz="38862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363929"/>
                </a:solidFill>
              </a:rPr>
              <a:t>The hypothesis, </a:t>
            </a:r>
            <a:r>
              <a:rPr lang="en-US" sz="2800" dirty="0" smtClean="0">
                <a:solidFill>
                  <a:srgbClr val="363929"/>
                </a:solidFill>
              </a:rPr>
              <a:t>is correct/ incorrect because…</a:t>
            </a:r>
          </a:p>
          <a:p>
            <a:pPr marL="345440" lvl="1" indent="0" defTabSz="388620">
              <a:spcBef>
                <a:spcPts val="3400"/>
              </a:spcBef>
              <a:buNone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363929"/>
              </a:solidFill>
            </a:endParaRPr>
          </a:p>
          <a:p>
            <a:pPr marL="345440" lvl="0" indent="-345440" defTabSz="38862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363929"/>
                </a:solidFill>
              </a:rPr>
              <a:t>Answer the title question, supported with </a:t>
            </a:r>
            <a:r>
              <a:rPr sz="2800" dirty="0" smtClean="0">
                <a:solidFill>
                  <a:srgbClr val="363929"/>
                </a:solidFill>
              </a:rPr>
              <a:t>data</a:t>
            </a:r>
            <a:r>
              <a:rPr lang="en-US" sz="2800" dirty="0" smtClean="0">
                <a:solidFill>
                  <a:srgbClr val="363929"/>
                </a:solidFill>
              </a:rPr>
              <a:t> and place names.</a:t>
            </a:r>
            <a:r>
              <a:rPr sz="2800" dirty="0" smtClean="0">
                <a:solidFill>
                  <a:srgbClr val="363929"/>
                </a:solidFill>
              </a:rPr>
              <a:t> </a:t>
            </a:r>
            <a:endParaRPr sz="2800" dirty="0">
              <a:solidFill>
                <a:srgbClr val="363929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Evaluation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Are your results accurate and reliable?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What about your source?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What could you do to improve your results?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104900" y="669055"/>
            <a:ext cx="6299200" cy="1068407"/>
          </a:xfrm>
          <a:prstGeom prst="rect">
            <a:avLst/>
          </a:prstGeom>
        </p:spPr>
        <p:txBody>
          <a:bodyPr/>
          <a:lstStyle>
            <a:lvl1pPr defTabSz="425195">
              <a:tabLst>
                <a:tab pos="1384300" algn="l"/>
              </a:tabLst>
              <a:defRPr sz="6324">
                <a:effectLst>
                  <a:outerShdw blurRad="23622" dist="23622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324">
                <a:solidFill>
                  <a:srgbClr val="363929"/>
                </a:solidFill>
                <a:effectLst>
                  <a:outerShdw blurRad="23622" dist="23622" dir="2700000" rotWithShape="0">
                    <a:srgbClr val="FFFFFF">
                      <a:alpha val="50000"/>
                    </a:srgbClr>
                  </a:outerShdw>
                </a:effectLst>
              </a:rPr>
              <a:t>Route of Enquiry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2604869" y="2318776"/>
            <a:ext cx="7273799" cy="4154417"/>
          </a:xfrm>
          <a:prstGeom prst="rect">
            <a:avLst/>
          </a:prstGeom>
          <a:blipFill>
            <a:blip r:embed="rId2"/>
          </a:blipFill>
          <a:ln w="9525">
            <a:bevel/>
          </a:ln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 dirty="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Hypothesis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 dirty="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Method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 dirty="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Data Collection 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 dirty="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Data Presentation &amp; Analysis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 dirty="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Conclusion 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 dirty="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rPr>
              <a:t>Evaluation</a:t>
            </a:r>
          </a:p>
        </p:txBody>
      </p:sp>
      <p:sp>
        <p:nvSpPr>
          <p:cNvPr id="42" name="Shape 42"/>
          <p:cNvSpPr/>
          <p:nvPr/>
        </p:nvSpPr>
        <p:spPr>
          <a:xfrm rot="5400000">
            <a:off x="8482619" y="3688672"/>
            <a:ext cx="4032450" cy="1368152"/>
          </a:xfrm>
          <a:prstGeom prst="rightArrow">
            <a:avLst>
              <a:gd name="adj1" fmla="val 32000"/>
              <a:gd name="adj2" fmla="val 65573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480" y="1564432"/>
            <a:ext cx="5544616" cy="5184576"/>
          </a:xfrm>
        </p:spPr>
        <p:txBody>
          <a:bodyPr>
            <a:noAutofit/>
          </a:bodyPr>
          <a:lstStyle/>
          <a:p>
            <a:r>
              <a:rPr lang="en-US" sz="4800" u="sng" dirty="0" smtClean="0"/>
              <a:t>Hypothesis </a:t>
            </a:r>
            <a:r>
              <a:rPr lang="en-US" sz="4800" dirty="0" smtClean="0"/>
              <a:t>– </a:t>
            </a:r>
            <a:br>
              <a:rPr lang="en-US" sz="4800" dirty="0" smtClean="0"/>
            </a:br>
            <a:r>
              <a:rPr lang="en-US" sz="4800" i="1" dirty="0" smtClean="0"/>
              <a:t>Copy either;</a:t>
            </a:r>
            <a:br>
              <a:rPr lang="en-US" sz="4800" i="1" dirty="0" smtClean="0"/>
            </a:br>
            <a:r>
              <a:rPr lang="en-US" sz="4800" dirty="0" smtClean="0"/>
              <a:t>The Brandt line is still accurate</a:t>
            </a:r>
            <a:br>
              <a:rPr lang="en-US" sz="4800" dirty="0" smtClean="0"/>
            </a:br>
            <a:r>
              <a:rPr lang="en-US" sz="4800" dirty="0" smtClean="0"/>
              <a:t>or</a:t>
            </a:r>
            <a:br>
              <a:rPr lang="en-US" sz="4800" dirty="0" smtClean="0"/>
            </a:br>
            <a:r>
              <a:rPr lang="en-US" sz="4800" dirty="0" smtClean="0"/>
              <a:t>The Brandt line is inaccurate</a:t>
            </a:r>
            <a:endParaRPr lang="en-GB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3"/>
          <a:stretch/>
        </p:blipFill>
        <p:spPr bwMode="auto">
          <a:xfrm>
            <a:off x="298580" y="628328"/>
            <a:ext cx="6923900" cy="85947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6523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8734648" y="1852464"/>
            <a:ext cx="3388220" cy="2590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02336">
              <a:tabLst>
                <a:tab pos="1308100" algn="l"/>
              </a:tabLst>
              <a:defRPr sz="5984">
                <a:effectLst>
                  <a:outerShdw blurRad="22352" dist="22352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984" dirty="0" smtClean="0">
                <a:solidFill>
                  <a:srgbClr val="363929"/>
                </a:solidFill>
                <a:effectLst>
                  <a:outerShdw blurRad="22352" dist="22352" dir="2700000" rotWithShape="0">
                    <a:srgbClr val="FFFFFF">
                      <a:alpha val="50000"/>
                    </a:srgbClr>
                  </a:outerShdw>
                </a:effectLst>
              </a:rPr>
              <a:t>Choose</a:t>
            </a:r>
            <a:r>
              <a:rPr lang="en-US" sz="5984" dirty="0" smtClean="0">
                <a:solidFill>
                  <a:srgbClr val="363929"/>
                </a:solidFill>
                <a:effectLst>
                  <a:outerShdw blurRad="22352" dist="22352" dir="2700000" rotWithShape="0">
                    <a:srgbClr val="FFFFFF">
                      <a:alpha val="50000"/>
                    </a:srgbClr>
                  </a:outerShdw>
                </a:effectLst>
              </a:rPr>
              <a:t> 4</a:t>
            </a:r>
            <a:r>
              <a:rPr sz="5984" dirty="0" smtClean="0">
                <a:solidFill>
                  <a:srgbClr val="363929"/>
                </a:solidFill>
                <a:effectLst>
                  <a:outerShdw blurRad="22352" dist="22352" dir="2700000" rotWithShape="0">
                    <a:srgbClr val="FFFFFF">
                      <a:alpha val="50000"/>
                    </a:srgbClr>
                  </a:outerShdw>
                </a:effectLst>
              </a:rPr>
              <a:t> </a:t>
            </a:r>
            <a:r>
              <a:rPr sz="5984" dirty="0">
                <a:solidFill>
                  <a:srgbClr val="363929"/>
                </a:solidFill>
                <a:effectLst>
                  <a:outerShdw blurRad="22352" dist="22352" dir="2700000" rotWithShape="0">
                    <a:srgbClr val="FFFFFF">
                      <a:alpha val="50000"/>
                    </a:srgbClr>
                  </a:outerShdw>
                </a:effectLst>
              </a:rPr>
              <a:t>countries from Asia that you want to compare</a:t>
            </a:r>
            <a:r>
              <a:rPr sz="5984" dirty="0" smtClean="0">
                <a:solidFill>
                  <a:srgbClr val="363929"/>
                </a:solidFill>
                <a:effectLst>
                  <a:outerShdw blurRad="22352" dist="22352" dir="2700000" rotWithShape="0">
                    <a:srgbClr val="FFFFFF">
                      <a:alpha val="50000"/>
                    </a:srgbClr>
                  </a:outerShdw>
                </a:effectLst>
              </a:rPr>
              <a:t>.</a:t>
            </a:r>
            <a:r>
              <a:rPr lang="en-US" sz="5984" dirty="0" smtClean="0">
                <a:solidFill>
                  <a:srgbClr val="363929"/>
                </a:solidFill>
                <a:effectLst>
                  <a:outerShdw blurRad="22352" dist="22352" dir="2700000" rotWithShape="0">
                    <a:srgbClr val="FFFFFF">
                      <a:alpha val="50000"/>
                    </a:srgbClr>
                  </a:outerShdw>
                </a:effectLst>
              </a:rPr>
              <a:t/>
            </a:r>
            <a:br>
              <a:rPr lang="en-US" sz="5984" dirty="0" smtClean="0">
                <a:solidFill>
                  <a:srgbClr val="363929"/>
                </a:solidFill>
                <a:effectLst>
                  <a:outerShdw blurRad="22352" dist="22352" dir="2700000" rotWithShape="0">
                    <a:srgbClr val="FFFFFF">
                      <a:alpha val="50000"/>
                    </a:srgbClr>
                  </a:outerShdw>
                </a:effectLst>
              </a:rPr>
            </a:br>
            <a:r>
              <a:rPr lang="en-US" sz="2700" dirty="0" smtClean="0"/>
              <a:t>2 above the Brandt line and 2 below</a:t>
            </a:r>
            <a:endParaRPr sz="5984" dirty="0">
              <a:solidFill>
                <a:srgbClr val="363929"/>
              </a:solidFill>
              <a:effectLst>
                <a:outerShdw blurRad="22352" dist="22352" dir="2700000" rotWithShape="0">
                  <a:srgbClr val="FFFFFF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3" b="29835"/>
          <a:stretch/>
        </p:blipFill>
        <p:spPr bwMode="auto">
          <a:xfrm>
            <a:off x="813768" y="916359"/>
            <a:ext cx="7632848" cy="66480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5760">
              <a:tabLst>
                <a:tab pos="1193800" algn="l"/>
              </a:tabLst>
              <a:defRPr sz="5440">
                <a:effectLst>
                  <a:outerShdw blurRad="20320" dist="2032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40">
                <a:solidFill>
                  <a:srgbClr val="363929"/>
                </a:solidFill>
                <a:effectLst>
                  <a:outerShdw blurRad="20320" dist="20320" dir="2700000" rotWithShape="0">
                    <a:srgbClr val="FFFFFF">
                      <a:alpha val="50000"/>
                    </a:srgbClr>
                  </a:outerShdw>
                </a:effectLst>
              </a:rPr>
              <a:t>Choose 3 development indicators you want to compare.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1 social e.g birth rate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1 economic e.g Cars per person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1 environmental e.g. Carbon dioxide emissions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Method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679165" y="2469094"/>
            <a:ext cx="4876801" cy="6222703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63929"/>
                </a:solidFill>
              </a:rPr>
              <a:t>For each </a:t>
            </a:r>
            <a:r>
              <a:rPr lang="en-US" sz="3000" dirty="0" smtClean="0">
                <a:solidFill>
                  <a:srgbClr val="363929"/>
                </a:solidFill>
              </a:rPr>
              <a:t>indicator</a:t>
            </a:r>
            <a:r>
              <a:rPr sz="3000" dirty="0" smtClean="0">
                <a:solidFill>
                  <a:srgbClr val="363929"/>
                </a:solidFill>
              </a:rPr>
              <a:t> </a:t>
            </a:r>
            <a:r>
              <a:rPr sz="3000" b="1" dirty="0">
                <a:solidFill>
                  <a:srgbClr val="363929"/>
                </a:solidFill>
              </a:rPr>
              <a:t>explain</a:t>
            </a:r>
            <a:r>
              <a:rPr sz="3000" dirty="0">
                <a:solidFill>
                  <a:srgbClr val="363929"/>
                </a:solidFill>
              </a:rPr>
              <a:t> how it will measure </a:t>
            </a:r>
            <a:r>
              <a:rPr sz="3000" dirty="0" smtClean="0">
                <a:solidFill>
                  <a:srgbClr val="363929"/>
                </a:solidFill>
              </a:rPr>
              <a:t>development</a:t>
            </a:r>
            <a:r>
              <a:rPr lang="en-US" sz="3000" dirty="0" smtClean="0">
                <a:solidFill>
                  <a:srgbClr val="363929"/>
                </a:solidFill>
              </a:rPr>
              <a:t> and link it to how it will help answer the title question.</a:t>
            </a:r>
            <a:endParaRPr sz="3000" dirty="0">
              <a:solidFill>
                <a:srgbClr val="363929"/>
              </a:solidFill>
            </a:endParaRPr>
          </a:p>
          <a:p>
            <a:pPr marL="758613" lvl="1" indent="-352213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C23632"/>
                </a:solidFill>
              </a:rPr>
              <a:t>Explain - so should have 'because' and 'therefore', or similar.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Data Collection 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Find the data and put it in a table.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From the atlas or online if you have a device. </a:t>
            </a:r>
          </a:p>
        </p:txBody>
      </p:sp>
      <p:graphicFrame>
        <p:nvGraphicFramePr>
          <p:cNvPr id="58" name="Table 58"/>
          <p:cNvGraphicFramePr/>
          <p:nvPr>
            <p:extLst>
              <p:ext uri="{D42A27DB-BD31-4B8C-83A1-F6EECF244321}">
                <p14:modId xmlns:p14="http://schemas.microsoft.com/office/powerpoint/2010/main" val="1939366881"/>
              </p:ext>
            </p:extLst>
          </p:nvPr>
        </p:nvGraphicFramePr>
        <p:xfrm>
          <a:off x="6934449" y="2682406"/>
          <a:ext cx="5337360" cy="5235928"/>
        </p:xfrm>
        <a:graphic>
          <a:graphicData uri="http://schemas.openxmlformats.org/drawingml/2006/table">
            <a:tbl>
              <a:tblPr firstRow="1" firstCol="1" bandRow="1">
                <a:tableStyleId>{2708684C-4D16-4618-839F-0558EEFCDFE6}</a:tableStyleId>
              </a:tblPr>
              <a:tblGrid>
                <a:gridCol w="1067472"/>
                <a:gridCol w="1067472"/>
                <a:gridCol w="1067472"/>
                <a:gridCol w="1067472"/>
                <a:gridCol w="1067472"/>
              </a:tblGrid>
              <a:tr h="287972">
                <a:tc gridSpan="4"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300" dirty="0">
                          <a:solidFill>
                            <a:srgbClr val="363929"/>
                          </a:solidFill>
                        </a:rPr>
                        <a:t>Country Comparisons of Development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B w="38100">
                      <a:solidFill>
                        <a:srgbClr val="646464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300" dirty="0">
                        <a:solidFill>
                          <a:srgbClr val="363929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B w="38100" cap="flat" cmpd="sng" algn="ctr">
                      <a:solidFill>
                        <a:srgbClr val="646464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234052"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711200" algn="l"/>
                        </a:tabLst>
                        <a:defRPr sz="1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646464"/>
                      </a:solidFill>
                      <a:miter lim="400000"/>
                    </a:lnL>
                    <a:lnR w="38100">
                      <a:solidFill>
                        <a:srgbClr val="646464"/>
                      </a:solidFill>
                      <a:miter lim="400000"/>
                    </a:lnR>
                    <a:lnT w="38100">
                      <a:solidFill>
                        <a:srgbClr val="646464"/>
                      </a:solidFill>
                      <a:miter lim="400000"/>
                    </a:lnT>
                    <a:lnB w="38100">
                      <a:solidFill>
                        <a:srgbClr val="64646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7112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363929"/>
                          </a:solidFill>
                        </a:rPr>
                        <a:t>Azerbaijan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646464"/>
                      </a:solidFill>
                      <a:miter lim="400000"/>
                    </a:lnL>
                    <a:lnR w="38100">
                      <a:solidFill>
                        <a:srgbClr val="646464"/>
                      </a:solidFill>
                      <a:miter lim="400000"/>
                    </a:lnR>
                    <a:lnT w="38100">
                      <a:solidFill>
                        <a:srgbClr val="646464"/>
                      </a:solidFill>
                      <a:miter lim="400000"/>
                    </a:lnT>
                    <a:lnB w="38100">
                      <a:solidFill>
                        <a:srgbClr val="64646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7112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363929"/>
                          </a:solidFill>
                        </a:rPr>
                        <a:t>Saudi Arabia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646464"/>
                      </a:solidFill>
                      <a:miter lim="400000"/>
                    </a:lnL>
                    <a:lnR w="38100">
                      <a:solidFill>
                        <a:srgbClr val="646464"/>
                      </a:solidFill>
                      <a:miter lim="400000"/>
                    </a:lnR>
                    <a:lnT w="38100">
                      <a:solidFill>
                        <a:srgbClr val="646464"/>
                      </a:solidFill>
                      <a:miter lim="400000"/>
                    </a:lnT>
                    <a:lnB w="38100">
                      <a:solidFill>
                        <a:srgbClr val="64646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7112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dirty="0">
                          <a:solidFill>
                            <a:srgbClr val="363929"/>
                          </a:solidFill>
                        </a:rPr>
                        <a:t>Mongolia 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646464"/>
                      </a:solidFill>
                      <a:miter lim="400000"/>
                    </a:lnL>
                    <a:lnR w="38100" cap="flat" cmpd="sng" algn="ctr">
                      <a:solidFill>
                        <a:srgbClr val="646464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8100">
                      <a:solidFill>
                        <a:srgbClr val="646464"/>
                      </a:solidFill>
                      <a:miter lim="400000"/>
                    </a:lnT>
                    <a:lnB w="38100">
                      <a:solidFill>
                        <a:srgbClr val="64646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7112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600" dirty="0" smtClean="0">
                          <a:solidFill>
                            <a:srgbClr val="363929"/>
                          </a:solidFill>
                        </a:rPr>
                        <a:t>Another</a:t>
                      </a:r>
                      <a:r>
                        <a:rPr lang="en-US" sz="1600" baseline="0" dirty="0" smtClean="0">
                          <a:solidFill>
                            <a:srgbClr val="363929"/>
                          </a:solidFill>
                        </a:rPr>
                        <a:t> country</a:t>
                      </a:r>
                      <a:endParaRPr sz="1600" dirty="0">
                        <a:solidFill>
                          <a:srgbClr val="363929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646464"/>
                      </a:solidFill>
                      <a:miter lim="400000"/>
                    </a:lnL>
                    <a:lnR w="38100">
                      <a:solidFill>
                        <a:srgbClr val="646464"/>
                      </a:solidFill>
                      <a:miter lim="400000"/>
                    </a:lnR>
                    <a:lnT w="38100" cap="flat" cmpd="sng" algn="ctr">
                      <a:solidFill>
                        <a:srgbClr val="646464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46464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</a:tr>
              <a:tr h="1234052"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7112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363929"/>
                          </a:solidFill>
                        </a:rPr>
                        <a:t>Birth rate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646464"/>
                      </a:solidFill>
                      <a:miter lim="400000"/>
                    </a:lnL>
                    <a:lnR w="38100">
                      <a:solidFill>
                        <a:srgbClr val="646464"/>
                      </a:solidFill>
                      <a:miter lim="400000"/>
                    </a:lnR>
                    <a:lnT w="38100">
                      <a:solidFill>
                        <a:srgbClr val="646464"/>
                      </a:solidFill>
                      <a:miter lim="400000"/>
                    </a:lnT>
                    <a:lnB w="38100">
                      <a:solidFill>
                        <a:srgbClr val="64646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711200" algn="l"/>
                        </a:tabLst>
                        <a:defRPr sz="1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646464"/>
                      </a:solidFill>
                      <a:miter lim="400000"/>
                    </a:lnL>
                    <a:lnR w="38100">
                      <a:solidFill>
                        <a:srgbClr val="646464"/>
                      </a:solidFill>
                      <a:miter lim="400000"/>
                    </a:lnR>
                    <a:lnT w="38100">
                      <a:solidFill>
                        <a:srgbClr val="646464"/>
                      </a:solidFill>
                      <a:miter lim="400000"/>
                    </a:lnT>
                    <a:lnB w="38100">
                      <a:solidFill>
                        <a:srgbClr val="64646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711200" algn="l"/>
                        </a:tabLst>
                        <a:defRPr sz="1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646464"/>
                      </a:solidFill>
                      <a:miter lim="400000"/>
                    </a:lnL>
                    <a:lnR w="38100">
                      <a:solidFill>
                        <a:srgbClr val="646464"/>
                      </a:solidFill>
                      <a:miter lim="400000"/>
                    </a:lnR>
                    <a:lnT w="38100">
                      <a:solidFill>
                        <a:srgbClr val="646464"/>
                      </a:solidFill>
                      <a:miter lim="400000"/>
                    </a:lnT>
                    <a:lnB w="38100">
                      <a:solidFill>
                        <a:srgbClr val="64646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711200" algn="l"/>
                        </a:tabLst>
                        <a:defRPr sz="16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646464"/>
                      </a:solidFill>
                      <a:miter lim="400000"/>
                    </a:lnL>
                    <a:lnR w="38100" cap="flat" cmpd="sng" algn="ctr">
                      <a:solidFill>
                        <a:srgbClr val="646464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8100">
                      <a:solidFill>
                        <a:srgbClr val="646464"/>
                      </a:solidFill>
                      <a:miter lim="400000"/>
                    </a:lnT>
                    <a:lnB w="38100">
                      <a:solidFill>
                        <a:srgbClr val="64646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711200" algn="l"/>
                        </a:tabLst>
                        <a:defRPr sz="16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646464"/>
                      </a:solidFill>
                      <a:miter lim="400000"/>
                    </a:lnL>
                    <a:lnR w="38100">
                      <a:solidFill>
                        <a:srgbClr val="646464"/>
                      </a:solidFill>
                      <a:miter lim="400000"/>
                    </a:lnR>
                    <a:lnT w="38100" cap="flat" cmpd="sng" algn="ctr">
                      <a:solidFill>
                        <a:srgbClr val="646464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46464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4052"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7112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363929"/>
                          </a:solidFill>
                        </a:rPr>
                        <a:t>Cars per person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646464"/>
                      </a:solidFill>
                      <a:miter lim="400000"/>
                    </a:lnL>
                    <a:lnR w="38100">
                      <a:solidFill>
                        <a:srgbClr val="646464"/>
                      </a:solidFill>
                      <a:miter lim="400000"/>
                    </a:lnR>
                    <a:lnT w="38100">
                      <a:solidFill>
                        <a:srgbClr val="646464"/>
                      </a:solidFill>
                      <a:miter lim="400000"/>
                    </a:lnT>
                    <a:lnB w="38100">
                      <a:solidFill>
                        <a:srgbClr val="64646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711200" algn="l"/>
                        </a:tabLst>
                        <a:defRPr sz="1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646464"/>
                      </a:solidFill>
                      <a:miter lim="400000"/>
                    </a:lnL>
                    <a:lnR w="38100">
                      <a:solidFill>
                        <a:srgbClr val="646464"/>
                      </a:solidFill>
                      <a:miter lim="400000"/>
                    </a:lnR>
                    <a:lnT w="38100">
                      <a:solidFill>
                        <a:srgbClr val="646464"/>
                      </a:solidFill>
                      <a:miter lim="400000"/>
                    </a:lnT>
                    <a:lnB w="38100">
                      <a:solidFill>
                        <a:srgbClr val="646464"/>
                      </a:solidFill>
                      <a:miter lim="400000"/>
                    </a:lnB>
                    <a:solidFill>
                      <a:srgbClr val="AAAA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711200" algn="l"/>
                        </a:tabLst>
                        <a:defRPr sz="1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646464"/>
                      </a:solidFill>
                      <a:miter lim="400000"/>
                    </a:lnL>
                    <a:lnR w="38100">
                      <a:solidFill>
                        <a:srgbClr val="646464"/>
                      </a:solidFill>
                      <a:miter lim="400000"/>
                    </a:lnR>
                    <a:lnT w="38100">
                      <a:solidFill>
                        <a:srgbClr val="646464"/>
                      </a:solidFill>
                      <a:miter lim="400000"/>
                    </a:lnT>
                    <a:lnB w="38100">
                      <a:solidFill>
                        <a:srgbClr val="646464"/>
                      </a:solidFill>
                      <a:miter lim="400000"/>
                    </a:lnB>
                    <a:solidFill>
                      <a:srgbClr val="AAAA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711200" algn="l"/>
                        </a:tabLst>
                        <a:defRPr sz="16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646464"/>
                      </a:solidFill>
                      <a:miter lim="400000"/>
                    </a:lnL>
                    <a:lnR w="38100" cap="flat" cmpd="sng" algn="ctr">
                      <a:solidFill>
                        <a:srgbClr val="646464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8100">
                      <a:solidFill>
                        <a:srgbClr val="646464"/>
                      </a:solidFill>
                      <a:miter lim="400000"/>
                    </a:lnT>
                    <a:lnB w="38100">
                      <a:solidFill>
                        <a:srgbClr val="646464"/>
                      </a:solidFill>
                      <a:miter lim="400000"/>
                    </a:lnB>
                    <a:solidFill>
                      <a:srgbClr val="AAAA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711200" algn="l"/>
                        </a:tabLst>
                        <a:defRPr sz="16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646464"/>
                      </a:solidFill>
                      <a:miter lim="400000"/>
                    </a:lnL>
                    <a:lnR w="38100">
                      <a:solidFill>
                        <a:srgbClr val="646464"/>
                      </a:solidFill>
                      <a:miter lim="400000"/>
                    </a:lnR>
                    <a:lnT w="38100" cap="flat" cmpd="sng" algn="ctr">
                      <a:solidFill>
                        <a:srgbClr val="646464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46464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AAAAAA">
                        <a:alpha val="20000"/>
                      </a:srgbClr>
                    </a:solidFill>
                  </a:tcPr>
                </a:tc>
              </a:tr>
              <a:tr h="1234052"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7112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363929"/>
                          </a:solidFill>
                        </a:rPr>
                        <a:t>Carbon dioxide emissions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646464"/>
                      </a:solidFill>
                      <a:miter lim="400000"/>
                    </a:lnL>
                    <a:lnR w="38100">
                      <a:solidFill>
                        <a:srgbClr val="646464"/>
                      </a:solidFill>
                      <a:miter lim="400000"/>
                    </a:lnR>
                    <a:lnT w="38100">
                      <a:solidFill>
                        <a:srgbClr val="646464"/>
                      </a:solidFill>
                      <a:miter lim="400000"/>
                    </a:lnT>
                    <a:lnB w="38100">
                      <a:solidFill>
                        <a:srgbClr val="64646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711200" algn="l"/>
                        </a:tabLst>
                        <a:defRPr sz="1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646464"/>
                      </a:solidFill>
                      <a:miter lim="400000"/>
                    </a:lnL>
                    <a:lnR w="38100">
                      <a:solidFill>
                        <a:srgbClr val="646464"/>
                      </a:solidFill>
                      <a:miter lim="400000"/>
                    </a:lnR>
                    <a:lnT w="38100">
                      <a:solidFill>
                        <a:srgbClr val="646464"/>
                      </a:solidFill>
                      <a:miter lim="400000"/>
                    </a:lnT>
                    <a:lnB w="38100">
                      <a:solidFill>
                        <a:srgbClr val="64646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711200" algn="l"/>
                        </a:tabLst>
                        <a:defRPr sz="1600"/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646464"/>
                      </a:solidFill>
                      <a:miter lim="400000"/>
                    </a:lnL>
                    <a:lnR w="38100">
                      <a:solidFill>
                        <a:srgbClr val="646464"/>
                      </a:solidFill>
                      <a:miter lim="400000"/>
                    </a:lnR>
                    <a:lnT w="38100">
                      <a:solidFill>
                        <a:srgbClr val="646464"/>
                      </a:solidFill>
                      <a:miter lim="400000"/>
                    </a:lnT>
                    <a:lnB w="38100">
                      <a:solidFill>
                        <a:srgbClr val="64646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711200" algn="l"/>
                        </a:tabLst>
                        <a:defRPr sz="16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646464"/>
                      </a:solidFill>
                      <a:miter lim="400000"/>
                    </a:lnL>
                    <a:lnR w="38100" cap="flat" cmpd="sng" algn="ctr">
                      <a:solidFill>
                        <a:srgbClr val="646464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38100">
                      <a:solidFill>
                        <a:srgbClr val="646464"/>
                      </a:solidFill>
                      <a:miter lim="400000"/>
                    </a:lnT>
                    <a:lnB w="38100">
                      <a:solidFill>
                        <a:srgbClr val="64646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711200" algn="l"/>
                        </a:tabLst>
                        <a:defRPr sz="1600"/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646464"/>
                      </a:solidFill>
                      <a:miter lim="400000"/>
                    </a:lnL>
                    <a:lnR w="38100">
                      <a:solidFill>
                        <a:srgbClr val="646464"/>
                      </a:solidFill>
                      <a:miter lim="400000"/>
                    </a:lnR>
                    <a:lnT w="38100" cap="flat" cmpd="sng" algn="ctr">
                      <a:solidFill>
                        <a:srgbClr val="646464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38100">
                      <a:solidFill>
                        <a:srgbClr val="646464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2757984" y="196280"/>
            <a:ext cx="8532068" cy="2087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600" dirty="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Data Presentation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6214368" y="2644552"/>
            <a:ext cx="5832648" cy="39338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63929"/>
                </a:solidFill>
              </a:rPr>
              <a:t>Create 3 graphs to show the information.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3000" dirty="0">
              <a:solidFill>
                <a:srgbClr val="363929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63929"/>
                </a:solidFill>
              </a:rPr>
              <a:t>'A' grade enquirers will have 3 different graphs and located on a map (spatially).</a:t>
            </a:r>
          </a:p>
        </p:txBody>
      </p:sp>
      <p:graphicFrame>
        <p:nvGraphicFramePr>
          <p:cNvPr id="64" name="Chart 64"/>
          <p:cNvGraphicFramePr/>
          <p:nvPr>
            <p:extLst>
              <p:ext uri="{D42A27DB-BD31-4B8C-83A1-F6EECF244321}">
                <p14:modId xmlns:p14="http://schemas.microsoft.com/office/powerpoint/2010/main" val="122893793"/>
              </p:ext>
            </p:extLst>
          </p:nvPr>
        </p:nvGraphicFramePr>
        <p:xfrm>
          <a:off x="7798544" y="7037040"/>
          <a:ext cx="4439804" cy="212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40" y="3004592"/>
            <a:ext cx="4518025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rPr>
              <a:t>Analysis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63929"/>
                </a:solidFill>
              </a:rPr>
              <a:t>Describe your graphs.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63929"/>
                </a:solidFill>
              </a:rPr>
              <a:t>Explain the data. 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363929"/>
                </a:solidFill>
              </a:rPr>
              <a:t>For example, why is the birth rate in Mongolia higher than Saudi Arabia and Azerbaijan?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808" y="2356520"/>
            <a:ext cx="5168672" cy="621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241</Words>
  <Application>Microsoft Office PowerPoint</Application>
  <PresentationFormat>Custom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LinenBook</vt:lpstr>
      <vt:lpstr>Is the Brandt line still accurate?</vt:lpstr>
      <vt:lpstr>Route of Enquiry</vt:lpstr>
      <vt:lpstr>Hypothesis –  Copy either; The Brandt line is still accurate or The Brandt line is inaccurate</vt:lpstr>
      <vt:lpstr>Choose 4 countries from Asia that you want to compare. 2 above the Brandt line and 2 below</vt:lpstr>
      <vt:lpstr>Choose 3 development indicators you want to compare.</vt:lpstr>
      <vt:lpstr>Method</vt:lpstr>
      <vt:lpstr>Data Collection </vt:lpstr>
      <vt:lpstr>Data Presentation</vt:lpstr>
      <vt:lpstr>Analysis</vt:lpstr>
      <vt:lpstr>Conclusion</vt:lpstr>
      <vt:lpstr>Evaluation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is the most developed country in Asia?</dc:title>
  <dc:creator>Eurin Morgan</dc:creator>
  <cp:lastModifiedBy>Eurin Morgan</cp:lastModifiedBy>
  <cp:revision>5</cp:revision>
  <dcterms:modified xsi:type="dcterms:W3CDTF">2016-03-17T08:30:36Z</dcterms:modified>
</cp:coreProperties>
</file>