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sldIdLst>
    <p:sldId id="259" r:id="rId2"/>
    <p:sldId id="274" r:id="rId3"/>
    <p:sldId id="260" r:id="rId4"/>
    <p:sldId id="261" r:id="rId5"/>
    <p:sldId id="273" r:id="rId6"/>
    <p:sldId id="275" r:id="rId7"/>
    <p:sldId id="270" r:id="rId8"/>
    <p:sldId id="272" r:id="rId9"/>
    <p:sldId id="271" r:id="rId10"/>
    <p:sldId id="257" r:id="rId11"/>
    <p:sldId id="267" r:id="rId12"/>
    <p:sldId id="268" r:id="rId1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01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1"/>
    <a:srgbClr val="CC3300"/>
    <a:srgbClr val="CC0000"/>
    <a:srgbClr val="800000"/>
    <a:srgbClr val="FF0000"/>
    <a:srgbClr val="003399"/>
    <a:srgbClr val="FFFF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56" y="498"/>
      </p:cViewPr>
      <p:guideLst>
        <p:guide orient="horz" pos="2016"/>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D2D3CB3-2A95-444E-B10F-27F9430D9A7A}" type="datetimeFigureOut">
              <a:rPr lang="en-US"/>
              <a:pPr>
                <a:defRPr/>
              </a:pPr>
              <a:t>11/8/2016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B0E21C04-EFC5-4DDE-B36A-D5139E7E464D}" type="slidenum">
              <a:rPr lang="en-GB"/>
              <a:pPr>
                <a:defRPr/>
              </a:pPr>
              <a:t>‹#›</a:t>
            </a:fld>
            <a:endParaRPr lang="en-GB"/>
          </a:p>
        </p:txBody>
      </p:sp>
    </p:spTree>
    <p:extLst>
      <p:ext uri="{BB962C8B-B14F-4D97-AF65-F5344CB8AC3E}">
        <p14:creationId xmlns:p14="http://schemas.microsoft.com/office/powerpoint/2010/main" val="23491463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01F3E1-83BC-4D04-A89A-9E6525A2EB81}" type="slidenum">
              <a:rPr lang="en-GB"/>
              <a:pPr/>
              <a:t>10</a:t>
            </a:fld>
            <a:endParaRPr lang="en-GB"/>
          </a:p>
        </p:txBody>
      </p:sp>
    </p:spTree>
    <p:extLst>
      <p:ext uri="{BB962C8B-B14F-4D97-AF65-F5344CB8AC3E}">
        <p14:creationId xmlns:p14="http://schemas.microsoft.com/office/powerpoint/2010/main" val="986016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Tom Abbott, Biddulph High School and made available through www.sln.org.uk/geography and only for non commercial use in schools</a:t>
            </a:r>
          </a:p>
        </p:txBody>
      </p:sp>
      <p:sp>
        <p:nvSpPr>
          <p:cNvPr id="6" name="Rectangle 6"/>
          <p:cNvSpPr>
            <a:spLocks noGrp="1" noChangeArrowheads="1"/>
          </p:cNvSpPr>
          <p:nvPr>
            <p:ph type="sldNum" sz="quarter" idx="12"/>
          </p:nvPr>
        </p:nvSpPr>
        <p:spPr>
          <a:ln/>
        </p:spPr>
        <p:txBody>
          <a:bodyPr/>
          <a:lstStyle>
            <a:lvl1pPr>
              <a:defRPr/>
            </a:lvl1pPr>
          </a:lstStyle>
          <a:p>
            <a:pPr>
              <a:defRPr/>
            </a:pPr>
            <a:fld id="{3F6BF861-6D80-45CD-9D9A-64D7CE7EC1B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Tom Abbott, Biddulph High School and made available through www.sln.org.uk/geography and only for non commercial use in schools</a:t>
            </a:r>
          </a:p>
        </p:txBody>
      </p:sp>
      <p:sp>
        <p:nvSpPr>
          <p:cNvPr id="6" name="Rectangle 6"/>
          <p:cNvSpPr>
            <a:spLocks noGrp="1" noChangeArrowheads="1"/>
          </p:cNvSpPr>
          <p:nvPr>
            <p:ph type="sldNum" sz="quarter" idx="12"/>
          </p:nvPr>
        </p:nvSpPr>
        <p:spPr>
          <a:ln/>
        </p:spPr>
        <p:txBody>
          <a:bodyPr/>
          <a:lstStyle>
            <a:lvl1pPr>
              <a:defRPr/>
            </a:lvl1pPr>
          </a:lstStyle>
          <a:p>
            <a:pPr>
              <a:defRPr/>
            </a:pPr>
            <a:fld id="{AFFF0C77-C90D-4D55-9D96-E190D604EB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Tom Abbott, Biddulph High School and made available through www.sln.org.uk/geography and only for non commercial use in schools</a:t>
            </a:r>
          </a:p>
        </p:txBody>
      </p:sp>
      <p:sp>
        <p:nvSpPr>
          <p:cNvPr id="6" name="Rectangle 6"/>
          <p:cNvSpPr>
            <a:spLocks noGrp="1" noChangeArrowheads="1"/>
          </p:cNvSpPr>
          <p:nvPr>
            <p:ph type="sldNum" sz="quarter" idx="12"/>
          </p:nvPr>
        </p:nvSpPr>
        <p:spPr>
          <a:ln/>
        </p:spPr>
        <p:txBody>
          <a:bodyPr/>
          <a:lstStyle>
            <a:lvl1pPr>
              <a:defRPr/>
            </a:lvl1pPr>
          </a:lstStyle>
          <a:p>
            <a:pPr>
              <a:defRPr/>
            </a:pPr>
            <a:fld id="{DE787EC8-07A4-4AA5-873F-B68F2B4058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Tom Abbott, Biddulph High School and made available through www.sln.org.uk/geography and only for non commercial use in schools</a:t>
            </a:r>
          </a:p>
        </p:txBody>
      </p:sp>
      <p:sp>
        <p:nvSpPr>
          <p:cNvPr id="6" name="Rectangle 6"/>
          <p:cNvSpPr>
            <a:spLocks noGrp="1" noChangeArrowheads="1"/>
          </p:cNvSpPr>
          <p:nvPr>
            <p:ph type="sldNum" sz="quarter" idx="12"/>
          </p:nvPr>
        </p:nvSpPr>
        <p:spPr>
          <a:ln/>
        </p:spPr>
        <p:txBody>
          <a:bodyPr/>
          <a:lstStyle>
            <a:lvl1pPr>
              <a:defRPr/>
            </a:lvl1pPr>
          </a:lstStyle>
          <a:p>
            <a:pPr>
              <a:defRPr/>
            </a:pPr>
            <a:fld id="{C304386A-4DCF-48EE-BE57-4DC5C92B505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Tom Abbott, Biddulph High School and made available through www.sln.org.uk/geography and only for non commercial use in schools</a:t>
            </a:r>
          </a:p>
        </p:txBody>
      </p:sp>
      <p:sp>
        <p:nvSpPr>
          <p:cNvPr id="6" name="Rectangle 6"/>
          <p:cNvSpPr>
            <a:spLocks noGrp="1" noChangeArrowheads="1"/>
          </p:cNvSpPr>
          <p:nvPr>
            <p:ph type="sldNum" sz="quarter" idx="12"/>
          </p:nvPr>
        </p:nvSpPr>
        <p:spPr>
          <a:ln/>
        </p:spPr>
        <p:txBody>
          <a:bodyPr/>
          <a:lstStyle>
            <a:lvl1pPr>
              <a:defRPr/>
            </a:lvl1pPr>
          </a:lstStyle>
          <a:p>
            <a:pPr>
              <a:defRPr/>
            </a:pPr>
            <a:fld id="{508B5889-A427-45AC-B95A-C7EF36C2761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Tom Abbott, Biddulph High School and made available through www.sln.org.uk/geography and only for non commercial use in schools</a:t>
            </a:r>
          </a:p>
        </p:txBody>
      </p:sp>
      <p:sp>
        <p:nvSpPr>
          <p:cNvPr id="7" name="Rectangle 6"/>
          <p:cNvSpPr>
            <a:spLocks noGrp="1" noChangeArrowheads="1"/>
          </p:cNvSpPr>
          <p:nvPr>
            <p:ph type="sldNum" sz="quarter" idx="12"/>
          </p:nvPr>
        </p:nvSpPr>
        <p:spPr>
          <a:ln/>
        </p:spPr>
        <p:txBody>
          <a:bodyPr/>
          <a:lstStyle>
            <a:lvl1pPr>
              <a:defRPr/>
            </a:lvl1pPr>
          </a:lstStyle>
          <a:p>
            <a:pPr>
              <a:defRPr/>
            </a:pPr>
            <a:fld id="{A248ECDB-E5C9-43BB-B03E-977DBB601F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 Tom Abbott, Biddulph High School and made available through www.sln.org.uk/geography and only for non commercial use in schools</a:t>
            </a:r>
          </a:p>
        </p:txBody>
      </p:sp>
      <p:sp>
        <p:nvSpPr>
          <p:cNvPr id="9" name="Rectangle 6"/>
          <p:cNvSpPr>
            <a:spLocks noGrp="1" noChangeArrowheads="1"/>
          </p:cNvSpPr>
          <p:nvPr>
            <p:ph type="sldNum" sz="quarter" idx="12"/>
          </p:nvPr>
        </p:nvSpPr>
        <p:spPr>
          <a:ln/>
        </p:spPr>
        <p:txBody>
          <a:bodyPr/>
          <a:lstStyle>
            <a:lvl1pPr>
              <a:defRPr/>
            </a:lvl1pPr>
          </a:lstStyle>
          <a:p>
            <a:pPr>
              <a:defRPr/>
            </a:pPr>
            <a:fld id="{DF9920E5-94CB-4EF2-A9C6-966508FB85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Tom Abbott, Biddulph High School and made available through www.sln.org.uk/geography and only for non commercial use in schools</a:t>
            </a:r>
          </a:p>
        </p:txBody>
      </p:sp>
      <p:sp>
        <p:nvSpPr>
          <p:cNvPr id="5" name="Rectangle 6"/>
          <p:cNvSpPr>
            <a:spLocks noGrp="1" noChangeArrowheads="1"/>
          </p:cNvSpPr>
          <p:nvPr>
            <p:ph type="sldNum" sz="quarter" idx="12"/>
          </p:nvPr>
        </p:nvSpPr>
        <p:spPr>
          <a:ln/>
        </p:spPr>
        <p:txBody>
          <a:bodyPr/>
          <a:lstStyle>
            <a:lvl1pPr>
              <a:defRPr/>
            </a:lvl1pPr>
          </a:lstStyle>
          <a:p>
            <a:pPr>
              <a:defRPr/>
            </a:pPr>
            <a:fld id="{62D1B206-A7F2-46C3-8C0D-277173A090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 Tom Abbott, Biddulph High School and made available through www.sln.org.uk/geography and only for non commercial use in schools</a:t>
            </a:r>
          </a:p>
        </p:txBody>
      </p:sp>
      <p:sp>
        <p:nvSpPr>
          <p:cNvPr id="4" name="Rectangle 6"/>
          <p:cNvSpPr>
            <a:spLocks noGrp="1" noChangeArrowheads="1"/>
          </p:cNvSpPr>
          <p:nvPr>
            <p:ph type="sldNum" sz="quarter" idx="12"/>
          </p:nvPr>
        </p:nvSpPr>
        <p:spPr>
          <a:ln/>
        </p:spPr>
        <p:txBody>
          <a:bodyPr/>
          <a:lstStyle>
            <a:lvl1pPr>
              <a:defRPr/>
            </a:lvl1pPr>
          </a:lstStyle>
          <a:p>
            <a:pPr>
              <a:defRPr/>
            </a:pPr>
            <a:fld id="{4232243D-43FC-48E3-820C-14C4146A23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Tom Abbott, Biddulph High School and made available through www.sln.org.uk/geography and only for non commercial use in schools</a:t>
            </a:r>
          </a:p>
        </p:txBody>
      </p:sp>
      <p:sp>
        <p:nvSpPr>
          <p:cNvPr id="7" name="Rectangle 6"/>
          <p:cNvSpPr>
            <a:spLocks noGrp="1" noChangeArrowheads="1"/>
          </p:cNvSpPr>
          <p:nvPr>
            <p:ph type="sldNum" sz="quarter" idx="12"/>
          </p:nvPr>
        </p:nvSpPr>
        <p:spPr>
          <a:ln/>
        </p:spPr>
        <p:txBody>
          <a:bodyPr/>
          <a:lstStyle>
            <a:lvl1pPr>
              <a:defRPr/>
            </a:lvl1pPr>
          </a:lstStyle>
          <a:p>
            <a:pPr>
              <a:defRPr/>
            </a:pPr>
            <a:fld id="{C6D86972-5E54-463D-9C3D-7D4E1FCA910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Tom Abbott, Biddulph High School and made available through www.sln.org.uk/geography and only for non commercial use in schools</a:t>
            </a:r>
          </a:p>
        </p:txBody>
      </p:sp>
      <p:sp>
        <p:nvSpPr>
          <p:cNvPr id="7" name="Rectangle 6"/>
          <p:cNvSpPr>
            <a:spLocks noGrp="1" noChangeArrowheads="1"/>
          </p:cNvSpPr>
          <p:nvPr>
            <p:ph type="sldNum" sz="quarter" idx="12"/>
          </p:nvPr>
        </p:nvSpPr>
        <p:spPr>
          <a:ln/>
        </p:spPr>
        <p:txBody>
          <a:bodyPr/>
          <a:lstStyle>
            <a:lvl1pPr>
              <a:defRPr/>
            </a:lvl1pPr>
          </a:lstStyle>
          <a:p>
            <a:pPr>
              <a:defRPr/>
            </a:pPr>
            <a:fld id="{1870FEF5-2E2C-459E-8577-DE41B2178CC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1981200" y="6248400"/>
            <a:ext cx="4724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a:latin typeface="+mn-lt"/>
                <a:sym typeface="Symbol" pitchFamily="18" charset="2"/>
              </a:defRPr>
            </a:lvl1pPr>
          </a:lstStyle>
          <a:p>
            <a:pPr>
              <a:defRPr/>
            </a:pPr>
            <a:r>
              <a:rPr lang="en-US"/>
              <a:t> Tom Abbott, Biddulph High School and made available through www.sln.org.uk/geography and only for non commercial use in schools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8523AC42-299E-474B-A77B-36DA9CEE022D}" type="slidenum">
              <a:rPr lang="en-US"/>
              <a:pPr>
                <a:defRPr/>
              </a:pPr>
              <a:t>‹#›</a:t>
            </a:fld>
            <a:endParaRPr lang="en-US"/>
          </a:p>
        </p:txBody>
      </p:sp>
      <p:pic>
        <p:nvPicPr>
          <p:cNvPr id="1031" name="Picture 7"/>
          <p:cNvPicPr>
            <a:picLocks noChangeAspect="1" noChangeArrowheads="1"/>
          </p:cNvPicPr>
          <p:nvPr/>
        </p:nvPicPr>
        <p:blipFill>
          <a:blip r:embed="rId13" cstate="print"/>
          <a:srcRect/>
          <a:stretch>
            <a:fillRect/>
          </a:stretch>
        </p:blipFill>
        <p:spPr bwMode="auto">
          <a:xfrm>
            <a:off x="7923213" y="0"/>
            <a:ext cx="1219200" cy="828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hyperlink" Target="https://www.youtube.com/watch?v=J2cy7scflo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s://www.youtube.com/watch?v=1bsmv6PyKs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536" y="1916832"/>
            <a:ext cx="4248472" cy="1596727"/>
          </a:xfrm>
        </p:spPr>
        <p:txBody>
          <a:bodyPr/>
          <a:lstStyle/>
          <a:p>
            <a:pPr>
              <a:defRPr/>
            </a:pPr>
            <a:r>
              <a:rPr lang="en-US" sz="6000" dirty="0" smtClean="0">
                <a:solidFill>
                  <a:srgbClr val="FF0000"/>
                </a:solidFill>
                <a:effectLst>
                  <a:outerShdw blurRad="38100" dist="38100" dir="2700000" algn="tl">
                    <a:srgbClr val="000000"/>
                  </a:outerShdw>
                </a:effectLst>
              </a:rPr>
              <a:t>What is a volcano?</a:t>
            </a:r>
          </a:p>
        </p:txBody>
      </p:sp>
      <p:pic>
        <p:nvPicPr>
          <p:cNvPr id="2051" name="Picture 6" descr="http://me414.files.wordpress.com/2009/09/frank-siteman-volcanic-eruption-arenal-volcano-costa-rica.jpg"/>
          <p:cNvPicPr>
            <a:picLocks noChangeAspect="1" noChangeArrowheads="1"/>
          </p:cNvPicPr>
          <p:nvPr/>
        </p:nvPicPr>
        <p:blipFill>
          <a:blip r:embed="rId2" cstate="print"/>
          <a:srcRect/>
          <a:stretch>
            <a:fillRect/>
          </a:stretch>
        </p:blipFill>
        <p:spPr bwMode="auto">
          <a:xfrm>
            <a:off x="5364088" y="1268760"/>
            <a:ext cx="3219450" cy="4286250"/>
          </a:xfrm>
          <a:prstGeom prst="rect">
            <a:avLst/>
          </a:prstGeom>
          <a:noFill/>
          <a:ln w="9525">
            <a:noFill/>
            <a:miter lim="800000"/>
            <a:headEnd/>
            <a:tailEnd/>
          </a:ln>
        </p:spPr>
      </p:pic>
      <p:sp>
        <p:nvSpPr>
          <p:cNvPr id="2" name="Rectangle 1"/>
          <p:cNvSpPr/>
          <p:nvPr/>
        </p:nvSpPr>
        <p:spPr>
          <a:xfrm>
            <a:off x="792088" y="4005064"/>
            <a:ext cx="4572000" cy="830997"/>
          </a:xfrm>
          <a:prstGeom prst="rect">
            <a:avLst/>
          </a:prstGeom>
        </p:spPr>
        <p:txBody>
          <a:bodyPr>
            <a:spAutoFit/>
          </a:bodyPr>
          <a:lstStyle/>
          <a:p>
            <a:r>
              <a:rPr lang="en-GB" dirty="0" smtClean="0"/>
              <a:t>AF1 </a:t>
            </a:r>
            <a:r>
              <a:rPr lang="en-GB" dirty="0"/>
              <a:t>- add labels onto sketches</a:t>
            </a:r>
          </a:p>
          <a:p>
            <a:r>
              <a:rPr lang="en-GB" dirty="0" smtClean="0"/>
              <a:t>AF 2 - Show height using contours</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2"/>
          <p:cNvSpPr>
            <a:spLocks noGrp="1"/>
          </p:cNvSpPr>
          <p:nvPr>
            <p:ph type="ftr" sz="quarter" idx="11"/>
          </p:nvPr>
        </p:nvSpPr>
        <p:spPr/>
        <p:txBody>
          <a:bodyPr/>
          <a:lstStyle/>
          <a:p>
            <a:pPr>
              <a:defRPr/>
            </a:pPr>
            <a:r>
              <a:rPr lang="en-US"/>
              <a:t> Tom Abbott, Biddulph High School and made available through www.sln.org.uk/geography and only for non commercial use in schools</a:t>
            </a:r>
          </a:p>
        </p:txBody>
      </p:sp>
      <p:pic>
        <p:nvPicPr>
          <p:cNvPr id="7171" name="Picture 26"/>
          <p:cNvPicPr>
            <a:picLocks noChangeAspect="1" noChangeArrowheads="1"/>
          </p:cNvPicPr>
          <p:nvPr/>
        </p:nvPicPr>
        <p:blipFill>
          <a:blip r:embed="rId3" cstate="print"/>
          <a:srcRect/>
          <a:stretch>
            <a:fillRect/>
          </a:stretch>
        </p:blipFill>
        <p:spPr bwMode="auto">
          <a:xfrm>
            <a:off x="0" y="2039938"/>
            <a:ext cx="9144000" cy="4818062"/>
          </a:xfrm>
          <a:prstGeom prst="rect">
            <a:avLst/>
          </a:prstGeom>
          <a:noFill/>
          <a:ln w="9525">
            <a:noFill/>
            <a:miter lim="800000"/>
            <a:headEnd/>
            <a:tailEnd/>
          </a:ln>
        </p:spPr>
      </p:pic>
      <p:sp>
        <p:nvSpPr>
          <p:cNvPr id="7172" name="Text Box 3"/>
          <p:cNvSpPr txBox="1">
            <a:spLocks noChangeArrowheads="1"/>
          </p:cNvSpPr>
          <p:nvPr/>
        </p:nvSpPr>
        <p:spPr bwMode="auto">
          <a:xfrm>
            <a:off x="3638550" y="-1588"/>
            <a:ext cx="4459298" cy="646331"/>
          </a:xfrm>
          <a:prstGeom prst="rect">
            <a:avLst/>
          </a:prstGeom>
          <a:noFill/>
          <a:ln w="9525">
            <a:noFill/>
            <a:miter lim="800000"/>
            <a:headEnd/>
            <a:tailEnd/>
          </a:ln>
        </p:spPr>
        <p:txBody>
          <a:bodyPr wrap="none">
            <a:spAutoFit/>
          </a:bodyPr>
          <a:lstStyle/>
          <a:p>
            <a:r>
              <a:rPr lang="en-US" sz="3600" b="1" u="sng" dirty="0">
                <a:solidFill>
                  <a:srgbClr val="0033CC"/>
                </a:solidFill>
                <a:latin typeface="Arial" charset="0"/>
              </a:rPr>
              <a:t>Composite </a:t>
            </a:r>
            <a:r>
              <a:rPr lang="en-US" sz="3600" b="1" u="sng" dirty="0" smtClean="0">
                <a:solidFill>
                  <a:srgbClr val="0033CC"/>
                </a:solidFill>
                <a:latin typeface="Arial" charset="0"/>
              </a:rPr>
              <a:t>Volcano</a:t>
            </a:r>
            <a:endParaRPr lang="en-US" sz="3600" b="1" u="sng" dirty="0">
              <a:solidFill>
                <a:srgbClr val="0033CC"/>
              </a:solidFill>
              <a:latin typeface="Arial" charset="0"/>
            </a:endParaRPr>
          </a:p>
        </p:txBody>
      </p:sp>
      <p:sp>
        <p:nvSpPr>
          <p:cNvPr id="7173" name="Text Box 4"/>
          <p:cNvSpPr txBox="1">
            <a:spLocks noChangeArrowheads="1"/>
          </p:cNvSpPr>
          <p:nvPr/>
        </p:nvSpPr>
        <p:spPr bwMode="auto">
          <a:xfrm>
            <a:off x="5638800" y="990600"/>
            <a:ext cx="2917825" cy="923330"/>
          </a:xfrm>
          <a:prstGeom prst="rect">
            <a:avLst/>
          </a:prstGeom>
          <a:noFill/>
          <a:ln w="9525">
            <a:solidFill>
              <a:schemeClr val="accent2"/>
            </a:solidFill>
            <a:miter lim="800000"/>
            <a:headEnd/>
            <a:tailEnd/>
          </a:ln>
        </p:spPr>
        <p:txBody>
          <a:bodyPr>
            <a:spAutoFit/>
          </a:bodyPr>
          <a:lstStyle/>
          <a:p>
            <a:r>
              <a:rPr lang="en-US" sz="1800" b="1" dirty="0">
                <a:solidFill>
                  <a:srgbClr val="0033CC"/>
                </a:solidFill>
                <a:latin typeface="Arial" charset="0"/>
              </a:rPr>
              <a:t>The volcano is built up of alternate layers of LAVA and ASH. </a:t>
            </a:r>
          </a:p>
        </p:txBody>
      </p:sp>
      <p:sp>
        <p:nvSpPr>
          <p:cNvPr id="7174" name="Text Box 5"/>
          <p:cNvSpPr txBox="1">
            <a:spLocks noChangeArrowheads="1"/>
          </p:cNvSpPr>
          <p:nvPr/>
        </p:nvSpPr>
        <p:spPr bwMode="auto">
          <a:xfrm>
            <a:off x="228600" y="760413"/>
            <a:ext cx="3534942" cy="461665"/>
          </a:xfrm>
          <a:prstGeom prst="rect">
            <a:avLst/>
          </a:prstGeom>
          <a:noFill/>
          <a:ln w="9525">
            <a:noFill/>
            <a:miter lim="800000"/>
            <a:headEnd/>
            <a:tailEnd/>
          </a:ln>
        </p:spPr>
        <p:txBody>
          <a:bodyPr wrap="none">
            <a:spAutoFit/>
          </a:bodyPr>
          <a:lstStyle/>
          <a:p>
            <a:r>
              <a:rPr lang="en-US" b="1" dirty="0" smtClean="0">
                <a:solidFill>
                  <a:srgbClr val="0033CC"/>
                </a:solidFill>
                <a:latin typeface="Arial" charset="0"/>
              </a:rPr>
              <a:t>Example: Mt Etna, Italy</a:t>
            </a:r>
            <a:endParaRPr lang="en-US" b="1" dirty="0">
              <a:solidFill>
                <a:srgbClr val="0033CC"/>
              </a:solidFill>
              <a:latin typeface="Arial" charset="0"/>
            </a:endParaRPr>
          </a:p>
        </p:txBody>
      </p:sp>
      <p:sp>
        <p:nvSpPr>
          <p:cNvPr id="7175" name="Text Box 6"/>
          <p:cNvSpPr txBox="1">
            <a:spLocks noChangeArrowheads="1"/>
          </p:cNvSpPr>
          <p:nvPr/>
        </p:nvSpPr>
        <p:spPr bwMode="auto">
          <a:xfrm>
            <a:off x="0" y="4037013"/>
            <a:ext cx="1843088" cy="830262"/>
          </a:xfrm>
          <a:prstGeom prst="rect">
            <a:avLst/>
          </a:prstGeom>
          <a:noFill/>
          <a:ln w="9525">
            <a:noFill/>
            <a:miter lim="800000"/>
            <a:headEnd/>
            <a:tailEnd/>
          </a:ln>
        </p:spPr>
        <p:txBody>
          <a:bodyPr wrap="none">
            <a:spAutoFit/>
          </a:bodyPr>
          <a:lstStyle/>
          <a:p>
            <a:r>
              <a:rPr lang="en-US" b="1" i="1">
                <a:solidFill>
                  <a:srgbClr val="CC3300"/>
                </a:solidFill>
                <a:latin typeface="Arial" charset="0"/>
              </a:rPr>
              <a:t>Secondary </a:t>
            </a:r>
          </a:p>
          <a:p>
            <a:r>
              <a:rPr lang="en-US" b="1" i="1">
                <a:solidFill>
                  <a:srgbClr val="CC3300"/>
                </a:solidFill>
                <a:latin typeface="Arial" charset="0"/>
              </a:rPr>
              <a:t>Cone</a:t>
            </a:r>
          </a:p>
        </p:txBody>
      </p:sp>
      <p:sp>
        <p:nvSpPr>
          <p:cNvPr id="7176" name="Text Box 7"/>
          <p:cNvSpPr txBox="1">
            <a:spLocks noChangeArrowheads="1"/>
          </p:cNvSpPr>
          <p:nvPr/>
        </p:nvSpPr>
        <p:spPr bwMode="auto">
          <a:xfrm>
            <a:off x="6644790" y="3429000"/>
            <a:ext cx="2499210" cy="461665"/>
          </a:xfrm>
          <a:prstGeom prst="rect">
            <a:avLst/>
          </a:prstGeom>
          <a:noFill/>
          <a:ln w="9525">
            <a:noFill/>
            <a:miter lim="800000"/>
            <a:headEnd/>
            <a:tailEnd/>
          </a:ln>
        </p:spPr>
        <p:txBody>
          <a:bodyPr wrap="none">
            <a:spAutoFit/>
          </a:bodyPr>
          <a:lstStyle/>
          <a:p>
            <a:r>
              <a:rPr lang="en-US" b="1" i="1" dirty="0" smtClean="0">
                <a:solidFill>
                  <a:srgbClr val="CC3300"/>
                </a:solidFill>
                <a:latin typeface="Arial" charset="0"/>
              </a:rPr>
              <a:t>Secondary Vent</a:t>
            </a:r>
            <a:endParaRPr lang="en-US" b="1" i="1" dirty="0">
              <a:solidFill>
                <a:srgbClr val="CC3300"/>
              </a:solidFill>
              <a:latin typeface="Arial" charset="0"/>
            </a:endParaRPr>
          </a:p>
        </p:txBody>
      </p:sp>
      <p:sp>
        <p:nvSpPr>
          <p:cNvPr id="7177" name="Text Box 9"/>
          <p:cNvSpPr txBox="1">
            <a:spLocks noChangeArrowheads="1"/>
          </p:cNvSpPr>
          <p:nvPr/>
        </p:nvSpPr>
        <p:spPr bwMode="auto">
          <a:xfrm>
            <a:off x="1981200" y="1598613"/>
            <a:ext cx="1084263" cy="457200"/>
          </a:xfrm>
          <a:prstGeom prst="rect">
            <a:avLst/>
          </a:prstGeom>
          <a:noFill/>
          <a:ln w="9525">
            <a:noFill/>
            <a:miter lim="800000"/>
            <a:headEnd/>
            <a:tailEnd/>
          </a:ln>
        </p:spPr>
        <p:txBody>
          <a:bodyPr wrap="none">
            <a:spAutoFit/>
          </a:bodyPr>
          <a:lstStyle/>
          <a:p>
            <a:r>
              <a:rPr lang="en-US" b="1" i="1">
                <a:solidFill>
                  <a:srgbClr val="CC3300"/>
                </a:solidFill>
                <a:latin typeface="Arial" charset="0"/>
              </a:rPr>
              <a:t>Crater</a:t>
            </a:r>
          </a:p>
        </p:txBody>
      </p:sp>
      <p:sp>
        <p:nvSpPr>
          <p:cNvPr id="7178" name="Text Box 10"/>
          <p:cNvSpPr txBox="1">
            <a:spLocks noChangeArrowheads="1"/>
          </p:cNvSpPr>
          <p:nvPr/>
        </p:nvSpPr>
        <p:spPr bwMode="auto">
          <a:xfrm>
            <a:off x="6781800" y="2589213"/>
            <a:ext cx="1557338" cy="457200"/>
          </a:xfrm>
          <a:prstGeom prst="rect">
            <a:avLst/>
          </a:prstGeom>
          <a:noFill/>
          <a:ln w="9525">
            <a:noFill/>
            <a:miter lim="800000"/>
            <a:headEnd/>
            <a:tailEnd/>
          </a:ln>
        </p:spPr>
        <p:txBody>
          <a:bodyPr wrap="none">
            <a:spAutoFit/>
          </a:bodyPr>
          <a:lstStyle/>
          <a:p>
            <a:r>
              <a:rPr lang="en-US" b="1" i="1">
                <a:solidFill>
                  <a:srgbClr val="CC3300"/>
                </a:solidFill>
                <a:latin typeface="Arial" charset="0"/>
              </a:rPr>
              <a:t>Ash layer</a:t>
            </a:r>
          </a:p>
        </p:txBody>
      </p:sp>
      <p:sp>
        <p:nvSpPr>
          <p:cNvPr id="7179" name="Text Box 11"/>
          <p:cNvSpPr txBox="1">
            <a:spLocks noChangeArrowheads="1"/>
          </p:cNvSpPr>
          <p:nvPr/>
        </p:nvSpPr>
        <p:spPr bwMode="auto">
          <a:xfrm>
            <a:off x="152400" y="3579813"/>
            <a:ext cx="1778000" cy="457200"/>
          </a:xfrm>
          <a:prstGeom prst="rect">
            <a:avLst/>
          </a:prstGeom>
          <a:noFill/>
          <a:ln w="9525">
            <a:noFill/>
            <a:miter lim="800000"/>
            <a:headEnd/>
            <a:tailEnd/>
          </a:ln>
        </p:spPr>
        <p:txBody>
          <a:bodyPr wrap="none">
            <a:spAutoFit/>
          </a:bodyPr>
          <a:lstStyle/>
          <a:p>
            <a:r>
              <a:rPr lang="en-US" b="1" i="1">
                <a:solidFill>
                  <a:srgbClr val="CC3300"/>
                </a:solidFill>
                <a:latin typeface="Arial" charset="0"/>
              </a:rPr>
              <a:t>Lava Layer</a:t>
            </a:r>
          </a:p>
        </p:txBody>
      </p:sp>
      <p:sp>
        <p:nvSpPr>
          <p:cNvPr id="7180" name="Text Box 12"/>
          <p:cNvSpPr txBox="1">
            <a:spLocks noChangeArrowheads="1"/>
          </p:cNvSpPr>
          <p:nvPr/>
        </p:nvSpPr>
        <p:spPr bwMode="auto">
          <a:xfrm>
            <a:off x="6628358" y="4005064"/>
            <a:ext cx="2515642" cy="461665"/>
          </a:xfrm>
          <a:prstGeom prst="rect">
            <a:avLst/>
          </a:prstGeom>
          <a:noFill/>
          <a:ln w="9525">
            <a:noFill/>
            <a:miter lim="800000"/>
            <a:headEnd/>
            <a:tailEnd/>
          </a:ln>
        </p:spPr>
        <p:txBody>
          <a:bodyPr wrap="square">
            <a:spAutoFit/>
          </a:bodyPr>
          <a:lstStyle/>
          <a:p>
            <a:pPr algn="ctr"/>
            <a:r>
              <a:rPr lang="en-US" b="1" i="1" dirty="0" smtClean="0">
                <a:solidFill>
                  <a:srgbClr val="CC3300"/>
                </a:solidFill>
                <a:latin typeface="Arial" charset="0"/>
              </a:rPr>
              <a:t>Lateral eruption</a:t>
            </a:r>
            <a:endParaRPr lang="en-US" b="1" i="1" dirty="0">
              <a:solidFill>
                <a:srgbClr val="CC3300"/>
              </a:solidFill>
              <a:latin typeface="Arial" charset="0"/>
            </a:endParaRPr>
          </a:p>
        </p:txBody>
      </p:sp>
      <p:sp>
        <p:nvSpPr>
          <p:cNvPr id="7181" name="Text Box 13"/>
          <p:cNvSpPr txBox="1">
            <a:spLocks noChangeArrowheads="1"/>
          </p:cNvSpPr>
          <p:nvPr/>
        </p:nvSpPr>
        <p:spPr bwMode="auto">
          <a:xfrm>
            <a:off x="8305800" y="4570413"/>
            <a:ext cx="879475" cy="822325"/>
          </a:xfrm>
          <a:prstGeom prst="rect">
            <a:avLst/>
          </a:prstGeom>
          <a:noFill/>
          <a:ln w="9525">
            <a:noFill/>
            <a:miter lim="800000"/>
            <a:headEnd/>
            <a:tailEnd/>
          </a:ln>
        </p:spPr>
        <p:txBody>
          <a:bodyPr wrap="none">
            <a:spAutoFit/>
          </a:bodyPr>
          <a:lstStyle/>
          <a:p>
            <a:r>
              <a:rPr lang="en-US" b="1" i="1">
                <a:solidFill>
                  <a:srgbClr val="CC3300"/>
                </a:solidFill>
                <a:latin typeface="Arial" charset="0"/>
              </a:rPr>
              <a:t>Lava</a:t>
            </a:r>
          </a:p>
          <a:p>
            <a:r>
              <a:rPr lang="en-US" b="1" i="1">
                <a:solidFill>
                  <a:srgbClr val="CC3300"/>
                </a:solidFill>
                <a:latin typeface="Arial" charset="0"/>
              </a:rPr>
              <a:t>Flow</a:t>
            </a:r>
          </a:p>
        </p:txBody>
      </p:sp>
      <p:sp>
        <p:nvSpPr>
          <p:cNvPr id="7182" name="Text Box 14"/>
          <p:cNvSpPr txBox="1">
            <a:spLocks noChangeArrowheads="1"/>
          </p:cNvSpPr>
          <p:nvPr/>
        </p:nvSpPr>
        <p:spPr bwMode="auto">
          <a:xfrm>
            <a:off x="974725" y="6135688"/>
            <a:ext cx="912813" cy="457200"/>
          </a:xfrm>
          <a:prstGeom prst="rect">
            <a:avLst/>
          </a:prstGeom>
          <a:noFill/>
          <a:ln w="9525">
            <a:noFill/>
            <a:miter lim="800000"/>
            <a:headEnd/>
            <a:tailEnd/>
          </a:ln>
        </p:spPr>
        <p:txBody>
          <a:bodyPr wrap="none">
            <a:spAutoFit/>
          </a:bodyPr>
          <a:lstStyle/>
          <a:p>
            <a:r>
              <a:rPr lang="en-US">
                <a:solidFill>
                  <a:srgbClr val="FFFF00"/>
                </a:solidFill>
                <a:latin typeface="Arial" charset="0"/>
              </a:rPr>
              <a:t>Crust</a:t>
            </a:r>
          </a:p>
        </p:txBody>
      </p:sp>
      <p:sp>
        <p:nvSpPr>
          <p:cNvPr id="7183" name="Text Box 15"/>
          <p:cNvSpPr txBox="1">
            <a:spLocks noChangeArrowheads="1"/>
          </p:cNvSpPr>
          <p:nvPr/>
        </p:nvSpPr>
        <p:spPr bwMode="auto">
          <a:xfrm>
            <a:off x="228600" y="2284413"/>
            <a:ext cx="2587625" cy="457200"/>
          </a:xfrm>
          <a:prstGeom prst="rect">
            <a:avLst/>
          </a:prstGeom>
          <a:noFill/>
          <a:ln w="9525">
            <a:noFill/>
            <a:miter lim="800000"/>
            <a:headEnd/>
            <a:tailEnd/>
          </a:ln>
        </p:spPr>
        <p:txBody>
          <a:bodyPr wrap="none">
            <a:spAutoFit/>
          </a:bodyPr>
          <a:lstStyle/>
          <a:p>
            <a:r>
              <a:rPr lang="en-US" b="1" i="1">
                <a:solidFill>
                  <a:srgbClr val="CC3300"/>
                </a:solidFill>
                <a:latin typeface="Arial" charset="0"/>
              </a:rPr>
              <a:t>Pyroclastic Flow</a:t>
            </a:r>
          </a:p>
        </p:txBody>
      </p:sp>
      <p:sp>
        <p:nvSpPr>
          <p:cNvPr id="7184" name="Freeform 16"/>
          <p:cNvSpPr>
            <a:spLocks/>
          </p:cNvSpPr>
          <p:nvPr/>
        </p:nvSpPr>
        <p:spPr bwMode="auto">
          <a:xfrm>
            <a:off x="1219200" y="2743200"/>
            <a:ext cx="1676400" cy="762000"/>
          </a:xfrm>
          <a:custGeom>
            <a:avLst/>
            <a:gdLst>
              <a:gd name="T0" fmla="*/ 0 w 1056"/>
              <a:gd name="T1" fmla="*/ 0 h 480"/>
              <a:gd name="T2" fmla="*/ 228600 w 1056"/>
              <a:gd name="T3" fmla="*/ 152400 h 480"/>
              <a:gd name="T4" fmla="*/ 762000 w 1056"/>
              <a:gd name="T5" fmla="*/ 457200 h 480"/>
              <a:gd name="T6" fmla="*/ 1143000 w 1056"/>
              <a:gd name="T7" fmla="*/ 609600 h 480"/>
              <a:gd name="T8" fmla="*/ 1676400 w 1056"/>
              <a:gd name="T9" fmla="*/ 762000 h 480"/>
              <a:gd name="T10" fmla="*/ 0 60000 65536"/>
              <a:gd name="T11" fmla="*/ 0 60000 65536"/>
              <a:gd name="T12" fmla="*/ 0 60000 65536"/>
              <a:gd name="T13" fmla="*/ 0 60000 65536"/>
              <a:gd name="T14" fmla="*/ 0 60000 65536"/>
              <a:gd name="T15" fmla="*/ 0 w 1056"/>
              <a:gd name="T16" fmla="*/ 0 h 480"/>
              <a:gd name="T17" fmla="*/ 1056 w 1056"/>
              <a:gd name="T18" fmla="*/ 480 h 480"/>
            </a:gdLst>
            <a:ahLst/>
            <a:cxnLst>
              <a:cxn ang="T10">
                <a:pos x="T0" y="T1"/>
              </a:cxn>
              <a:cxn ang="T11">
                <a:pos x="T2" y="T3"/>
              </a:cxn>
              <a:cxn ang="T12">
                <a:pos x="T4" y="T5"/>
              </a:cxn>
              <a:cxn ang="T13">
                <a:pos x="T6" y="T7"/>
              </a:cxn>
              <a:cxn ang="T14">
                <a:pos x="T8" y="T9"/>
              </a:cxn>
            </a:cxnLst>
            <a:rect l="T15" t="T16" r="T17" b="T18"/>
            <a:pathLst>
              <a:path w="1056" h="480">
                <a:moveTo>
                  <a:pt x="0" y="0"/>
                </a:moveTo>
                <a:cubicBezTo>
                  <a:pt x="32" y="24"/>
                  <a:pt x="64" y="48"/>
                  <a:pt x="144" y="96"/>
                </a:cubicBezTo>
                <a:cubicBezTo>
                  <a:pt x="224" y="144"/>
                  <a:pt x="384" y="240"/>
                  <a:pt x="480" y="288"/>
                </a:cubicBezTo>
                <a:cubicBezTo>
                  <a:pt x="576" y="336"/>
                  <a:pt x="624" y="352"/>
                  <a:pt x="720" y="384"/>
                </a:cubicBezTo>
                <a:cubicBezTo>
                  <a:pt x="816" y="416"/>
                  <a:pt x="936" y="448"/>
                  <a:pt x="1056" y="480"/>
                </a:cubicBezTo>
              </a:path>
            </a:pathLst>
          </a:custGeom>
          <a:noFill/>
          <a:ln w="28575">
            <a:solidFill>
              <a:srgbClr val="FF0000"/>
            </a:solidFill>
            <a:round/>
            <a:headEnd/>
            <a:tailEnd type="triangle" w="med" len="med"/>
          </a:ln>
        </p:spPr>
        <p:txBody>
          <a:bodyPr wrap="none" anchor="ctr"/>
          <a:lstStyle/>
          <a:p>
            <a:endParaRPr lang="en-GB"/>
          </a:p>
        </p:txBody>
      </p:sp>
      <p:sp>
        <p:nvSpPr>
          <p:cNvPr id="7185" name="Freeform 17"/>
          <p:cNvSpPr>
            <a:spLocks/>
          </p:cNvSpPr>
          <p:nvPr/>
        </p:nvSpPr>
        <p:spPr bwMode="auto">
          <a:xfrm>
            <a:off x="1676400" y="3962400"/>
            <a:ext cx="1225550" cy="717550"/>
          </a:xfrm>
          <a:custGeom>
            <a:avLst/>
            <a:gdLst>
              <a:gd name="T0" fmla="*/ 0 w 772"/>
              <a:gd name="T1" fmla="*/ 0 h 452"/>
              <a:gd name="T2" fmla="*/ 304800 w 772"/>
              <a:gd name="T3" fmla="*/ 88900 h 452"/>
              <a:gd name="T4" fmla="*/ 533400 w 772"/>
              <a:gd name="T5" fmla="*/ 203200 h 452"/>
              <a:gd name="T6" fmla="*/ 736600 w 772"/>
              <a:gd name="T7" fmla="*/ 330200 h 452"/>
              <a:gd name="T8" fmla="*/ 939800 w 772"/>
              <a:gd name="T9" fmla="*/ 495300 h 452"/>
              <a:gd name="T10" fmla="*/ 1225550 w 772"/>
              <a:gd name="T11" fmla="*/ 717550 h 452"/>
              <a:gd name="T12" fmla="*/ 0 60000 65536"/>
              <a:gd name="T13" fmla="*/ 0 60000 65536"/>
              <a:gd name="T14" fmla="*/ 0 60000 65536"/>
              <a:gd name="T15" fmla="*/ 0 60000 65536"/>
              <a:gd name="T16" fmla="*/ 0 60000 65536"/>
              <a:gd name="T17" fmla="*/ 0 60000 65536"/>
              <a:gd name="T18" fmla="*/ 0 w 772"/>
              <a:gd name="T19" fmla="*/ 0 h 452"/>
              <a:gd name="T20" fmla="*/ 772 w 772"/>
              <a:gd name="T21" fmla="*/ 452 h 452"/>
            </a:gdLst>
            <a:ahLst/>
            <a:cxnLst>
              <a:cxn ang="T12">
                <a:pos x="T0" y="T1"/>
              </a:cxn>
              <a:cxn ang="T13">
                <a:pos x="T2" y="T3"/>
              </a:cxn>
              <a:cxn ang="T14">
                <a:pos x="T4" y="T5"/>
              </a:cxn>
              <a:cxn ang="T15">
                <a:pos x="T6" y="T7"/>
              </a:cxn>
              <a:cxn ang="T16">
                <a:pos x="T8" y="T9"/>
              </a:cxn>
              <a:cxn ang="T17">
                <a:pos x="T10" y="T11"/>
              </a:cxn>
            </a:cxnLst>
            <a:rect l="T18" t="T19" r="T20" b="T21"/>
            <a:pathLst>
              <a:path w="772" h="452">
                <a:moveTo>
                  <a:pt x="0" y="0"/>
                </a:moveTo>
                <a:cubicBezTo>
                  <a:pt x="32" y="9"/>
                  <a:pt x="136" y="35"/>
                  <a:pt x="192" y="56"/>
                </a:cubicBezTo>
                <a:cubicBezTo>
                  <a:pt x="248" y="77"/>
                  <a:pt x="291" y="103"/>
                  <a:pt x="336" y="128"/>
                </a:cubicBezTo>
                <a:cubicBezTo>
                  <a:pt x="381" y="153"/>
                  <a:pt x="421" y="177"/>
                  <a:pt x="464" y="208"/>
                </a:cubicBezTo>
                <a:cubicBezTo>
                  <a:pt x="507" y="239"/>
                  <a:pt x="541" y="271"/>
                  <a:pt x="592" y="312"/>
                </a:cubicBezTo>
                <a:cubicBezTo>
                  <a:pt x="643" y="353"/>
                  <a:pt x="735" y="423"/>
                  <a:pt x="772" y="452"/>
                </a:cubicBezTo>
              </a:path>
            </a:pathLst>
          </a:custGeom>
          <a:noFill/>
          <a:ln w="28575">
            <a:solidFill>
              <a:srgbClr val="FF0000"/>
            </a:solidFill>
            <a:round/>
            <a:headEnd/>
            <a:tailEnd type="triangle" w="med" len="med"/>
          </a:ln>
        </p:spPr>
        <p:txBody>
          <a:bodyPr wrap="none" anchor="ctr"/>
          <a:lstStyle/>
          <a:p>
            <a:endParaRPr lang="en-GB"/>
          </a:p>
        </p:txBody>
      </p:sp>
      <p:sp>
        <p:nvSpPr>
          <p:cNvPr id="7186" name="Freeform 18"/>
          <p:cNvSpPr>
            <a:spLocks/>
          </p:cNvSpPr>
          <p:nvPr/>
        </p:nvSpPr>
        <p:spPr bwMode="auto">
          <a:xfrm>
            <a:off x="1600200" y="4114800"/>
            <a:ext cx="1435100" cy="1651000"/>
          </a:xfrm>
          <a:custGeom>
            <a:avLst/>
            <a:gdLst>
              <a:gd name="T0" fmla="*/ 0 w 904"/>
              <a:gd name="T1" fmla="*/ 0 h 1040"/>
              <a:gd name="T2" fmla="*/ 381000 w 904"/>
              <a:gd name="T3" fmla="*/ 292100 h 1040"/>
              <a:gd name="T4" fmla="*/ 628650 w 904"/>
              <a:gd name="T5" fmla="*/ 533400 h 1040"/>
              <a:gd name="T6" fmla="*/ 895350 w 904"/>
              <a:gd name="T7" fmla="*/ 800100 h 1040"/>
              <a:gd name="T8" fmla="*/ 1238250 w 904"/>
              <a:gd name="T9" fmla="*/ 1270000 h 1040"/>
              <a:gd name="T10" fmla="*/ 1435100 w 904"/>
              <a:gd name="T11" fmla="*/ 1651000 h 1040"/>
              <a:gd name="T12" fmla="*/ 0 60000 65536"/>
              <a:gd name="T13" fmla="*/ 0 60000 65536"/>
              <a:gd name="T14" fmla="*/ 0 60000 65536"/>
              <a:gd name="T15" fmla="*/ 0 60000 65536"/>
              <a:gd name="T16" fmla="*/ 0 60000 65536"/>
              <a:gd name="T17" fmla="*/ 0 60000 65536"/>
              <a:gd name="T18" fmla="*/ 0 w 904"/>
              <a:gd name="T19" fmla="*/ 0 h 1040"/>
              <a:gd name="T20" fmla="*/ 904 w 904"/>
              <a:gd name="T21" fmla="*/ 1040 h 1040"/>
            </a:gdLst>
            <a:ahLst/>
            <a:cxnLst>
              <a:cxn ang="T12">
                <a:pos x="T0" y="T1"/>
              </a:cxn>
              <a:cxn ang="T13">
                <a:pos x="T2" y="T3"/>
              </a:cxn>
              <a:cxn ang="T14">
                <a:pos x="T4" y="T5"/>
              </a:cxn>
              <a:cxn ang="T15">
                <a:pos x="T6" y="T7"/>
              </a:cxn>
              <a:cxn ang="T16">
                <a:pos x="T8" y="T9"/>
              </a:cxn>
              <a:cxn ang="T17">
                <a:pos x="T10" y="T11"/>
              </a:cxn>
            </a:cxnLst>
            <a:rect l="T18" t="T19" r="T20" b="T21"/>
            <a:pathLst>
              <a:path w="904" h="1040">
                <a:moveTo>
                  <a:pt x="0" y="0"/>
                </a:moveTo>
                <a:cubicBezTo>
                  <a:pt x="40" y="31"/>
                  <a:pt x="174" y="128"/>
                  <a:pt x="240" y="184"/>
                </a:cubicBezTo>
                <a:cubicBezTo>
                  <a:pt x="306" y="240"/>
                  <a:pt x="342" y="283"/>
                  <a:pt x="396" y="336"/>
                </a:cubicBezTo>
                <a:cubicBezTo>
                  <a:pt x="450" y="389"/>
                  <a:pt x="500" y="427"/>
                  <a:pt x="564" y="504"/>
                </a:cubicBezTo>
                <a:cubicBezTo>
                  <a:pt x="628" y="581"/>
                  <a:pt x="723" y="711"/>
                  <a:pt x="780" y="800"/>
                </a:cubicBezTo>
                <a:cubicBezTo>
                  <a:pt x="837" y="889"/>
                  <a:pt x="878" y="990"/>
                  <a:pt x="904" y="1040"/>
                </a:cubicBezTo>
              </a:path>
            </a:pathLst>
          </a:custGeom>
          <a:noFill/>
          <a:ln w="28575">
            <a:solidFill>
              <a:srgbClr val="FF0000"/>
            </a:solidFill>
            <a:round/>
            <a:headEnd/>
            <a:tailEnd type="triangle" w="med" len="med"/>
          </a:ln>
        </p:spPr>
        <p:txBody>
          <a:bodyPr wrap="none" anchor="ctr"/>
          <a:lstStyle/>
          <a:p>
            <a:endParaRPr lang="en-GB"/>
          </a:p>
        </p:txBody>
      </p:sp>
      <p:sp>
        <p:nvSpPr>
          <p:cNvPr id="7187" name="Freeform 19"/>
          <p:cNvSpPr>
            <a:spLocks/>
          </p:cNvSpPr>
          <p:nvPr/>
        </p:nvSpPr>
        <p:spPr bwMode="auto">
          <a:xfrm>
            <a:off x="1066800" y="4419600"/>
            <a:ext cx="450850" cy="241300"/>
          </a:xfrm>
          <a:custGeom>
            <a:avLst/>
            <a:gdLst>
              <a:gd name="T0" fmla="*/ 0 w 284"/>
              <a:gd name="T1" fmla="*/ 0 h 152"/>
              <a:gd name="T2" fmla="*/ 158750 w 284"/>
              <a:gd name="T3" fmla="*/ 38100 h 152"/>
              <a:gd name="T4" fmla="*/ 285750 w 284"/>
              <a:gd name="T5" fmla="*/ 95250 h 152"/>
              <a:gd name="T6" fmla="*/ 450850 w 284"/>
              <a:gd name="T7" fmla="*/ 241300 h 152"/>
              <a:gd name="T8" fmla="*/ 0 60000 65536"/>
              <a:gd name="T9" fmla="*/ 0 60000 65536"/>
              <a:gd name="T10" fmla="*/ 0 60000 65536"/>
              <a:gd name="T11" fmla="*/ 0 60000 65536"/>
              <a:gd name="T12" fmla="*/ 0 w 284"/>
              <a:gd name="T13" fmla="*/ 0 h 152"/>
              <a:gd name="T14" fmla="*/ 284 w 284"/>
              <a:gd name="T15" fmla="*/ 152 h 152"/>
            </a:gdLst>
            <a:ahLst/>
            <a:cxnLst>
              <a:cxn ang="T8">
                <a:pos x="T0" y="T1"/>
              </a:cxn>
              <a:cxn ang="T9">
                <a:pos x="T2" y="T3"/>
              </a:cxn>
              <a:cxn ang="T10">
                <a:pos x="T4" y="T5"/>
              </a:cxn>
              <a:cxn ang="T11">
                <a:pos x="T6" y="T7"/>
              </a:cxn>
            </a:cxnLst>
            <a:rect l="T12" t="T13" r="T14" b="T15"/>
            <a:pathLst>
              <a:path w="284" h="152">
                <a:moveTo>
                  <a:pt x="0" y="0"/>
                </a:moveTo>
                <a:cubicBezTo>
                  <a:pt x="17" y="4"/>
                  <a:pt x="70" y="14"/>
                  <a:pt x="100" y="24"/>
                </a:cubicBezTo>
                <a:cubicBezTo>
                  <a:pt x="130" y="34"/>
                  <a:pt x="149" y="39"/>
                  <a:pt x="180" y="60"/>
                </a:cubicBezTo>
                <a:cubicBezTo>
                  <a:pt x="211" y="81"/>
                  <a:pt x="262" y="133"/>
                  <a:pt x="284" y="152"/>
                </a:cubicBezTo>
              </a:path>
            </a:pathLst>
          </a:custGeom>
          <a:noFill/>
          <a:ln w="28575">
            <a:solidFill>
              <a:srgbClr val="FF0000"/>
            </a:solidFill>
            <a:round/>
            <a:headEnd/>
            <a:tailEnd type="triangle" w="med" len="med"/>
          </a:ln>
        </p:spPr>
        <p:txBody>
          <a:bodyPr wrap="none" anchor="ctr"/>
          <a:lstStyle/>
          <a:p>
            <a:endParaRPr lang="en-GB"/>
          </a:p>
        </p:txBody>
      </p:sp>
      <p:sp>
        <p:nvSpPr>
          <p:cNvPr id="7188" name="Freeform 20"/>
          <p:cNvSpPr>
            <a:spLocks/>
          </p:cNvSpPr>
          <p:nvPr/>
        </p:nvSpPr>
        <p:spPr bwMode="auto">
          <a:xfrm>
            <a:off x="2971800" y="1828800"/>
            <a:ext cx="1333500" cy="863600"/>
          </a:xfrm>
          <a:custGeom>
            <a:avLst/>
            <a:gdLst>
              <a:gd name="T0" fmla="*/ 0 w 840"/>
              <a:gd name="T1" fmla="*/ 0 h 544"/>
              <a:gd name="T2" fmla="*/ 647700 w 840"/>
              <a:gd name="T3" fmla="*/ 63500 h 544"/>
              <a:gd name="T4" fmla="*/ 990600 w 840"/>
              <a:gd name="T5" fmla="*/ 203200 h 544"/>
              <a:gd name="T6" fmla="*/ 1181100 w 840"/>
              <a:gd name="T7" fmla="*/ 520700 h 544"/>
              <a:gd name="T8" fmla="*/ 1333500 w 840"/>
              <a:gd name="T9" fmla="*/ 863600 h 544"/>
              <a:gd name="T10" fmla="*/ 0 60000 65536"/>
              <a:gd name="T11" fmla="*/ 0 60000 65536"/>
              <a:gd name="T12" fmla="*/ 0 60000 65536"/>
              <a:gd name="T13" fmla="*/ 0 60000 65536"/>
              <a:gd name="T14" fmla="*/ 0 60000 65536"/>
              <a:gd name="T15" fmla="*/ 0 w 840"/>
              <a:gd name="T16" fmla="*/ 0 h 544"/>
              <a:gd name="T17" fmla="*/ 840 w 840"/>
              <a:gd name="T18" fmla="*/ 544 h 544"/>
            </a:gdLst>
            <a:ahLst/>
            <a:cxnLst>
              <a:cxn ang="T10">
                <a:pos x="T0" y="T1"/>
              </a:cxn>
              <a:cxn ang="T11">
                <a:pos x="T2" y="T3"/>
              </a:cxn>
              <a:cxn ang="T12">
                <a:pos x="T4" y="T5"/>
              </a:cxn>
              <a:cxn ang="T13">
                <a:pos x="T6" y="T7"/>
              </a:cxn>
              <a:cxn ang="T14">
                <a:pos x="T8" y="T9"/>
              </a:cxn>
            </a:cxnLst>
            <a:rect l="T15" t="T16" r="T17" b="T18"/>
            <a:pathLst>
              <a:path w="840" h="544">
                <a:moveTo>
                  <a:pt x="0" y="0"/>
                </a:moveTo>
                <a:cubicBezTo>
                  <a:pt x="68" y="8"/>
                  <a:pt x="304" y="19"/>
                  <a:pt x="408" y="40"/>
                </a:cubicBezTo>
                <a:cubicBezTo>
                  <a:pt x="512" y="61"/>
                  <a:pt x="568" y="80"/>
                  <a:pt x="624" y="128"/>
                </a:cubicBezTo>
                <a:cubicBezTo>
                  <a:pt x="680" y="176"/>
                  <a:pt x="708" y="259"/>
                  <a:pt x="744" y="328"/>
                </a:cubicBezTo>
                <a:cubicBezTo>
                  <a:pt x="780" y="397"/>
                  <a:pt x="820" y="499"/>
                  <a:pt x="840" y="544"/>
                </a:cubicBezTo>
              </a:path>
            </a:pathLst>
          </a:custGeom>
          <a:noFill/>
          <a:ln w="28575">
            <a:solidFill>
              <a:srgbClr val="FF0000"/>
            </a:solidFill>
            <a:round/>
            <a:headEnd/>
            <a:tailEnd type="triangle" w="med" len="med"/>
          </a:ln>
        </p:spPr>
        <p:txBody>
          <a:bodyPr wrap="none" anchor="ctr"/>
          <a:lstStyle/>
          <a:p>
            <a:endParaRPr lang="en-GB"/>
          </a:p>
        </p:txBody>
      </p:sp>
      <p:sp>
        <p:nvSpPr>
          <p:cNvPr id="7189" name="Freeform 21"/>
          <p:cNvSpPr>
            <a:spLocks/>
          </p:cNvSpPr>
          <p:nvPr/>
        </p:nvSpPr>
        <p:spPr bwMode="auto">
          <a:xfrm>
            <a:off x="5943600" y="3048000"/>
            <a:ext cx="914400" cy="838200"/>
          </a:xfrm>
          <a:custGeom>
            <a:avLst/>
            <a:gdLst>
              <a:gd name="T0" fmla="*/ 914400 w 576"/>
              <a:gd name="T1" fmla="*/ 0 h 528"/>
              <a:gd name="T2" fmla="*/ 533400 w 576"/>
              <a:gd name="T3" fmla="*/ 609600 h 528"/>
              <a:gd name="T4" fmla="*/ 0 w 576"/>
              <a:gd name="T5" fmla="*/ 838200 h 528"/>
              <a:gd name="T6" fmla="*/ 0 60000 65536"/>
              <a:gd name="T7" fmla="*/ 0 60000 65536"/>
              <a:gd name="T8" fmla="*/ 0 60000 65536"/>
              <a:gd name="T9" fmla="*/ 0 w 576"/>
              <a:gd name="T10" fmla="*/ 0 h 528"/>
              <a:gd name="T11" fmla="*/ 576 w 576"/>
              <a:gd name="T12" fmla="*/ 528 h 528"/>
            </a:gdLst>
            <a:ahLst/>
            <a:cxnLst>
              <a:cxn ang="T6">
                <a:pos x="T0" y="T1"/>
              </a:cxn>
              <a:cxn ang="T7">
                <a:pos x="T2" y="T3"/>
              </a:cxn>
              <a:cxn ang="T8">
                <a:pos x="T4" y="T5"/>
              </a:cxn>
            </a:cxnLst>
            <a:rect l="T9" t="T10" r="T11" b="T12"/>
            <a:pathLst>
              <a:path w="576" h="528">
                <a:moveTo>
                  <a:pt x="576" y="0"/>
                </a:moveTo>
                <a:cubicBezTo>
                  <a:pt x="504" y="148"/>
                  <a:pt x="432" y="296"/>
                  <a:pt x="336" y="384"/>
                </a:cubicBezTo>
                <a:cubicBezTo>
                  <a:pt x="240" y="472"/>
                  <a:pt x="120" y="500"/>
                  <a:pt x="0" y="528"/>
                </a:cubicBezTo>
              </a:path>
            </a:pathLst>
          </a:custGeom>
          <a:noFill/>
          <a:ln w="28575">
            <a:solidFill>
              <a:srgbClr val="FF0000"/>
            </a:solidFill>
            <a:round/>
            <a:headEnd/>
            <a:tailEnd type="triangle" w="med" len="med"/>
          </a:ln>
        </p:spPr>
        <p:txBody>
          <a:bodyPr wrap="none" anchor="ctr"/>
          <a:lstStyle/>
          <a:p>
            <a:endParaRPr lang="en-GB"/>
          </a:p>
        </p:txBody>
      </p:sp>
      <p:sp>
        <p:nvSpPr>
          <p:cNvPr id="7190" name="Freeform 22"/>
          <p:cNvSpPr>
            <a:spLocks/>
          </p:cNvSpPr>
          <p:nvPr/>
        </p:nvSpPr>
        <p:spPr bwMode="auto">
          <a:xfrm>
            <a:off x="5105400" y="3717032"/>
            <a:ext cx="1626840" cy="904181"/>
          </a:xfrm>
          <a:custGeom>
            <a:avLst/>
            <a:gdLst>
              <a:gd name="T0" fmla="*/ 2095500 w 1320"/>
              <a:gd name="T1" fmla="*/ 0 h 463"/>
              <a:gd name="T2" fmla="*/ 1885950 w 1320"/>
              <a:gd name="T3" fmla="*/ 222250 h 463"/>
              <a:gd name="T4" fmla="*/ 1555750 w 1320"/>
              <a:gd name="T5" fmla="*/ 469900 h 463"/>
              <a:gd name="T6" fmla="*/ 1098550 w 1320"/>
              <a:gd name="T7" fmla="*/ 660400 h 463"/>
              <a:gd name="T8" fmla="*/ 533400 w 1320"/>
              <a:gd name="T9" fmla="*/ 730250 h 463"/>
              <a:gd name="T10" fmla="*/ 0 w 1320"/>
              <a:gd name="T11" fmla="*/ 692150 h 463"/>
              <a:gd name="T12" fmla="*/ 0 60000 65536"/>
              <a:gd name="T13" fmla="*/ 0 60000 65536"/>
              <a:gd name="T14" fmla="*/ 0 60000 65536"/>
              <a:gd name="T15" fmla="*/ 0 60000 65536"/>
              <a:gd name="T16" fmla="*/ 0 60000 65536"/>
              <a:gd name="T17" fmla="*/ 0 60000 65536"/>
              <a:gd name="T18" fmla="*/ 0 w 1320"/>
              <a:gd name="T19" fmla="*/ 0 h 463"/>
              <a:gd name="T20" fmla="*/ 1320 w 1320"/>
              <a:gd name="T21" fmla="*/ 463 h 463"/>
            </a:gdLst>
            <a:ahLst/>
            <a:cxnLst>
              <a:cxn ang="T12">
                <a:pos x="T0" y="T1"/>
              </a:cxn>
              <a:cxn ang="T13">
                <a:pos x="T2" y="T3"/>
              </a:cxn>
              <a:cxn ang="T14">
                <a:pos x="T4" y="T5"/>
              </a:cxn>
              <a:cxn ang="T15">
                <a:pos x="T6" y="T7"/>
              </a:cxn>
              <a:cxn ang="T16">
                <a:pos x="T8" y="T9"/>
              </a:cxn>
              <a:cxn ang="T17">
                <a:pos x="T10" y="T11"/>
              </a:cxn>
            </a:cxnLst>
            <a:rect l="T18" t="T19" r="T20" b="T21"/>
            <a:pathLst>
              <a:path w="1320" h="463">
                <a:moveTo>
                  <a:pt x="1320" y="0"/>
                </a:moveTo>
                <a:cubicBezTo>
                  <a:pt x="1298" y="23"/>
                  <a:pt x="1245" y="91"/>
                  <a:pt x="1188" y="140"/>
                </a:cubicBezTo>
                <a:cubicBezTo>
                  <a:pt x="1131" y="189"/>
                  <a:pt x="1063" y="250"/>
                  <a:pt x="980" y="296"/>
                </a:cubicBezTo>
                <a:cubicBezTo>
                  <a:pt x="897" y="342"/>
                  <a:pt x="799" y="389"/>
                  <a:pt x="692" y="416"/>
                </a:cubicBezTo>
                <a:cubicBezTo>
                  <a:pt x="585" y="443"/>
                  <a:pt x="451" y="457"/>
                  <a:pt x="336" y="460"/>
                </a:cubicBezTo>
                <a:cubicBezTo>
                  <a:pt x="221" y="463"/>
                  <a:pt x="70" y="441"/>
                  <a:pt x="0" y="436"/>
                </a:cubicBezTo>
              </a:path>
            </a:pathLst>
          </a:custGeom>
          <a:noFill/>
          <a:ln w="28575">
            <a:solidFill>
              <a:srgbClr val="FF0000"/>
            </a:solidFill>
            <a:round/>
            <a:headEnd/>
            <a:tailEnd type="triangle" w="med" len="med"/>
          </a:ln>
        </p:spPr>
        <p:txBody>
          <a:bodyPr wrap="none" anchor="ctr"/>
          <a:lstStyle/>
          <a:p>
            <a:endParaRPr lang="en-GB"/>
          </a:p>
        </p:txBody>
      </p:sp>
      <p:sp>
        <p:nvSpPr>
          <p:cNvPr id="7191" name="Freeform 23"/>
          <p:cNvSpPr>
            <a:spLocks/>
          </p:cNvSpPr>
          <p:nvPr/>
        </p:nvSpPr>
        <p:spPr bwMode="auto">
          <a:xfrm>
            <a:off x="7239000" y="4343400"/>
            <a:ext cx="438150" cy="635000"/>
          </a:xfrm>
          <a:custGeom>
            <a:avLst/>
            <a:gdLst>
              <a:gd name="T0" fmla="*/ 438150 w 276"/>
              <a:gd name="T1" fmla="*/ 0 h 400"/>
              <a:gd name="T2" fmla="*/ 285750 w 276"/>
              <a:gd name="T3" fmla="*/ 76200 h 400"/>
              <a:gd name="T4" fmla="*/ 120650 w 276"/>
              <a:gd name="T5" fmla="*/ 292100 h 400"/>
              <a:gd name="T6" fmla="*/ 50800 w 276"/>
              <a:gd name="T7" fmla="*/ 501650 h 400"/>
              <a:gd name="T8" fmla="*/ 0 w 276"/>
              <a:gd name="T9" fmla="*/ 635000 h 400"/>
              <a:gd name="T10" fmla="*/ 0 60000 65536"/>
              <a:gd name="T11" fmla="*/ 0 60000 65536"/>
              <a:gd name="T12" fmla="*/ 0 60000 65536"/>
              <a:gd name="T13" fmla="*/ 0 60000 65536"/>
              <a:gd name="T14" fmla="*/ 0 60000 65536"/>
              <a:gd name="T15" fmla="*/ 0 w 276"/>
              <a:gd name="T16" fmla="*/ 0 h 400"/>
              <a:gd name="T17" fmla="*/ 276 w 276"/>
              <a:gd name="T18" fmla="*/ 400 h 400"/>
            </a:gdLst>
            <a:ahLst/>
            <a:cxnLst>
              <a:cxn ang="T10">
                <a:pos x="T0" y="T1"/>
              </a:cxn>
              <a:cxn ang="T11">
                <a:pos x="T2" y="T3"/>
              </a:cxn>
              <a:cxn ang="T12">
                <a:pos x="T4" y="T5"/>
              </a:cxn>
              <a:cxn ang="T13">
                <a:pos x="T6" y="T7"/>
              </a:cxn>
              <a:cxn ang="T14">
                <a:pos x="T8" y="T9"/>
              </a:cxn>
            </a:cxnLst>
            <a:rect l="T15" t="T16" r="T17" b="T18"/>
            <a:pathLst>
              <a:path w="276" h="400">
                <a:moveTo>
                  <a:pt x="276" y="0"/>
                </a:moveTo>
                <a:cubicBezTo>
                  <a:pt x="244" y="8"/>
                  <a:pt x="213" y="17"/>
                  <a:pt x="180" y="48"/>
                </a:cubicBezTo>
                <a:cubicBezTo>
                  <a:pt x="147" y="79"/>
                  <a:pt x="101" y="139"/>
                  <a:pt x="76" y="184"/>
                </a:cubicBezTo>
                <a:cubicBezTo>
                  <a:pt x="51" y="229"/>
                  <a:pt x="45" y="280"/>
                  <a:pt x="32" y="316"/>
                </a:cubicBezTo>
                <a:cubicBezTo>
                  <a:pt x="19" y="352"/>
                  <a:pt x="7" y="383"/>
                  <a:pt x="0" y="400"/>
                </a:cubicBezTo>
              </a:path>
            </a:pathLst>
          </a:custGeom>
          <a:noFill/>
          <a:ln w="28575">
            <a:solidFill>
              <a:srgbClr val="FF0000"/>
            </a:solidFill>
            <a:round/>
            <a:headEnd/>
            <a:tailEnd type="triangle" w="med" len="med"/>
          </a:ln>
        </p:spPr>
        <p:txBody>
          <a:bodyPr wrap="none" anchor="ctr"/>
          <a:lstStyle/>
          <a:p>
            <a:endParaRPr lang="en-GB"/>
          </a:p>
        </p:txBody>
      </p:sp>
      <p:sp>
        <p:nvSpPr>
          <p:cNvPr id="7192" name="Freeform 24"/>
          <p:cNvSpPr>
            <a:spLocks/>
          </p:cNvSpPr>
          <p:nvPr/>
        </p:nvSpPr>
        <p:spPr bwMode="auto">
          <a:xfrm>
            <a:off x="8001000" y="5181600"/>
            <a:ext cx="304800" cy="304800"/>
          </a:xfrm>
          <a:custGeom>
            <a:avLst/>
            <a:gdLst>
              <a:gd name="T0" fmla="*/ 304800 w 192"/>
              <a:gd name="T1" fmla="*/ 0 h 192"/>
              <a:gd name="T2" fmla="*/ 152400 w 192"/>
              <a:gd name="T3" fmla="*/ 76200 h 192"/>
              <a:gd name="T4" fmla="*/ 0 w 192"/>
              <a:gd name="T5" fmla="*/ 304800 h 192"/>
              <a:gd name="T6" fmla="*/ 0 60000 65536"/>
              <a:gd name="T7" fmla="*/ 0 60000 65536"/>
              <a:gd name="T8" fmla="*/ 0 60000 65536"/>
              <a:gd name="T9" fmla="*/ 0 w 192"/>
              <a:gd name="T10" fmla="*/ 0 h 192"/>
              <a:gd name="T11" fmla="*/ 192 w 192"/>
              <a:gd name="T12" fmla="*/ 192 h 192"/>
            </a:gdLst>
            <a:ahLst/>
            <a:cxnLst>
              <a:cxn ang="T6">
                <a:pos x="T0" y="T1"/>
              </a:cxn>
              <a:cxn ang="T7">
                <a:pos x="T2" y="T3"/>
              </a:cxn>
              <a:cxn ang="T8">
                <a:pos x="T4" y="T5"/>
              </a:cxn>
            </a:cxnLst>
            <a:rect l="T9" t="T10" r="T11" b="T12"/>
            <a:pathLst>
              <a:path w="192" h="192">
                <a:moveTo>
                  <a:pt x="192" y="0"/>
                </a:moveTo>
                <a:cubicBezTo>
                  <a:pt x="160" y="8"/>
                  <a:pt x="128" y="16"/>
                  <a:pt x="96" y="48"/>
                </a:cubicBezTo>
                <a:cubicBezTo>
                  <a:pt x="64" y="80"/>
                  <a:pt x="32" y="136"/>
                  <a:pt x="0" y="192"/>
                </a:cubicBezTo>
              </a:path>
            </a:pathLst>
          </a:custGeom>
          <a:noFill/>
          <a:ln w="28575">
            <a:solidFill>
              <a:srgbClr val="FF0000"/>
            </a:solidFill>
            <a:round/>
            <a:headEnd/>
            <a:tailEnd type="triangle" w="med" len="med"/>
          </a:ln>
        </p:spPr>
        <p:txBody>
          <a:bodyPr wrap="none" anchor="ctr"/>
          <a:lstStyle/>
          <a:p>
            <a:endParaRPr lang="en-GB"/>
          </a:p>
        </p:txBody>
      </p:sp>
      <p:sp>
        <p:nvSpPr>
          <p:cNvPr id="7193" name="Text Box 15"/>
          <p:cNvSpPr txBox="1">
            <a:spLocks noChangeArrowheads="1"/>
          </p:cNvSpPr>
          <p:nvPr/>
        </p:nvSpPr>
        <p:spPr bwMode="auto">
          <a:xfrm>
            <a:off x="0" y="5143500"/>
            <a:ext cx="839788" cy="461963"/>
          </a:xfrm>
          <a:prstGeom prst="rect">
            <a:avLst/>
          </a:prstGeom>
          <a:noFill/>
          <a:ln w="9525">
            <a:noFill/>
            <a:miter lim="800000"/>
            <a:headEnd/>
            <a:tailEnd/>
          </a:ln>
        </p:spPr>
        <p:txBody>
          <a:bodyPr wrap="none">
            <a:spAutoFit/>
          </a:bodyPr>
          <a:lstStyle/>
          <a:p>
            <a:r>
              <a:rPr lang="en-US" b="1" i="1">
                <a:solidFill>
                  <a:srgbClr val="CC3300"/>
                </a:solidFill>
                <a:latin typeface="Arial" charset="0"/>
              </a:rPr>
              <a:t>Vent</a:t>
            </a:r>
          </a:p>
        </p:txBody>
      </p:sp>
      <p:sp>
        <p:nvSpPr>
          <p:cNvPr id="7194" name="Freeform 17"/>
          <p:cNvSpPr>
            <a:spLocks/>
          </p:cNvSpPr>
          <p:nvPr/>
        </p:nvSpPr>
        <p:spPr bwMode="auto">
          <a:xfrm>
            <a:off x="785813" y="5429250"/>
            <a:ext cx="3714750" cy="931863"/>
          </a:xfrm>
          <a:custGeom>
            <a:avLst/>
            <a:gdLst>
              <a:gd name="T0" fmla="*/ 0 w 772"/>
              <a:gd name="T1" fmla="*/ 0 h 452"/>
              <a:gd name="T2" fmla="*/ 923882 w 772"/>
              <a:gd name="T3" fmla="*/ 115452 h 452"/>
              <a:gd name="T4" fmla="*/ 1616794 w 772"/>
              <a:gd name="T5" fmla="*/ 263891 h 452"/>
              <a:gd name="T6" fmla="*/ 2232715 w 772"/>
              <a:gd name="T7" fmla="*/ 428822 h 452"/>
              <a:gd name="T8" fmla="*/ 2848637 w 772"/>
              <a:gd name="T9" fmla="*/ 643234 h 452"/>
              <a:gd name="T10" fmla="*/ 3714776 w 772"/>
              <a:gd name="T11" fmla="*/ 931864 h 452"/>
              <a:gd name="T12" fmla="*/ 0 60000 65536"/>
              <a:gd name="T13" fmla="*/ 0 60000 65536"/>
              <a:gd name="T14" fmla="*/ 0 60000 65536"/>
              <a:gd name="T15" fmla="*/ 0 60000 65536"/>
              <a:gd name="T16" fmla="*/ 0 60000 65536"/>
              <a:gd name="T17" fmla="*/ 0 60000 65536"/>
              <a:gd name="T18" fmla="*/ 0 w 772"/>
              <a:gd name="T19" fmla="*/ 0 h 452"/>
              <a:gd name="T20" fmla="*/ 772 w 772"/>
              <a:gd name="T21" fmla="*/ 452 h 452"/>
            </a:gdLst>
            <a:ahLst/>
            <a:cxnLst>
              <a:cxn ang="T12">
                <a:pos x="T0" y="T1"/>
              </a:cxn>
              <a:cxn ang="T13">
                <a:pos x="T2" y="T3"/>
              </a:cxn>
              <a:cxn ang="T14">
                <a:pos x="T4" y="T5"/>
              </a:cxn>
              <a:cxn ang="T15">
                <a:pos x="T6" y="T7"/>
              </a:cxn>
              <a:cxn ang="T16">
                <a:pos x="T8" y="T9"/>
              </a:cxn>
              <a:cxn ang="T17">
                <a:pos x="T10" y="T11"/>
              </a:cxn>
            </a:cxnLst>
            <a:rect l="T18" t="T19" r="T20" b="T21"/>
            <a:pathLst>
              <a:path w="772" h="452">
                <a:moveTo>
                  <a:pt x="0" y="0"/>
                </a:moveTo>
                <a:cubicBezTo>
                  <a:pt x="32" y="9"/>
                  <a:pt x="136" y="35"/>
                  <a:pt x="192" y="56"/>
                </a:cubicBezTo>
                <a:cubicBezTo>
                  <a:pt x="248" y="77"/>
                  <a:pt x="291" y="103"/>
                  <a:pt x="336" y="128"/>
                </a:cubicBezTo>
                <a:cubicBezTo>
                  <a:pt x="381" y="153"/>
                  <a:pt x="421" y="177"/>
                  <a:pt x="464" y="208"/>
                </a:cubicBezTo>
                <a:cubicBezTo>
                  <a:pt x="507" y="239"/>
                  <a:pt x="541" y="271"/>
                  <a:pt x="592" y="312"/>
                </a:cubicBezTo>
                <a:cubicBezTo>
                  <a:pt x="643" y="353"/>
                  <a:pt x="735" y="423"/>
                  <a:pt x="772" y="452"/>
                </a:cubicBezTo>
              </a:path>
            </a:pathLst>
          </a:custGeom>
          <a:noFill/>
          <a:ln w="28575">
            <a:solidFill>
              <a:srgbClr val="FF0000"/>
            </a:solidFill>
            <a:round/>
            <a:headEnd/>
            <a:tailEnd type="triangle" w="med" len="med"/>
          </a:ln>
        </p:spPr>
        <p:txBody>
          <a:bodyPr wrap="none" anchor="ctr"/>
          <a:lstStyle/>
          <a:p>
            <a:endParaRPr lang="en-GB"/>
          </a:p>
        </p:txBody>
      </p:sp>
      <p:sp>
        <p:nvSpPr>
          <p:cNvPr id="2" name="TextBox 1"/>
          <p:cNvSpPr txBox="1"/>
          <p:nvPr/>
        </p:nvSpPr>
        <p:spPr>
          <a:xfrm>
            <a:off x="141288" y="2332"/>
            <a:ext cx="3497262" cy="830997"/>
          </a:xfrm>
          <a:prstGeom prst="rect">
            <a:avLst/>
          </a:prstGeom>
          <a:noFill/>
        </p:spPr>
        <p:txBody>
          <a:bodyPr wrap="square" rtlCol="0">
            <a:spAutoFit/>
          </a:bodyPr>
          <a:lstStyle/>
          <a:p>
            <a:r>
              <a:rPr lang="en-US" dirty="0" smtClean="0"/>
              <a:t>Add this information onto your sketch</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9347" name="Rectangle 3"/>
          <p:cNvSpPr>
            <a:spLocks noGrp="1" noChangeArrowheads="1"/>
          </p:cNvSpPr>
          <p:nvPr>
            <p:ph type="body" idx="1"/>
          </p:nvPr>
        </p:nvSpPr>
        <p:spPr>
          <a:xfrm>
            <a:off x="1066800" y="685800"/>
            <a:ext cx="7772400" cy="5105400"/>
          </a:xfrm>
        </p:spPr>
        <p:txBody>
          <a:bodyPr/>
          <a:lstStyle/>
          <a:p>
            <a:pPr marL="0" indent="0">
              <a:buNone/>
            </a:pPr>
            <a:r>
              <a:rPr lang="en-GB" sz="2800" dirty="0" smtClean="0"/>
              <a:t>PLENARY: Volcanoes can be active, dormant or extinct:</a:t>
            </a:r>
          </a:p>
          <a:p>
            <a:pPr>
              <a:buFont typeface="Wingdings" pitchFamily="2" charset="2"/>
              <a:buNone/>
            </a:pPr>
            <a:r>
              <a:rPr lang="en-GB" sz="2800" b="1" dirty="0" smtClean="0"/>
              <a:t>Active.</a:t>
            </a:r>
            <a:r>
              <a:rPr lang="en-GB" sz="2800" dirty="0" smtClean="0"/>
              <a:t>  If a volcano has erupted recently and it is likely to erupt again, it is described as active.</a:t>
            </a:r>
          </a:p>
          <a:p>
            <a:pPr>
              <a:buFont typeface="Wingdings" pitchFamily="2" charset="2"/>
              <a:buNone/>
            </a:pPr>
            <a:r>
              <a:rPr lang="en-GB" sz="2800" b="1" dirty="0" smtClean="0"/>
              <a:t>Dormant.</a:t>
            </a:r>
            <a:r>
              <a:rPr lang="en-GB" sz="2800" dirty="0" smtClean="0"/>
              <a:t>  Volcanoes that have erupted in the last 2,000 years, but not recently are said to be dormant or sleeping.</a:t>
            </a:r>
          </a:p>
          <a:p>
            <a:pPr>
              <a:buFont typeface="Wingdings" pitchFamily="2" charset="2"/>
              <a:buNone/>
            </a:pPr>
            <a:r>
              <a:rPr lang="en-GB" sz="2800" b="1" dirty="0" smtClean="0"/>
              <a:t>Extinct.</a:t>
            </a:r>
            <a:r>
              <a:rPr lang="en-GB" sz="2800" dirty="0" smtClean="0"/>
              <a:t>  Many volcanoes are dead and there volcanic activity is finished.  These are called extinct.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69347">
                                            <p:txEl>
                                              <p:pRg st="0" end="0"/>
                                            </p:txEl>
                                          </p:spTgt>
                                        </p:tgtEl>
                                        <p:attrNameLst>
                                          <p:attrName>style.visibility</p:attrName>
                                        </p:attrNameLst>
                                      </p:cBhvr>
                                      <p:to>
                                        <p:strVal val="visible"/>
                                      </p:to>
                                    </p:set>
                                    <p:anim calcmode="lin" valueType="num">
                                      <p:cBhvr additive="base">
                                        <p:cTn id="7" dur="500" fill="hold"/>
                                        <p:tgtEl>
                                          <p:spTgt spid="569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93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69347">
                                            <p:txEl>
                                              <p:pRg st="1" end="1"/>
                                            </p:txEl>
                                          </p:spTgt>
                                        </p:tgtEl>
                                        <p:attrNameLst>
                                          <p:attrName>style.visibility</p:attrName>
                                        </p:attrNameLst>
                                      </p:cBhvr>
                                      <p:to>
                                        <p:strVal val="visible"/>
                                      </p:to>
                                    </p:set>
                                    <p:anim calcmode="lin" valueType="num">
                                      <p:cBhvr additive="base">
                                        <p:cTn id="13" dur="500" fill="hold"/>
                                        <p:tgtEl>
                                          <p:spTgt spid="5693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93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69347">
                                            <p:txEl>
                                              <p:pRg st="2" end="2"/>
                                            </p:txEl>
                                          </p:spTgt>
                                        </p:tgtEl>
                                        <p:attrNameLst>
                                          <p:attrName>style.visibility</p:attrName>
                                        </p:attrNameLst>
                                      </p:cBhvr>
                                      <p:to>
                                        <p:strVal val="visible"/>
                                      </p:to>
                                    </p:set>
                                    <p:anim calcmode="lin" valueType="num">
                                      <p:cBhvr additive="base">
                                        <p:cTn id="19" dur="500" fill="hold"/>
                                        <p:tgtEl>
                                          <p:spTgt spid="5693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934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569347">
                                            <p:txEl>
                                              <p:pRg st="3" end="3"/>
                                            </p:txEl>
                                          </p:spTgt>
                                        </p:tgtEl>
                                        <p:attrNameLst>
                                          <p:attrName>style.visibility</p:attrName>
                                        </p:attrNameLst>
                                      </p:cBhvr>
                                      <p:to>
                                        <p:strVal val="visible"/>
                                      </p:to>
                                    </p:set>
                                    <p:anim calcmode="lin" valueType="num">
                                      <p:cBhvr additive="base">
                                        <p:cTn id="25" dur="500" fill="hold"/>
                                        <p:tgtEl>
                                          <p:spTgt spid="5693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934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a:xfrm>
            <a:off x="1042988" y="0"/>
            <a:ext cx="7796212" cy="1447800"/>
          </a:xfrm>
        </p:spPr>
        <p:txBody>
          <a:bodyPr/>
          <a:lstStyle/>
          <a:p>
            <a:r>
              <a:rPr lang="en-GB" smtClean="0"/>
              <a:t>Which of these volcanoes are </a:t>
            </a:r>
            <a:r>
              <a:rPr lang="en-GB" b="1" smtClean="0"/>
              <a:t>active, dormant  and extinct</a:t>
            </a:r>
          </a:p>
        </p:txBody>
      </p:sp>
      <p:pic>
        <p:nvPicPr>
          <p:cNvPr id="570371" name="Picture 3"/>
          <p:cNvPicPr>
            <a:picLocks noChangeAspect="1" noChangeArrowheads="1"/>
          </p:cNvPicPr>
          <p:nvPr/>
        </p:nvPicPr>
        <p:blipFill>
          <a:blip r:embed="rId2" cstate="print"/>
          <a:srcRect/>
          <a:stretch>
            <a:fillRect/>
          </a:stretch>
        </p:blipFill>
        <p:spPr bwMode="auto">
          <a:xfrm>
            <a:off x="1905000" y="3962400"/>
            <a:ext cx="2967038" cy="2519363"/>
          </a:xfrm>
          <a:prstGeom prst="rect">
            <a:avLst/>
          </a:prstGeom>
          <a:noFill/>
          <a:ln w="9525">
            <a:noFill/>
            <a:miter lim="800000"/>
            <a:headEnd/>
            <a:tailEnd/>
          </a:ln>
        </p:spPr>
      </p:pic>
      <p:pic>
        <p:nvPicPr>
          <p:cNvPr id="570372" name="Picture 4"/>
          <p:cNvPicPr>
            <a:picLocks noChangeAspect="1" noChangeArrowheads="1"/>
          </p:cNvPicPr>
          <p:nvPr/>
        </p:nvPicPr>
        <p:blipFill>
          <a:blip r:embed="rId3" cstate="print"/>
          <a:srcRect/>
          <a:stretch>
            <a:fillRect/>
          </a:stretch>
        </p:blipFill>
        <p:spPr bwMode="auto">
          <a:xfrm>
            <a:off x="5715000" y="2133600"/>
            <a:ext cx="3076575" cy="3957638"/>
          </a:xfrm>
          <a:prstGeom prst="rect">
            <a:avLst/>
          </a:prstGeom>
          <a:noFill/>
          <a:ln w="9525">
            <a:noFill/>
            <a:miter lim="800000"/>
            <a:headEnd/>
            <a:tailEnd/>
          </a:ln>
        </p:spPr>
      </p:pic>
      <p:pic>
        <p:nvPicPr>
          <p:cNvPr id="570374" name="Picture 6" descr="edinburgh-top-right"/>
          <p:cNvPicPr>
            <a:picLocks noChangeAspect="1" noChangeArrowheads="1"/>
          </p:cNvPicPr>
          <p:nvPr/>
        </p:nvPicPr>
        <p:blipFill>
          <a:blip r:embed="rId4" cstate="print"/>
          <a:srcRect/>
          <a:stretch>
            <a:fillRect/>
          </a:stretch>
        </p:blipFill>
        <p:spPr bwMode="auto">
          <a:xfrm>
            <a:off x="1447800" y="1524000"/>
            <a:ext cx="3800475" cy="2239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70370"/>
                                        </p:tgtEl>
                                        <p:attrNameLst>
                                          <p:attrName>style.visibility</p:attrName>
                                        </p:attrNameLst>
                                      </p:cBhvr>
                                      <p:to>
                                        <p:strVal val="visible"/>
                                      </p:to>
                                    </p:set>
                                    <p:anim calcmode="lin" valueType="num">
                                      <p:cBhvr additive="base">
                                        <p:cTn id="7" dur="500" fill="hold"/>
                                        <p:tgtEl>
                                          <p:spTgt spid="570370"/>
                                        </p:tgtEl>
                                        <p:attrNameLst>
                                          <p:attrName>ppt_x</p:attrName>
                                        </p:attrNameLst>
                                      </p:cBhvr>
                                      <p:tavLst>
                                        <p:tav tm="0">
                                          <p:val>
                                            <p:strVal val="0-#ppt_w/2"/>
                                          </p:val>
                                        </p:tav>
                                        <p:tav tm="100000">
                                          <p:val>
                                            <p:strVal val="#ppt_x"/>
                                          </p:val>
                                        </p:tav>
                                      </p:tavLst>
                                    </p:anim>
                                    <p:anim calcmode="lin" valueType="num">
                                      <p:cBhvr additive="base">
                                        <p:cTn id="8" dur="500" fill="hold"/>
                                        <p:tgtEl>
                                          <p:spTgt spid="5703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570371"/>
                                        </p:tgtEl>
                                        <p:attrNameLst>
                                          <p:attrName>style.visibility</p:attrName>
                                        </p:attrNameLst>
                                      </p:cBhvr>
                                      <p:to>
                                        <p:strVal val="visible"/>
                                      </p:to>
                                    </p:set>
                                    <p:anim calcmode="lin" valueType="num">
                                      <p:cBhvr additive="base">
                                        <p:cTn id="13" dur="500" fill="hold"/>
                                        <p:tgtEl>
                                          <p:spTgt spid="570371"/>
                                        </p:tgtEl>
                                        <p:attrNameLst>
                                          <p:attrName>ppt_x</p:attrName>
                                        </p:attrNameLst>
                                      </p:cBhvr>
                                      <p:tavLst>
                                        <p:tav tm="0">
                                          <p:val>
                                            <p:strVal val="0-#ppt_w/2"/>
                                          </p:val>
                                        </p:tav>
                                        <p:tav tm="100000">
                                          <p:val>
                                            <p:strVal val="#ppt_x"/>
                                          </p:val>
                                        </p:tav>
                                      </p:tavLst>
                                    </p:anim>
                                    <p:anim calcmode="lin" valueType="num">
                                      <p:cBhvr additive="base">
                                        <p:cTn id="14" dur="500" fill="hold"/>
                                        <p:tgtEl>
                                          <p:spTgt spid="5703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570372"/>
                                        </p:tgtEl>
                                        <p:attrNameLst>
                                          <p:attrName>style.visibility</p:attrName>
                                        </p:attrNameLst>
                                      </p:cBhvr>
                                      <p:to>
                                        <p:strVal val="visible"/>
                                      </p:to>
                                    </p:set>
                                    <p:anim calcmode="lin" valueType="num">
                                      <p:cBhvr additive="base">
                                        <p:cTn id="19" dur="500" fill="hold"/>
                                        <p:tgtEl>
                                          <p:spTgt spid="570372"/>
                                        </p:tgtEl>
                                        <p:attrNameLst>
                                          <p:attrName>ppt_x</p:attrName>
                                        </p:attrNameLst>
                                      </p:cBhvr>
                                      <p:tavLst>
                                        <p:tav tm="0">
                                          <p:val>
                                            <p:strVal val="#ppt_x"/>
                                          </p:val>
                                        </p:tav>
                                        <p:tav tm="100000">
                                          <p:val>
                                            <p:strVal val="#ppt_x"/>
                                          </p:val>
                                        </p:tav>
                                      </p:tavLst>
                                    </p:anim>
                                    <p:anim calcmode="lin" valueType="num">
                                      <p:cBhvr additive="base">
                                        <p:cTn id="20" dur="500" fill="hold"/>
                                        <p:tgtEl>
                                          <p:spTgt spid="57037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570374"/>
                                        </p:tgtEl>
                                        <p:attrNameLst>
                                          <p:attrName>style.visibility</p:attrName>
                                        </p:attrNameLst>
                                      </p:cBhvr>
                                      <p:to>
                                        <p:strVal val="visible"/>
                                      </p:to>
                                    </p:set>
                                    <p:anim calcmode="lin" valueType="num">
                                      <p:cBhvr additive="base">
                                        <p:cTn id="25" dur="500" fill="hold"/>
                                        <p:tgtEl>
                                          <p:spTgt spid="570374"/>
                                        </p:tgtEl>
                                        <p:attrNameLst>
                                          <p:attrName>ppt_x</p:attrName>
                                        </p:attrNameLst>
                                      </p:cBhvr>
                                      <p:tavLst>
                                        <p:tav tm="0">
                                          <p:val>
                                            <p:strVal val="0-#ppt_w/2"/>
                                          </p:val>
                                        </p:tav>
                                        <p:tav tm="100000">
                                          <p:val>
                                            <p:strVal val="#ppt_x"/>
                                          </p:val>
                                        </p:tav>
                                      </p:tavLst>
                                    </p:anim>
                                    <p:anim calcmode="lin" valueType="num">
                                      <p:cBhvr additive="base">
                                        <p:cTn id="26" dur="500" fill="hold"/>
                                        <p:tgtEl>
                                          <p:spTgt spid="5703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291"/>
            <a:ext cx="7772400" cy="1143000"/>
          </a:xfrm>
        </p:spPr>
        <p:style>
          <a:lnRef idx="2">
            <a:schemeClr val="accent2"/>
          </a:lnRef>
          <a:fillRef idx="1">
            <a:schemeClr val="lt1"/>
          </a:fillRef>
          <a:effectRef idx="0">
            <a:schemeClr val="accent2"/>
          </a:effectRef>
          <a:fontRef idx="minor">
            <a:schemeClr val="dk1"/>
          </a:fontRef>
        </p:style>
        <p:txBody>
          <a:bodyPr/>
          <a:lstStyle/>
          <a:p>
            <a:r>
              <a:rPr lang="en-US" sz="2400" dirty="0" smtClean="0"/>
              <a:t>Starter: Is your home country near one of the black lines?</a:t>
            </a:r>
            <a:endParaRPr lang="en-GB" sz="2400" dirty="0"/>
          </a:p>
        </p:txBody>
      </p:sp>
      <p:sp>
        <p:nvSpPr>
          <p:cNvPr id="3" name="Content Placeholder 2"/>
          <p:cNvSpPr>
            <a:spLocks noGrp="1"/>
          </p:cNvSpPr>
          <p:nvPr>
            <p:ph idx="1"/>
          </p:nvPr>
        </p:nvSpPr>
        <p:spPr/>
        <p:txBody>
          <a:bodyPr/>
          <a:lstStyle/>
          <a:p>
            <a:endParaRPr lang="en-GB"/>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427603"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520" y="5766355"/>
            <a:ext cx="8427603"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Review: What type of boundary is between the South American and the African? Nazca and the South American?.</a:t>
            </a:r>
            <a:endParaRPr lang="en-GB" dirty="0"/>
          </a:p>
        </p:txBody>
      </p:sp>
    </p:spTree>
    <p:extLst>
      <p:ext uri="{BB962C8B-B14F-4D97-AF65-F5344CB8AC3E}">
        <p14:creationId xmlns:p14="http://schemas.microsoft.com/office/powerpoint/2010/main" val="227008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188640"/>
            <a:ext cx="4392488"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What plate boundary is this?</a:t>
            </a:r>
            <a:endParaRPr lang="en-GB" dirty="0"/>
          </a:p>
        </p:txBody>
      </p:sp>
      <p:pic>
        <p:nvPicPr>
          <p:cNvPr id="1026" name="Picture 2" descr="http://worldlywise.pbworks.com/f/1272884938/cascadesform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79"/>
            <a:ext cx="8352928" cy="60817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419472"/>
            <a:ext cx="4752528"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smtClean="0"/>
              <a:t>Oceanic crust is heavier than continental crust, so is pushed down. The rock of the crust then begins to melt as it is forced down. As it becomes molten (magma) it rises towards the surface to form a volcano.</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8099"/>
            <a:ext cx="3705672" cy="1143000"/>
          </a:xfrm>
        </p:spPr>
        <p:txBody>
          <a:bodyPr/>
          <a:lstStyle/>
          <a:p>
            <a:r>
              <a:rPr lang="en-US" dirty="0" smtClean="0"/>
              <a:t>Mt Etna, Italy</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25098"/>
            <a:ext cx="7272808" cy="545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10290"/>
            <a:ext cx="8199655" cy="528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707904" y="194101"/>
            <a:ext cx="4572000" cy="1200329"/>
          </a:xfrm>
          <a:prstGeom prst="rect">
            <a:avLst/>
          </a:prstGeom>
        </p:spPr>
        <p:txBody>
          <a:bodyPr>
            <a:spAutoFit/>
          </a:bodyPr>
          <a:lstStyle/>
          <a:p>
            <a:r>
              <a:rPr lang="en-GB" dirty="0">
                <a:hlinkClick r:id="rId4"/>
              </a:rPr>
              <a:t>https://</a:t>
            </a:r>
            <a:r>
              <a:rPr lang="en-GB" dirty="0" smtClean="0">
                <a:hlinkClick r:id="rId4"/>
              </a:rPr>
              <a:t>www.youtube.com/watch?v=J2cy7scfloU</a:t>
            </a:r>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0" y="788803"/>
            <a:ext cx="5844898" cy="1143000"/>
          </a:xfrm>
        </p:spPr>
        <p:txBody>
          <a:bodyPr/>
          <a:lstStyle/>
          <a:p>
            <a:r>
              <a:rPr lang="en-US" dirty="0" smtClean="0"/>
              <a:t>Mt Vesuvius </a:t>
            </a:r>
            <a:r>
              <a:rPr lang="en-US" sz="2000" dirty="0" smtClean="0"/>
              <a:t>(last erupted in 1944 but famous for erupting in 79AD and burying Pompeii)</a:t>
            </a:r>
            <a:endParaRPr lang="en-GB"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78" y="2128334"/>
            <a:ext cx="8402960" cy="4729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511" y="2128334"/>
            <a:ext cx="8067661" cy="4729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59" y="188639"/>
            <a:ext cx="3412613" cy="1569660"/>
          </a:xfrm>
          <a:prstGeom prst="rect">
            <a:avLst/>
          </a:prstGeom>
        </p:spPr>
        <p:txBody>
          <a:bodyPr wrap="square">
            <a:spAutoFit/>
          </a:bodyPr>
          <a:lstStyle/>
          <a:p>
            <a:r>
              <a:rPr lang="en-GB" dirty="0">
                <a:hlinkClick r:id="rId4"/>
              </a:rPr>
              <a:t>https://</a:t>
            </a:r>
            <a:r>
              <a:rPr lang="en-GB" dirty="0" smtClean="0">
                <a:hlinkClick r:id="rId4"/>
              </a:rPr>
              <a:t>www.youtube.com/watch?v=1bsmv6PyKs0</a:t>
            </a:r>
            <a:endParaRPr lang="en-GB" dirty="0" smtClean="0"/>
          </a:p>
          <a:p>
            <a:r>
              <a:rPr lang="en-US" dirty="0" smtClean="0"/>
              <a:t>Watch a few minutes of this</a:t>
            </a:r>
            <a:endParaRPr lang="en-GB" dirty="0"/>
          </a:p>
        </p:txBody>
      </p:sp>
    </p:spTree>
    <p:extLst>
      <p:ext uri="{BB962C8B-B14F-4D97-AF65-F5344CB8AC3E}">
        <p14:creationId xmlns:p14="http://schemas.microsoft.com/office/powerpoint/2010/main" val="324682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getting more volcanoes?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885686556"/>
              </p:ext>
            </p:extLst>
          </p:nvPr>
        </p:nvGraphicFramePr>
        <p:xfrm>
          <a:off x="251520" y="1916832"/>
          <a:ext cx="4536504" cy="4023360"/>
        </p:xfrm>
        <a:graphic>
          <a:graphicData uri="http://schemas.openxmlformats.org/drawingml/2006/table">
            <a:tbl>
              <a:tblPr firstRow="1" bandRow="1">
                <a:tableStyleId>{5C22544A-7EE6-4342-B048-85BDC9FD1C3A}</a:tableStyleId>
              </a:tblPr>
              <a:tblGrid>
                <a:gridCol w="2160240"/>
                <a:gridCol w="2376264"/>
              </a:tblGrid>
              <a:tr h="370840">
                <a:tc>
                  <a:txBody>
                    <a:bodyPr/>
                    <a:lstStyle/>
                    <a:p>
                      <a:r>
                        <a:rPr lang="en-US" sz="2400" dirty="0" smtClean="0"/>
                        <a:t>Year (decade)</a:t>
                      </a:r>
                      <a:endParaRPr lang="en-GB" sz="2400" dirty="0"/>
                    </a:p>
                  </a:txBody>
                  <a:tcPr/>
                </a:tc>
                <a:tc>
                  <a:txBody>
                    <a:bodyPr/>
                    <a:lstStyle/>
                    <a:p>
                      <a:r>
                        <a:rPr lang="en-US" sz="2400" dirty="0" smtClean="0"/>
                        <a:t>Number</a:t>
                      </a:r>
                      <a:r>
                        <a:rPr lang="en-US" sz="2400" baseline="0" dirty="0" smtClean="0"/>
                        <a:t> of volcanoes</a:t>
                      </a:r>
                      <a:endParaRPr lang="en-GB" sz="2400" dirty="0"/>
                    </a:p>
                  </a:txBody>
                  <a:tcPr/>
                </a:tc>
              </a:tr>
              <a:tr h="370840">
                <a:tc>
                  <a:txBody>
                    <a:bodyPr/>
                    <a:lstStyle/>
                    <a:p>
                      <a:r>
                        <a:rPr lang="en-US" sz="2400" b="1" dirty="0" smtClean="0"/>
                        <a:t>1950</a:t>
                      </a:r>
                      <a:endParaRPr lang="en-GB" sz="2400" b="1" dirty="0"/>
                    </a:p>
                  </a:txBody>
                  <a:tcPr/>
                </a:tc>
                <a:tc>
                  <a:txBody>
                    <a:bodyPr/>
                    <a:lstStyle/>
                    <a:p>
                      <a:r>
                        <a:rPr lang="en-US" sz="2400" b="1" dirty="0" smtClean="0"/>
                        <a:t>50</a:t>
                      </a:r>
                      <a:endParaRPr lang="en-GB" sz="2400" b="1" dirty="0"/>
                    </a:p>
                  </a:txBody>
                  <a:tcPr/>
                </a:tc>
              </a:tr>
              <a:tr h="370840">
                <a:tc>
                  <a:txBody>
                    <a:bodyPr/>
                    <a:lstStyle/>
                    <a:p>
                      <a:r>
                        <a:rPr lang="en-US" sz="2400" b="1" dirty="0" smtClean="0"/>
                        <a:t>1960</a:t>
                      </a:r>
                      <a:endParaRPr lang="en-GB" sz="2400" b="1" dirty="0"/>
                    </a:p>
                  </a:txBody>
                  <a:tcPr/>
                </a:tc>
                <a:tc>
                  <a:txBody>
                    <a:bodyPr/>
                    <a:lstStyle/>
                    <a:p>
                      <a:r>
                        <a:rPr lang="en-US" sz="2400" b="1" dirty="0" smtClean="0"/>
                        <a:t>58</a:t>
                      </a:r>
                      <a:endParaRPr lang="en-GB" sz="2400" b="1" dirty="0"/>
                    </a:p>
                  </a:txBody>
                  <a:tcPr/>
                </a:tc>
              </a:tr>
              <a:tr h="370840">
                <a:tc>
                  <a:txBody>
                    <a:bodyPr/>
                    <a:lstStyle/>
                    <a:p>
                      <a:r>
                        <a:rPr lang="en-US" sz="2400" b="1" dirty="0" smtClean="0"/>
                        <a:t>1970</a:t>
                      </a:r>
                      <a:endParaRPr lang="en-GB" sz="2400" b="1" dirty="0"/>
                    </a:p>
                  </a:txBody>
                  <a:tcPr/>
                </a:tc>
                <a:tc>
                  <a:txBody>
                    <a:bodyPr/>
                    <a:lstStyle/>
                    <a:p>
                      <a:r>
                        <a:rPr lang="en-US" sz="2400" b="1" dirty="0" smtClean="0"/>
                        <a:t>56</a:t>
                      </a:r>
                      <a:endParaRPr lang="en-GB" sz="2400" b="1" dirty="0"/>
                    </a:p>
                  </a:txBody>
                  <a:tcPr/>
                </a:tc>
              </a:tr>
              <a:tr h="370840">
                <a:tc>
                  <a:txBody>
                    <a:bodyPr/>
                    <a:lstStyle/>
                    <a:p>
                      <a:r>
                        <a:rPr lang="en-US" sz="2400" b="1" dirty="0" smtClean="0"/>
                        <a:t>1980</a:t>
                      </a:r>
                      <a:endParaRPr lang="en-GB" sz="2400" b="1" dirty="0"/>
                    </a:p>
                  </a:txBody>
                  <a:tcPr/>
                </a:tc>
                <a:tc>
                  <a:txBody>
                    <a:bodyPr/>
                    <a:lstStyle/>
                    <a:p>
                      <a:r>
                        <a:rPr lang="en-US" sz="2400" b="1" dirty="0" smtClean="0"/>
                        <a:t>65</a:t>
                      </a:r>
                      <a:endParaRPr lang="en-GB" sz="2400" b="1" dirty="0"/>
                    </a:p>
                  </a:txBody>
                  <a:tcPr/>
                </a:tc>
              </a:tr>
              <a:tr h="370840">
                <a:tc>
                  <a:txBody>
                    <a:bodyPr/>
                    <a:lstStyle/>
                    <a:p>
                      <a:r>
                        <a:rPr lang="en-US" sz="2400" b="1" dirty="0" smtClean="0"/>
                        <a:t>1990</a:t>
                      </a:r>
                      <a:endParaRPr lang="en-GB" sz="2400" b="1" dirty="0"/>
                    </a:p>
                  </a:txBody>
                  <a:tcPr/>
                </a:tc>
                <a:tc>
                  <a:txBody>
                    <a:bodyPr/>
                    <a:lstStyle/>
                    <a:p>
                      <a:r>
                        <a:rPr lang="en-US" sz="2400" b="1" dirty="0" smtClean="0"/>
                        <a:t>55</a:t>
                      </a:r>
                      <a:endParaRPr lang="en-GB" sz="2400" b="1" dirty="0"/>
                    </a:p>
                  </a:txBody>
                  <a:tcPr/>
                </a:tc>
              </a:tr>
              <a:tr h="370840">
                <a:tc>
                  <a:txBody>
                    <a:bodyPr/>
                    <a:lstStyle/>
                    <a:p>
                      <a:r>
                        <a:rPr lang="en-US" sz="2400" b="1" dirty="0" smtClean="0"/>
                        <a:t>2000</a:t>
                      </a:r>
                      <a:endParaRPr lang="en-GB" sz="2400" b="1" dirty="0"/>
                    </a:p>
                  </a:txBody>
                  <a:tcPr/>
                </a:tc>
                <a:tc>
                  <a:txBody>
                    <a:bodyPr/>
                    <a:lstStyle/>
                    <a:p>
                      <a:r>
                        <a:rPr lang="en-US" sz="2400" b="1" dirty="0" smtClean="0"/>
                        <a:t>67</a:t>
                      </a:r>
                      <a:endParaRPr lang="en-GB" sz="2400" b="1" dirty="0"/>
                    </a:p>
                  </a:txBody>
                  <a:tcPr/>
                </a:tc>
              </a:tr>
              <a:tr h="370840">
                <a:tc>
                  <a:txBody>
                    <a:bodyPr/>
                    <a:lstStyle/>
                    <a:p>
                      <a:r>
                        <a:rPr lang="en-US" sz="2400" b="1" dirty="0" smtClean="0"/>
                        <a:t>2010</a:t>
                      </a:r>
                      <a:endParaRPr lang="en-GB" sz="2400" b="1" dirty="0"/>
                    </a:p>
                  </a:txBody>
                  <a:tcPr/>
                </a:tc>
                <a:tc>
                  <a:txBody>
                    <a:bodyPr/>
                    <a:lstStyle/>
                    <a:p>
                      <a:r>
                        <a:rPr lang="en-US" sz="2400" b="1" dirty="0" smtClean="0"/>
                        <a:t>70</a:t>
                      </a:r>
                      <a:endParaRPr lang="en-GB" sz="2400" b="1" dirty="0"/>
                    </a:p>
                  </a:txBody>
                  <a:tcPr/>
                </a:tc>
              </a:tr>
            </a:tbl>
          </a:graphicData>
        </a:graphic>
      </p:graphicFrame>
      <p:sp>
        <p:nvSpPr>
          <p:cNvPr id="5" name="TextBox 4"/>
          <p:cNvSpPr txBox="1"/>
          <p:nvPr/>
        </p:nvSpPr>
        <p:spPr>
          <a:xfrm>
            <a:off x="5724128" y="2132856"/>
            <a:ext cx="3275856" cy="1938992"/>
          </a:xfrm>
          <a:prstGeom prst="rect">
            <a:avLst/>
          </a:prstGeom>
          <a:noFill/>
        </p:spPr>
        <p:txBody>
          <a:bodyPr wrap="square" rtlCol="0">
            <a:spAutoFit/>
          </a:bodyPr>
          <a:lstStyle/>
          <a:p>
            <a:r>
              <a:rPr lang="en-US" b="1" dirty="0" smtClean="0">
                <a:latin typeface="+mn-lt"/>
              </a:rPr>
              <a:t>AF1: </a:t>
            </a:r>
            <a:r>
              <a:rPr lang="en-US" dirty="0" smtClean="0">
                <a:latin typeface="+mn-lt"/>
              </a:rPr>
              <a:t>Draw a graph to show this data.</a:t>
            </a:r>
          </a:p>
          <a:p>
            <a:endParaRPr lang="en-US" dirty="0">
              <a:latin typeface="+mn-lt"/>
            </a:endParaRPr>
          </a:p>
          <a:p>
            <a:r>
              <a:rPr lang="en-US" dirty="0" smtClean="0">
                <a:latin typeface="+mn-lt"/>
              </a:rPr>
              <a:t>What does a </a:t>
            </a:r>
            <a:r>
              <a:rPr lang="en-US" smtClean="0">
                <a:latin typeface="+mn-lt"/>
              </a:rPr>
              <a:t>good graph need?</a:t>
            </a:r>
            <a:endParaRPr lang="en-GB" dirty="0">
              <a:latin typeface="+mn-lt"/>
            </a:endParaRPr>
          </a:p>
        </p:txBody>
      </p:sp>
    </p:spTree>
    <p:extLst>
      <p:ext uri="{BB962C8B-B14F-4D97-AF65-F5344CB8AC3E}">
        <p14:creationId xmlns:p14="http://schemas.microsoft.com/office/powerpoint/2010/main" val="152501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404664"/>
            <a:ext cx="7772400" cy="1143000"/>
          </a:xfrm>
        </p:spPr>
        <p:txBody>
          <a:bodyPr/>
          <a:lstStyle/>
          <a:p>
            <a:pPr eaLnBrk="1" hangingPunct="1"/>
            <a:r>
              <a:rPr lang="en-GB" sz="3600" dirty="0" smtClean="0"/>
              <a:t>Volcano Cross Section (side view)</a:t>
            </a:r>
          </a:p>
        </p:txBody>
      </p:sp>
      <p:pic>
        <p:nvPicPr>
          <p:cNvPr id="8195" name="Picture 2"/>
          <p:cNvPicPr>
            <a:picLocks noChangeAspect="1" noChangeArrowheads="1"/>
          </p:cNvPicPr>
          <p:nvPr/>
        </p:nvPicPr>
        <p:blipFill>
          <a:blip r:embed="rId2" cstate="print"/>
          <a:srcRect/>
          <a:stretch>
            <a:fillRect/>
          </a:stretch>
        </p:blipFill>
        <p:spPr bwMode="auto">
          <a:xfrm>
            <a:off x="1143000" y="1285875"/>
            <a:ext cx="6875463" cy="4457700"/>
          </a:xfrm>
          <a:prstGeom prst="rect">
            <a:avLst/>
          </a:prstGeom>
          <a:noFill/>
          <a:ln w="9525">
            <a:noFill/>
            <a:miter lim="800000"/>
            <a:headEnd/>
            <a:tailEnd/>
          </a:ln>
        </p:spPr>
      </p:pic>
      <p:cxnSp>
        <p:nvCxnSpPr>
          <p:cNvPr id="5" name="Straight Connector 4"/>
          <p:cNvCxnSpPr/>
          <p:nvPr/>
        </p:nvCxnSpPr>
        <p:spPr>
          <a:xfrm>
            <a:off x="1643063" y="3500438"/>
            <a:ext cx="5857875" cy="2143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5367495"/>
            <a:ext cx="914400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Volcanoes on this boundary are fairly small compared to the other types of volcano, but it is tall with steep sides. </a:t>
            </a:r>
            <a:r>
              <a:rPr lang="en-US" b="1" dirty="0" smtClean="0"/>
              <a:t>You will create a cross section of this volcano to illustrate this.</a:t>
            </a:r>
          </a:p>
          <a:p>
            <a:r>
              <a:rPr lang="en-US" dirty="0" smtClean="0"/>
              <a:t>What is the name of the lines that show height?</a:t>
            </a:r>
            <a:endParaRPr lang="en-GB" dirty="0"/>
          </a:p>
        </p:txBody>
      </p:sp>
    </p:spTree>
    <p:extLst>
      <p:ext uri="{BB962C8B-B14F-4D97-AF65-F5344CB8AC3E}">
        <p14:creationId xmlns:p14="http://schemas.microsoft.com/office/powerpoint/2010/main" val="2554667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013176"/>
            <a:ext cx="7772400" cy="1143000"/>
          </a:xfrm>
        </p:spPr>
        <p:txBody>
          <a:bodyPr/>
          <a:lstStyle/>
          <a:p>
            <a:r>
              <a:rPr lang="en-US" dirty="0" smtClean="0"/>
              <a:t>Use your diagram, a strip of paper and the instructions on the next slide to help you.</a:t>
            </a:r>
            <a:endParaRPr lang="en-GB" dirty="0"/>
          </a:p>
        </p:txBody>
      </p:sp>
      <p:pic>
        <p:nvPicPr>
          <p:cNvPr id="4" name="Picture 3"/>
          <p:cNvPicPr/>
          <p:nvPr/>
        </p:nvPicPr>
        <p:blipFill>
          <a:blip r:embed="rId2" cstate="print"/>
          <a:srcRect/>
          <a:stretch>
            <a:fillRect/>
          </a:stretch>
        </p:blipFill>
        <p:spPr bwMode="auto">
          <a:xfrm>
            <a:off x="1187624" y="692696"/>
            <a:ext cx="5731510" cy="3715385"/>
          </a:xfrm>
          <a:prstGeom prst="rect">
            <a:avLst/>
          </a:prstGeom>
          <a:noFill/>
          <a:ln w="9525">
            <a:noFill/>
            <a:miter lim="800000"/>
            <a:headEnd/>
            <a:tailEnd/>
          </a:ln>
        </p:spPr>
      </p:pic>
    </p:spTree>
    <p:extLst>
      <p:ext uri="{BB962C8B-B14F-4D97-AF65-F5344CB8AC3E}">
        <p14:creationId xmlns:p14="http://schemas.microsoft.com/office/powerpoint/2010/main" val="1349671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857250" y="3044825"/>
            <a:ext cx="7167563" cy="3813175"/>
          </a:xfrm>
          <a:prstGeom prst="rect">
            <a:avLst/>
          </a:prstGeom>
          <a:noFill/>
          <a:ln w="9525">
            <a:noFill/>
            <a:miter lim="800000"/>
            <a:headEnd/>
            <a:tailEnd/>
          </a:ln>
        </p:spPr>
      </p:pic>
      <p:sp>
        <p:nvSpPr>
          <p:cNvPr id="5" name="TextBox 4"/>
          <p:cNvSpPr txBox="1"/>
          <p:nvPr/>
        </p:nvSpPr>
        <p:spPr>
          <a:xfrm>
            <a:off x="467544" y="332656"/>
            <a:ext cx="8358187" cy="2862263"/>
          </a:xfrm>
          <a:prstGeom prst="rect">
            <a:avLst/>
          </a:prstGeom>
          <a:noFill/>
        </p:spPr>
        <p:txBody>
          <a:bodyPr>
            <a:spAutoFit/>
          </a:bodyPr>
          <a:lstStyle/>
          <a:p>
            <a:pPr>
              <a:defRPr/>
            </a:pPr>
            <a:r>
              <a:rPr lang="en-GB" sz="2000" dirty="0"/>
              <a:t>The line AB passes straight through the centre of the volcano. </a:t>
            </a:r>
          </a:p>
          <a:p>
            <a:pPr>
              <a:defRPr/>
            </a:pPr>
            <a:r>
              <a:rPr lang="en-GB" sz="2000" dirty="0"/>
              <a:t>Here you are going to draw a cross section of the volcano.</a:t>
            </a:r>
          </a:p>
          <a:p>
            <a:pPr>
              <a:defRPr/>
            </a:pPr>
            <a:endParaRPr lang="en-GB" sz="2000" dirty="0"/>
          </a:p>
          <a:p>
            <a:pPr marL="342900" indent="-342900">
              <a:buFont typeface="+mj-lt"/>
              <a:buAutoNum type="arabicPeriod"/>
              <a:defRPr/>
            </a:pPr>
            <a:r>
              <a:rPr lang="en-GB" sz="2000" dirty="0"/>
              <a:t>Take a strip of paper 20cm long and 2 cm wide</a:t>
            </a:r>
          </a:p>
          <a:p>
            <a:pPr marL="342900" indent="-342900">
              <a:buFont typeface="+mj-lt"/>
              <a:buAutoNum type="arabicPeriod"/>
              <a:defRPr/>
            </a:pPr>
            <a:r>
              <a:rPr lang="en-GB" sz="2000" dirty="0"/>
              <a:t>Place it along the line AB</a:t>
            </a:r>
          </a:p>
          <a:p>
            <a:pPr marL="342900" indent="-342900">
              <a:buFont typeface="+mj-lt"/>
              <a:buAutoNum type="arabicPeriod"/>
              <a:defRPr/>
            </a:pPr>
            <a:r>
              <a:rPr lang="en-GB" sz="2000" dirty="0"/>
              <a:t>Mark the strip each time it touches a contour line and write the height under your mark</a:t>
            </a:r>
          </a:p>
          <a:p>
            <a:pPr marL="342900" indent="-342900">
              <a:buFont typeface="+mj-lt"/>
              <a:buAutoNum type="arabicPeriod"/>
              <a:defRPr/>
            </a:pPr>
            <a:r>
              <a:rPr lang="en-GB" sz="2000" dirty="0"/>
              <a:t>Place the strip onto the axis </a:t>
            </a:r>
          </a:p>
          <a:p>
            <a:pPr marL="342900" indent="-342900">
              <a:buFont typeface="+mj-lt"/>
              <a:buAutoNum type="arabicPeriod"/>
              <a:defRPr/>
            </a:pPr>
            <a:r>
              <a:rPr lang="en-GB" sz="2000" dirty="0"/>
              <a:t>Transfer the points onto the appropriate height and join the dots</a:t>
            </a:r>
          </a:p>
        </p:txBody>
      </p:sp>
      <p:pic>
        <p:nvPicPr>
          <p:cNvPr id="9220" name="Picture 3"/>
          <p:cNvPicPr>
            <a:picLocks noChangeAspect="1" noChangeArrowheads="1"/>
          </p:cNvPicPr>
          <p:nvPr/>
        </p:nvPicPr>
        <p:blipFill>
          <a:blip r:embed="rId3" cstate="print"/>
          <a:srcRect/>
          <a:stretch>
            <a:fillRect/>
          </a:stretch>
        </p:blipFill>
        <p:spPr bwMode="auto">
          <a:xfrm>
            <a:off x="2214563" y="3286125"/>
            <a:ext cx="2628900" cy="2312988"/>
          </a:xfrm>
          <a:prstGeom prst="rect">
            <a:avLst/>
          </a:prstGeom>
          <a:noFill/>
          <a:ln w="9525">
            <a:noFill/>
            <a:miter lim="800000"/>
            <a:headEnd/>
            <a:tailEnd/>
          </a:ln>
        </p:spPr>
      </p:pic>
      <p:pic>
        <p:nvPicPr>
          <p:cNvPr id="9221" name="Picture 4"/>
          <p:cNvPicPr>
            <a:picLocks noChangeAspect="1" noChangeArrowheads="1"/>
          </p:cNvPicPr>
          <p:nvPr/>
        </p:nvPicPr>
        <p:blipFill>
          <a:blip r:embed="rId4" cstate="print"/>
          <a:srcRect/>
          <a:stretch>
            <a:fillRect/>
          </a:stretch>
        </p:blipFill>
        <p:spPr bwMode="auto">
          <a:xfrm>
            <a:off x="5643563" y="3429000"/>
            <a:ext cx="3444875" cy="1746250"/>
          </a:xfrm>
          <a:prstGeom prst="rect">
            <a:avLst/>
          </a:prstGeom>
          <a:noFill/>
          <a:ln w="9525">
            <a:noFill/>
            <a:miter lim="800000"/>
            <a:headEnd/>
            <a:tailEnd/>
          </a:ln>
        </p:spPr>
      </p:pic>
    </p:spTree>
    <p:extLst>
      <p:ext uri="{BB962C8B-B14F-4D97-AF65-F5344CB8AC3E}">
        <p14:creationId xmlns:p14="http://schemas.microsoft.com/office/powerpoint/2010/main" val="3909167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467</Words>
  <Application>Microsoft Office PowerPoint</Application>
  <PresentationFormat>On-screen Show (4:3)</PresentationFormat>
  <Paragraphs>67</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Symbol</vt:lpstr>
      <vt:lpstr>Times New Roman</vt:lpstr>
      <vt:lpstr>Wingdings</vt:lpstr>
      <vt:lpstr>Default Design</vt:lpstr>
      <vt:lpstr>What is a volcano?</vt:lpstr>
      <vt:lpstr>Starter: Is your home country near one of the black lines?</vt:lpstr>
      <vt:lpstr>PowerPoint Presentation</vt:lpstr>
      <vt:lpstr>Mt Etna, Italy</vt:lpstr>
      <vt:lpstr>Mt Vesuvius (last erupted in 1944 but famous for erupting in 79AD and burying Pompeii)</vt:lpstr>
      <vt:lpstr>Are we getting more volcanoes?</vt:lpstr>
      <vt:lpstr>Volcano Cross Section (side view)</vt:lpstr>
      <vt:lpstr>Use your diagram, a strip of paper and the instructions on the next slide to help you.</vt:lpstr>
      <vt:lpstr>PowerPoint Presentation</vt:lpstr>
      <vt:lpstr>PowerPoint Presentation</vt:lpstr>
      <vt:lpstr>PowerPoint Presentation</vt:lpstr>
      <vt:lpstr>Which of these volcanoes are active, dormant  and extinct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Volcanic cones</dc:title>
  <dc:creator>TA</dc:creator>
  <cp:lastModifiedBy>Eurin Benjamin Morgan</cp:lastModifiedBy>
  <cp:revision>31</cp:revision>
  <dcterms:created xsi:type="dcterms:W3CDTF">2003-11-20T16:36:16Z</dcterms:created>
  <dcterms:modified xsi:type="dcterms:W3CDTF">2016-11-08T03:58:36Z</dcterms:modified>
</cp:coreProperties>
</file>