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337" r:id="rId3"/>
    <p:sldId id="338" r:id="rId4"/>
    <p:sldId id="318" r:id="rId5"/>
    <p:sldId id="326" r:id="rId6"/>
    <p:sldId id="327" r:id="rId7"/>
    <p:sldId id="319" r:id="rId8"/>
    <p:sldId id="320" r:id="rId9"/>
    <p:sldId id="321" r:id="rId10"/>
    <p:sldId id="322" r:id="rId11"/>
    <p:sldId id="323" r:id="rId12"/>
    <p:sldId id="324" r:id="rId13"/>
    <p:sldId id="328" r:id="rId14"/>
    <p:sldId id="329" r:id="rId15"/>
    <p:sldId id="325" r:id="rId16"/>
    <p:sldId id="330" r:id="rId17"/>
    <p:sldId id="331" r:id="rId18"/>
    <p:sldId id="332" r:id="rId19"/>
    <p:sldId id="335" r:id="rId20"/>
    <p:sldId id="333" r:id="rId21"/>
    <p:sldId id="334" r:id="rId2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3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47EDB7-381A-420F-9FE6-6397185C87D3}" type="datetimeFigureOut">
              <a:rPr lang="en-US"/>
              <a:pPr/>
              <a:t>3/25/2016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EB381-0BAB-45F1-A3D0-95A1C1EF9F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080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65F0A3-834A-4B8B-90FF-1DE7306AA89C}" type="datetimeFigureOut">
              <a:rPr lang="en-US"/>
              <a:pPr/>
              <a:t>3/25/2016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F6138-DF77-472A-839C-9A6940B4063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192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E6D050-9407-4C81-85CE-10744B722A7A}" type="datetimeFigureOut">
              <a:rPr lang="en-US"/>
              <a:pPr/>
              <a:t>3/25/2016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F95D4-7815-482A-9A3A-3C83146EE8B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872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553641" y="5054203"/>
            <a:ext cx="8036719" cy="892969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500">
                <a:solidFill>
                  <a:srgbClr val="276D6D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553641" y="5911453"/>
            <a:ext cx="8036719" cy="73223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160729" algn="ctr">
              <a:spcBef>
                <a:spcPts val="0"/>
              </a:spcBef>
              <a:buSzTx/>
              <a:buNone/>
              <a:defRPr sz="2800"/>
            </a:lvl2pPr>
            <a:lvl3pPr marL="0" indent="321457" algn="ctr">
              <a:spcBef>
                <a:spcPts val="0"/>
              </a:spcBef>
              <a:buSzTx/>
              <a:buNone/>
              <a:defRPr sz="2800"/>
            </a:lvl3pPr>
            <a:lvl4pPr marL="0" indent="482186" algn="ctr">
              <a:spcBef>
                <a:spcPts val="0"/>
              </a:spcBef>
              <a:buSzTx/>
              <a:buNone/>
              <a:defRPr sz="2800"/>
            </a:lvl4pPr>
            <a:lvl5pPr marL="0" indent="642915" algn="ctr">
              <a:spcBef>
                <a:spcPts val="0"/>
              </a:spcBef>
              <a:buSzTx/>
              <a:buNone/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5E5E5E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5E5E5E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5E5E5E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5E5E5E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5E5E5E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10570017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EE4648-600A-41D3-B286-4801372DED31}" type="datetimeFigureOut">
              <a:rPr lang="en-US"/>
              <a:pPr/>
              <a:t>3/25/2016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466C5-EA85-4037-92A2-208FC3210D8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02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F2EBB-C82C-4BFF-9656-8A7773731B62}" type="datetimeFigureOut">
              <a:rPr lang="en-US"/>
              <a:pPr/>
              <a:t>3/25/2016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83B30-3BD1-4500-B7CF-3994B1E3C9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193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E49321-552B-4414-84FB-FF2995EAAC17}" type="datetimeFigureOut">
              <a:rPr lang="en-US"/>
              <a:pPr/>
              <a:t>3/25/2016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B4AEA-FDF5-4D50-926A-8371DD12927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50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073692-385A-4EEC-9A4A-227D08285124}" type="datetimeFigureOut">
              <a:rPr lang="en-US"/>
              <a:pPr/>
              <a:t>3/25/2016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A1F1E-8B5D-4A8B-B0B3-82D9417F80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47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88F9CE-D0B6-4F75-924E-DFC1FF5B3F95}" type="datetimeFigureOut">
              <a:rPr lang="en-US"/>
              <a:pPr/>
              <a:t>3/25/2016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F220A-D725-4C66-AB15-110B23D97E0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645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C22F60-76FB-480B-A0DA-719F54074AAF}" type="datetimeFigureOut">
              <a:rPr lang="en-US"/>
              <a:pPr/>
              <a:t>3/25/2016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A3296-717D-4CBA-B24A-A82CEE5238C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001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404D93-DA37-4E3D-8B5F-E52A74B70EE5}" type="datetimeFigureOut">
              <a:rPr lang="en-US"/>
              <a:pPr/>
              <a:t>3/25/2016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D53B7-99E0-45AE-ADAE-4E5BFAB36F9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19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6A3846-DC65-4AFE-9A01-E31D4B7FA2A8}" type="datetimeFigureOut">
              <a:rPr lang="en-US"/>
              <a:pPr/>
              <a:t>3/25/2016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F3A16-0BD2-4102-AB21-D28914DAA76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201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581D620-3153-4247-A8EB-22E120C80D7B}" type="datetimeFigureOut">
              <a:rPr lang="en-US"/>
              <a:pPr/>
              <a:t>3/25/2016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5B30ECD-D493-4BA3-91D4-5D74D5175206}" type="slidenum">
              <a:rPr lang="en-GB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amoustourisms.com/wp-content/uploads/2011/06/iguazu-falls-brazil1.jpg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7650" name="Picture 2" descr="https://upload.wikimedia.org/wikipedia/commons/thumb/0/06/Flag_of_Zambia.svg/1024px-Flag_of_Zamb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124744"/>
            <a:ext cx="4104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How did Victoria Falls form?</a:t>
            </a:r>
            <a:endParaRPr lang="en-GB" sz="6000" b="1" i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422108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haroni" pitchFamily="2" charset="-79"/>
              </a:rPr>
              <a:t>AF1 – to annotate a diagram of a waterfall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tang" pitchFamily="18" charset="-127"/>
              <a:ea typeface="Batang" pitchFamily="18" charset="-127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84984"/>
            <a:ext cx="2934713" cy="2201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72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7650" name="Picture 2" descr="https://upload.wikimedia.org/wikipedia/commons/thumb/0/06/Flag_of_Zambia.svg/1024px-Flag_of_Zamb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 rot="-1511172">
            <a:off x="395288" y="620713"/>
            <a:ext cx="154305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step 3</a:t>
            </a:r>
          </a:p>
        </p:txBody>
      </p:sp>
      <p:sp>
        <p:nvSpPr>
          <p:cNvPr id="6" name="Text Box 4" descr="Water droplets"/>
          <p:cNvSpPr txBox="1">
            <a:spLocks noChangeArrowheads="1"/>
          </p:cNvSpPr>
          <p:nvPr/>
        </p:nvSpPr>
        <p:spPr bwMode="auto">
          <a:xfrm>
            <a:off x="2268538" y="476250"/>
            <a:ext cx="4464050" cy="120032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chemeClr val="bg1"/>
                </a:solidFill>
                <a:latin typeface="Comic Sans MS" pitchFamily="66" charset="0"/>
              </a:rPr>
              <a:t>Using a pencil draw in rocks below the flap you have just cut out.</a:t>
            </a:r>
            <a:endParaRPr lang="en-US" sz="2400" b="1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7" name="Picture 5" descr="100_079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852738"/>
            <a:ext cx="4389437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27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7650" name="Picture 2" descr="https://upload.wikimedia.org/wikipedia/commons/thumb/0/06/Flag_of_Zambia.svg/1024px-Flag_of_Zamb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 rot="-1511172">
            <a:off x="395288" y="620713"/>
            <a:ext cx="154305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step 4</a:t>
            </a:r>
          </a:p>
        </p:txBody>
      </p:sp>
      <p:pic>
        <p:nvPicPr>
          <p:cNvPr id="6" name="Picture 4" descr="100_079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133600"/>
            <a:ext cx="3292475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5" descr="Water droplets"/>
          <p:cNvSpPr>
            <a:spLocks noChangeArrowheads="1"/>
          </p:cNvSpPr>
          <p:nvPr/>
        </p:nvSpPr>
        <p:spPr bwMode="auto">
          <a:xfrm>
            <a:off x="2843213" y="765175"/>
            <a:ext cx="5724525" cy="100806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400">
                <a:solidFill>
                  <a:schemeClr val="bg1"/>
                </a:solidFill>
                <a:latin typeface="Comic Sans MS" pitchFamily="66" charset="0"/>
              </a:rPr>
              <a:t>Using a pencil, colour in the rocks.</a:t>
            </a:r>
            <a:endParaRPr lang="en-US" sz="240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27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7650" name="Picture 2" descr="https://upload.wikimedia.org/wikipedia/commons/thumb/0/06/Flag_of_Zambia.svg/1024px-Flag_of_Zamb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 rot="-1511172">
            <a:off x="395288" y="620713"/>
            <a:ext cx="154305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step 5</a:t>
            </a:r>
          </a:p>
        </p:txBody>
      </p:sp>
      <p:sp>
        <p:nvSpPr>
          <p:cNvPr id="6" name="Text Box 5" descr="Water droplets"/>
          <p:cNvSpPr txBox="1">
            <a:spLocks noChangeArrowheads="1"/>
          </p:cNvSpPr>
          <p:nvPr/>
        </p:nvSpPr>
        <p:spPr bwMode="auto">
          <a:xfrm>
            <a:off x="2392363" y="180961"/>
            <a:ext cx="5759450" cy="138499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</a:rPr>
              <a:t>Colour in the remaining water and the surrounding rock</a:t>
            </a:r>
            <a:r>
              <a:rPr lang="en-GB" sz="2400" b="1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Label the river the ZAMBEZI</a:t>
            </a:r>
            <a:endParaRPr lang="en-US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7" name="Picture 6" descr="100_079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84313"/>
            <a:ext cx="3292475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100_079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84313"/>
            <a:ext cx="3292475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859338" y="4149080"/>
            <a:ext cx="12968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838642" y="4064642"/>
            <a:ext cx="1296838" cy="595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04048" y="3502749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Hard rock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4048" y="414908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Soft rock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7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7650" name="Picture 2" descr="https://upload.wikimedia.org/wikipedia/commons/thumb/0/06/Flag_of_Zambia.svg/1024px-Flag_of_Zamb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 rot="-1511172">
            <a:off x="395288" y="620713"/>
            <a:ext cx="154305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step 6</a:t>
            </a:r>
          </a:p>
        </p:txBody>
      </p:sp>
      <p:pic>
        <p:nvPicPr>
          <p:cNvPr id="6" name="Picture 4" descr="100_08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373"/>
            <a:ext cx="5164141" cy="688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Text Box 17" descr="Water droplets"/>
          <p:cNvSpPr txBox="1">
            <a:spLocks noChangeArrowheads="1"/>
          </p:cNvSpPr>
          <p:nvPr/>
        </p:nvSpPr>
        <p:spPr bwMode="auto">
          <a:xfrm>
            <a:off x="0" y="1988840"/>
            <a:ext cx="3419872" cy="156966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</a:rPr>
              <a:t>You will now need a pen. Number the following features on your template.</a:t>
            </a:r>
            <a:endParaRPr lang="en-US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01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7650" name="Picture 2" descr="https://upload.wikimedia.org/wikipedia/commons/thumb/0/06/Flag_of_Zambia.svg/1024px-Flag_of_Zamb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 rot="-1511172">
            <a:off x="395288" y="620713"/>
            <a:ext cx="154305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step 7</a:t>
            </a:r>
          </a:p>
        </p:txBody>
      </p:sp>
      <p:pic>
        <p:nvPicPr>
          <p:cNvPr id="6" name="Picture 4" descr="100_08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16113"/>
            <a:ext cx="3292475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5" descr="100_08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636838"/>
            <a:ext cx="4389437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6" descr="Water droplets"/>
          <p:cNvSpPr txBox="1">
            <a:spLocks noChangeArrowheads="1"/>
          </p:cNvSpPr>
          <p:nvPr/>
        </p:nvSpPr>
        <p:spPr bwMode="auto">
          <a:xfrm>
            <a:off x="2987675" y="404813"/>
            <a:ext cx="4464050" cy="830997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chemeClr val="bg1"/>
                </a:solidFill>
                <a:latin typeface="Comic Sans MS" pitchFamily="66" charset="0"/>
              </a:rPr>
              <a:t>Stick the waterfall to the end of the paper.</a:t>
            </a:r>
            <a:endParaRPr lang="en-US" sz="2400" b="1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01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7650" name="Picture 2" descr="https://upload.wikimedia.org/wikipedia/commons/thumb/0/06/Flag_of_Zambia.svg/1024px-Flag_of_Zamb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 rot="-1511172">
            <a:off x="395288" y="620713"/>
            <a:ext cx="154305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step 8</a:t>
            </a:r>
          </a:p>
        </p:txBody>
      </p:sp>
      <p:pic>
        <p:nvPicPr>
          <p:cNvPr id="6" name="Picture 4" descr="100_08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347913"/>
            <a:ext cx="6011862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5" descr="Water droplets"/>
          <p:cNvSpPr txBox="1">
            <a:spLocks noChangeArrowheads="1"/>
          </p:cNvSpPr>
          <p:nvPr/>
        </p:nvSpPr>
        <p:spPr bwMode="auto">
          <a:xfrm>
            <a:off x="2843213" y="333375"/>
            <a:ext cx="4464050" cy="2308324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chemeClr val="bg1"/>
                </a:solidFill>
                <a:latin typeface="Comic Sans MS" pitchFamily="66" charset="0"/>
              </a:rPr>
              <a:t>Open your book to a double page. Place the model over the centre of the page.  Glue the base to the right page and the back to the left page.</a:t>
            </a:r>
            <a:endParaRPr lang="en-US" sz="2400" b="1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27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7650" name="Picture 2" descr="https://upload.wikimedia.org/wikipedia/commons/thumb/0/06/Flag_of_Zambia.svg/1024px-Flag_of_Zamb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 rot="-1511172">
            <a:off x="395288" y="620713"/>
            <a:ext cx="154305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step 9</a:t>
            </a:r>
          </a:p>
        </p:txBody>
      </p:sp>
      <p:pic>
        <p:nvPicPr>
          <p:cNvPr id="6" name="Picture 5" descr="DSC001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57563"/>
            <a:ext cx="3648075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6" descr="Bouquet"/>
          <p:cNvSpPr txBox="1">
            <a:spLocks noChangeArrowheads="1"/>
          </p:cNvSpPr>
          <p:nvPr/>
        </p:nvSpPr>
        <p:spPr bwMode="auto">
          <a:xfrm>
            <a:off x="250825" y="1557338"/>
            <a:ext cx="3997325" cy="2308324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</a:rPr>
              <a:t>Give your diagram the title </a:t>
            </a:r>
            <a:r>
              <a:rPr lang="en-GB" sz="2400" b="1" dirty="0" smtClean="0">
                <a:solidFill>
                  <a:schemeClr val="bg1"/>
                </a:solidFill>
                <a:latin typeface="Comic Sans MS" pitchFamily="66" charset="0"/>
              </a:rPr>
              <a:t>‘Victoria Falls</a:t>
            </a:r>
            <a:r>
              <a:rPr lang="en-GB" sz="2400" b="1" smtClean="0">
                <a:solidFill>
                  <a:schemeClr val="bg1"/>
                </a:solidFill>
                <a:latin typeface="Comic Sans MS" pitchFamily="66" charset="0"/>
              </a:rPr>
              <a:t>’. Write </a:t>
            </a:r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</a:rPr>
              <a:t>neatly the numbers and corresponding definitions into your book.</a:t>
            </a:r>
            <a:endParaRPr lang="en-US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391818" y="1412875"/>
            <a:ext cx="360363" cy="431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1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356100" y="2492375"/>
            <a:ext cx="360363" cy="431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2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404225" y="3213100"/>
            <a:ext cx="360363" cy="431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356100" y="4203760"/>
            <a:ext cx="360363" cy="431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4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391817" y="5184232"/>
            <a:ext cx="360363" cy="431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5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356100" y="6165850"/>
            <a:ext cx="360363" cy="431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6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4" name="Text Box 13" descr="Water droplets"/>
          <p:cNvSpPr txBox="1">
            <a:spLocks noChangeArrowheads="1"/>
          </p:cNvSpPr>
          <p:nvPr/>
        </p:nvSpPr>
        <p:spPr bwMode="auto">
          <a:xfrm>
            <a:off x="4862713" y="1095673"/>
            <a:ext cx="4248150" cy="92333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u="sng" dirty="0">
                <a:solidFill>
                  <a:schemeClr val="bg1"/>
                </a:solidFill>
                <a:latin typeface="Comic Sans MS" pitchFamily="66" charset="0"/>
              </a:rPr>
              <a:t>Hard Rock: </a:t>
            </a:r>
            <a:r>
              <a:rPr lang="en-GB" b="1" dirty="0">
                <a:solidFill>
                  <a:schemeClr val="bg1"/>
                </a:solidFill>
                <a:latin typeface="Comic Sans MS" pitchFamily="66" charset="0"/>
              </a:rPr>
              <a:t>This rock is </a:t>
            </a:r>
            <a:r>
              <a:rPr lang="en-GB" b="1" dirty="0" smtClean="0">
                <a:solidFill>
                  <a:schemeClr val="bg1"/>
                </a:solidFill>
                <a:latin typeface="Comic Sans MS" pitchFamily="66" charset="0"/>
              </a:rPr>
              <a:t>resistant (basalt) </a:t>
            </a:r>
            <a:r>
              <a:rPr lang="en-GB" b="1" dirty="0">
                <a:solidFill>
                  <a:schemeClr val="bg1"/>
                </a:solidFill>
                <a:latin typeface="Comic Sans MS" pitchFamily="66" charset="0"/>
              </a:rPr>
              <a:t>so over time a ledge develops.</a:t>
            </a:r>
            <a:endParaRPr lang="en-US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5" name="Text Box 14" descr="Water droplets"/>
          <p:cNvSpPr txBox="1">
            <a:spLocks noChangeArrowheads="1"/>
          </p:cNvSpPr>
          <p:nvPr/>
        </p:nvSpPr>
        <p:spPr bwMode="auto">
          <a:xfrm>
            <a:off x="4895850" y="2349500"/>
            <a:ext cx="4248150" cy="64135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u="sng">
                <a:solidFill>
                  <a:schemeClr val="bg1"/>
                </a:solidFill>
                <a:latin typeface="Comic Sans MS" pitchFamily="66" charset="0"/>
              </a:rPr>
              <a:t>Waterfall</a:t>
            </a:r>
            <a:r>
              <a:rPr lang="en-GB" b="1">
                <a:solidFill>
                  <a:schemeClr val="bg1"/>
                </a:solidFill>
                <a:latin typeface="Comic Sans MS" pitchFamily="66" charset="0"/>
              </a:rPr>
              <a:t>: where the water tumbles over the ledge.</a:t>
            </a:r>
            <a:endParaRPr lang="en-US" b="1" u="sng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" name="Text Box 15" descr="Water droplets"/>
          <p:cNvSpPr txBox="1">
            <a:spLocks noChangeArrowheads="1"/>
          </p:cNvSpPr>
          <p:nvPr/>
        </p:nvSpPr>
        <p:spPr bwMode="auto">
          <a:xfrm>
            <a:off x="4895850" y="3105834"/>
            <a:ext cx="4248150" cy="92333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u="sng" dirty="0" smtClean="0">
                <a:solidFill>
                  <a:schemeClr val="bg1"/>
                </a:solidFill>
                <a:latin typeface="Comic Sans MS" pitchFamily="66" charset="0"/>
              </a:rPr>
              <a:t>Soft Rock</a:t>
            </a:r>
            <a:r>
              <a:rPr lang="en-GB" b="1" dirty="0">
                <a:solidFill>
                  <a:schemeClr val="bg1"/>
                </a:solidFill>
                <a:latin typeface="Comic Sans MS" pitchFamily="66" charset="0"/>
              </a:rPr>
              <a:t>: </a:t>
            </a:r>
            <a:r>
              <a:rPr lang="en-GB" b="1" dirty="0" smtClean="0">
                <a:solidFill>
                  <a:schemeClr val="bg1"/>
                </a:solidFill>
                <a:latin typeface="Comic Sans MS" pitchFamily="66" charset="0"/>
              </a:rPr>
              <a:t>This rock</a:t>
            </a:r>
            <a:r>
              <a:rPr lang="en-GB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b="1" dirty="0" smtClean="0">
                <a:solidFill>
                  <a:schemeClr val="bg1"/>
                </a:solidFill>
                <a:latin typeface="Comic Sans MS" pitchFamily="66" charset="0"/>
              </a:rPr>
              <a:t>(sandstone) is </a:t>
            </a:r>
            <a:r>
              <a:rPr lang="en-GB" b="1" dirty="0">
                <a:solidFill>
                  <a:schemeClr val="bg1"/>
                </a:solidFill>
                <a:latin typeface="Comic Sans MS" pitchFamily="66" charset="0"/>
              </a:rPr>
              <a:t>easier to </a:t>
            </a:r>
            <a:r>
              <a:rPr lang="en-GB" b="1" dirty="0" smtClean="0">
                <a:solidFill>
                  <a:schemeClr val="bg1"/>
                </a:solidFill>
                <a:latin typeface="Comic Sans MS" pitchFamily="66" charset="0"/>
              </a:rPr>
              <a:t>erode and undercuts the hard rock. </a:t>
            </a:r>
            <a:endParaRPr lang="en-US" b="1" u="sng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7" name="Text Box 16" descr="Water droplets"/>
          <p:cNvSpPr txBox="1">
            <a:spLocks noChangeArrowheads="1"/>
          </p:cNvSpPr>
          <p:nvPr/>
        </p:nvSpPr>
        <p:spPr bwMode="auto">
          <a:xfrm>
            <a:off x="4895850" y="4187825"/>
            <a:ext cx="4248150" cy="64135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u="sng" dirty="0">
                <a:solidFill>
                  <a:schemeClr val="bg1"/>
                </a:solidFill>
                <a:latin typeface="Comic Sans MS" pitchFamily="66" charset="0"/>
              </a:rPr>
              <a:t>Gorge: </a:t>
            </a:r>
            <a:r>
              <a:rPr lang="en-GB" b="1" dirty="0">
                <a:solidFill>
                  <a:schemeClr val="bg1"/>
                </a:solidFill>
                <a:latin typeface="Comic Sans MS" pitchFamily="66" charset="0"/>
              </a:rPr>
              <a:t>The waterfall cuts its way up the valley.</a:t>
            </a:r>
            <a:endParaRPr lang="en-US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8" name="Text Box 17" descr="Water droplets"/>
          <p:cNvSpPr txBox="1">
            <a:spLocks noChangeArrowheads="1"/>
          </p:cNvSpPr>
          <p:nvPr/>
        </p:nvSpPr>
        <p:spPr bwMode="auto">
          <a:xfrm>
            <a:off x="4895850" y="5069556"/>
            <a:ext cx="4248150" cy="915988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u="sng">
                <a:solidFill>
                  <a:schemeClr val="bg1"/>
                </a:solidFill>
                <a:latin typeface="Comic Sans MS" pitchFamily="66" charset="0"/>
              </a:rPr>
              <a:t>Fallen Rocks</a:t>
            </a:r>
            <a:r>
              <a:rPr lang="en-GB" b="1">
                <a:solidFill>
                  <a:schemeClr val="bg1"/>
                </a:solidFill>
                <a:latin typeface="Comic Sans MS" pitchFamily="66" charset="0"/>
              </a:rPr>
              <a:t> : When the ledge collapse it falls into the plunge pool.</a:t>
            </a:r>
            <a:endParaRPr lang="en-US" b="1" u="sng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9" name="Text Box 18" descr="Water droplets"/>
          <p:cNvSpPr txBox="1">
            <a:spLocks noChangeArrowheads="1"/>
          </p:cNvSpPr>
          <p:nvPr/>
        </p:nvSpPr>
        <p:spPr bwMode="auto">
          <a:xfrm>
            <a:off x="4895850" y="6216650"/>
            <a:ext cx="4248150" cy="64135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u="sng">
                <a:solidFill>
                  <a:schemeClr val="bg1"/>
                </a:solidFill>
                <a:latin typeface="Comic Sans MS" pitchFamily="66" charset="0"/>
              </a:rPr>
              <a:t>Plunge Pool:</a:t>
            </a:r>
            <a:r>
              <a:rPr lang="en-GB" b="1">
                <a:solidFill>
                  <a:schemeClr val="bg1"/>
                </a:solidFill>
                <a:latin typeface="Comic Sans MS" pitchFamily="66" charset="0"/>
              </a:rPr>
              <a:t> Here the debris speeds up erosion.</a:t>
            </a:r>
            <a:endParaRPr lang="en-US" b="1" u="sng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45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7650" name="Picture 2" descr="https://upload.wikimedia.org/wikipedia/commons/thumb/0/06/Flag_of_Zambia.svg/1024px-Flag_of_Zamb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 rot="-1511172">
            <a:off x="395288" y="620713"/>
            <a:ext cx="154305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step 10</a:t>
            </a:r>
          </a:p>
        </p:txBody>
      </p:sp>
      <p:sp>
        <p:nvSpPr>
          <p:cNvPr id="6" name="Text Box 5" descr="Water droplets"/>
          <p:cNvSpPr txBox="1">
            <a:spLocks noChangeArrowheads="1"/>
          </p:cNvSpPr>
          <p:nvPr/>
        </p:nvSpPr>
        <p:spPr bwMode="auto">
          <a:xfrm>
            <a:off x="2268538" y="476250"/>
            <a:ext cx="4464050" cy="457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chemeClr val="bg1"/>
                </a:solidFill>
                <a:latin typeface="Comic Sans MS" pitchFamily="66" charset="0"/>
              </a:rPr>
              <a:t>Close your book!</a:t>
            </a:r>
            <a:endParaRPr lang="en-US" sz="2400" b="1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7" name="Picture 6" descr="DSC001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268413"/>
            <a:ext cx="4224338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45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7650" name="Picture 2" descr="https://upload.wikimedia.org/wikipedia/commons/thumb/0/06/Flag_of_Zambia.svg/1024px-Flag_of_Zamb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 rot="-1511172">
            <a:off x="395288" y="620713"/>
            <a:ext cx="154305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step 10</a:t>
            </a:r>
          </a:p>
        </p:txBody>
      </p:sp>
      <p:sp>
        <p:nvSpPr>
          <p:cNvPr id="6" name="Text Box 4" descr="Water droplets"/>
          <p:cNvSpPr txBox="1">
            <a:spLocks noChangeArrowheads="1"/>
          </p:cNvSpPr>
          <p:nvPr/>
        </p:nvSpPr>
        <p:spPr bwMode="auto">
          <a:xfrm>
            <a:off x="2627313" y="549275"/>
            <a:ext cx="4464050" cy="457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chemeClr val="bg1"/>
                </a:solidFill>
                <a:latin typeface="Comic Sans MS" pitchFamily="66" charset="0"/>
              </a:rPr>
              <a:t>Open your book!</a:t>
            </a:r>
            <a:endParaRPr lang="en-US" sz="2400" b="1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7" name="Picture 6" descr="100_08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196975"/>
            <a:ext cx="6443663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45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upload.wikimedia.org/wikipedia/commons/thumb/0/06/Flag_of_Zambia.svg/1024px-Flag_of_Zamb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Watch the video clip..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84374"/>
            <a:ext cx="8229600" cy="3489251"/>
          </a:xfrm>
        </p:spPr>
        <p:txBody>
          <a:bodyPr/>
          <a:lstStyle/>
          <a:p>
            <a:pPr algn="ctr"/>
            <a:r>
              <a:rPr lang="en-US" sz="2800" dirty="0" smtClean="0">
                <a:latin typeface="+mj-lt"/>
              </a:rPr>
              <a:t>See if you can recognise any of the features you have just labeled.</a:t>
            </a:r>
            <a:endParaRPr lang="en-GB" sz="2800" dirty="0">
              <a:latin typeface="+mj-lt"/>
            </a:endParaRPr>
          </a:p>
          <a:p>
            <a:pPr algn="ctr"/>
            <a:endParaRPr lang="en-GB" dirty="0">
              <a:latin typeface="Comic Sans MS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176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271" y="4239090"/>
            <a:ext cx="8036719" cy="892969"/>
          </a:xfrm>
        </p:spPr>
        <p:txBody>
          <a:bodyPr/>
          <a:lstStyle/>
          <a:p>
            <a:r>
              <a:rPr lang="en-US" dirty="0" smtClean="0"/>
              <a:t>Flipped Starter Questions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4271" y="5099811"/>
            <a:ext cx="8036719" cy="116450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Flipped homework questions – on the mini whiteboards, divide it into quarters and write the answers  to the following questions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4703" y="2068553"/>
            <a:ext cx="7695855" cy="13032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marL="522368" indent="-522368" algn="ctr" defTabSz="410751" fontAlgn="auto" latinLnBrk="1" hangingPunct="0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rial Rounded MT Bold" pitchFamily="34" charset="0"/>
                <a:ea typeface="Hoefler Text"/>
                <a:cs typeface="Hoefler Text"/>
                <a:sym typeface="Hoefler Text"/>
              </a:rPr>
              <a:t>What is the name of the world’s tallest waterfall?</a:t>
            </a:r>
          </a:p>
          <a:p>
            <a:pPr marL="522368" indent="-522368" algn="ctr" defTabSz="410751" fontAlgn="auto" latinLnBrk="1" hangingPunct="0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Arial Rounded MT Bold" pitchFamily="34" charset="0"/>
              </a:rPr>
              <a:t>How tall is it?</a:t>
            </a:r>
          </a:p>
          <a:p>
            <a:pPr marL="522368" indent="-522368" algn="ctr" defTabSz="410751" fontAlgn="auto" latinLnBrk="1" hangingPunct="0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rial Rounded MT Bold" pitchFamily="34" charset="0"/>
                <a:ea typeface="Hoefler Text"/>
                <a:cs typeface="Hoefler Text"/>
                <a:sym typeface="Hoefler Text"/>
              </a:rPr>
              <a:t>What is ‘crucial’ to the formation of waterfalls?</a:t>
            </a:r>
          </a:p>
          <a:p>
            <a:pPr marL="522368" indent="-522368" algn="ctr" defTabSz="410751" fontAlgn="auto" latinLnBrk="1" hangingPunct="0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Arial Rounded MT Bold" pitchFamily="34" charset="0"/>
              </a:rPr>
              <a:t>What is formed when a waterfall retreats?</a:t>
            </a:r>
            <a:endParaRPr lang="en-GB" sz="2000" dirty="0">
              <a:solidFill>
                <a:schemeClr val="bg1"/>
              </a:solidFill>
              <a:latin typeface="Arial Rounded MT Bold" pitchFamily="34" charset="0"/>
              <a:ea typeface="Hoefler Text"/>
              <a:cs typeface="Hoefler Text"/>
              <a:sym typeface="Hoefler Text"/>
            </a:endParaRPr>
          </a:p>
        </p:txBody>
      </p:sp>
    </p:spTree>
    <p:extLst>
      <p:ext uri="{BB962C8B-B14F-4D97-AF65-F5344CB8AC3E}">
        <p14:creationId xmlns:p14="http://schemas.microsoft.com/office/powerpoint/2010/main" val="26040968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upload.wikimedia.org/wikipedia/commons/thumb/0/06/Flag_of_Zambia.svg/1024px-Flag_of_Zamb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Plenary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Write a recipe to explain how to make a waterfall.</a:t>
            </a:r>
            <a:endParaRPr lang="en-GB" sz="2800" dirty="0">
              <a:latin typeface="+mj-lt"/>
            </a:endParaRPr>
          </a:p>
          <a:p>
            <a:pPr algn="ctr"/>
            <a:endParaRPr lang="en-GB" sz="2800" dirty="0" smtClean="0">
              <a:latin typeface="+mj-lt"/>
            </a:endParaRPr>
          </a:p>
          <a:p>
            <a:pPr algn="ctr"/>
            <a:r>
              <a:rPr lang="en-GB" sz="2800" dirty="0" smtClean="0">
                <a:latin typeface="+mj-lt"/>
              </a:rPr>
              <a:t>Think </a:t>
            </a:r>
            <a:r>
              <a:rPr lang="en-GB" sz="2800" dirty="0">
                <a:latin typeface="+mj-lt"/>
              </a:rPr>
              <a:t>about the ingredients you will need and then the steps that you need to </a:t>
            </a:r>
            <a:r>
              <a:rPr lang="en-GB" sz="2800" dirty="0" smtClean="0">
                <a:latin typeface="+mj-lt"/>
              </a:rPr>
              <a:t>follow, e.g.</a:t>
            </a:r>
          </a:p>
          <a:p>
            <a:pPr algn="ctr"/>
            <a:endParaRPr lang="en-GB" sz="2800" dirty="0" smtClean="0">
              <a:latin typeface="+mj-lt"/>
            </a:endParaRPr>
          </a:p>
          <a:p>
            <a:pPr marL="0" indent="0" algn="ctr">
              <a:buNone/>
            </a:pPr>
            <a:r>
              <a:rPr lang="en-GB" sz="2800" dirty="0">
                <a:latin typeface="+mj-lt"/>
              </a:rPr>
              <a:t>Ingredients : Soft rock</a:t>
            </a:r>
          </a:p>
          <a:p>
            <a:pPr algn="ctr"/>
            <a:endParaRPr lang="en-GB" sz="2800" dirty="0">
              <a:latin typeface="+mj-lt"/>
            </a:endParaRPr>
          </a:p>
          <a:p>
            <a:pPr marL="0" indent="0" algn="ctr">
              <a:buNone/>
            </a:pPr>
            <a:r>
              <a:rPr lang="en-GB" sz="2800" dirty="0">
                <a:latin typeface="+mj-lt"/>
              </a:rPr>
              <a:t>Method : Take one layer of soft rock and place a layer of   </a:t>
            </a:r>
          </a:p>
          <a:p>
            <a:pPr algn="ctr"/>
            <a:endParaRPr lang="en-GB" dirty="0">
              <a:latin typeface="Comic Sans MS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945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upload.wikimedia.org/wikipedia/commons/thumb/0/06/Flag_of_Zambia.svg/1024px-Flag_of_Zamb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Here’s one I made earlier…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dirty="0" smtClean="0">
                <a:latin typeface="Comic Sans MS" pitchFamily="66" charset="0"/>
              </a:rPr>
              <a:t>Ingredients </a:t>
            </a:r>
            <a:r>
              <a:rPr lang="en-GB" sz="2400" dirty="0">
                <a:latin typeface="Comic Sans MS" pitchFamily="66" charset="0"/>
              </a:rPr>
              <a:t>: Soft rock, hard rock, river</a:t>
            </a:r>
          </a:p>
          <a:p>
            <a:pPr algn="ctr"/>
            <a:endParaRPr lang="en-GB" sz="2400" dirty="0">
              <a:latin typeface="Comic Sans MS" pitchFamily="66" charset="0"/>
            </a:endParaRPr>
          </a:p>
          <a:p>
            <a:pPr algn="ctr"/>
            <a:endParaRPr lang="en-GB" sz="2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2400" dirty="0">
                <a:latin typeface="Comic Sans MS" pitchFamily="66" charset="0"/>
              </a:rPr>
              <a:t>Method : Take one layer of soft rock and place a layer of hard rock over it. Allow river to run over top until it creates a crack. Allow river to erode soft rock until plunge pool and large overhang created - allow overhang to collapse. </a:t>
            </a:r>
            <a:br>
              <a:rPr lang="en-GB" sz="2400" dirty="0">
                <a:latin typeface="Comic Sans MS" pitchFamily="66" charset="0"/>
              </a:rPr>
            </a:br>
            <a:r>
              <a:rPr lang="en-GB" sz="2400" dirty="0">
                <a:latin typeface="Comic Sans MS" pitchFamily="66" charset="0"/>
              </a:rPr>
              <a:t>Repeat process for 1000's of years until large gorge formed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587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989838" y="1933038"/>
            <a:ext cx="4354234" cy="173412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algn="l" rtl="0" latinLnBrk="1" hangingPunct="0"/>
            <a:r>
              <a:rPr lang="en-US" dirty="0">
                <a:solidFill>
                  <a:schemeClr val="bg1"/>
                </a:solidFill>
                <a:latin typeface="Arial Rounded MT Bold" pitchFamily="34" charset="0"/>
                <a:ea typeface="Hoefler Text"/>
                <a:cs typeface="Hoefler Text"/>
                <a:sym typeface="Hoefler Text"/>
              </a:rPr>
              <a:t>Angel </a:t>
            </a:r>
            <a:r>
              <a:rPr lang="en-US" dirty="0">
                <a:solidFill>
                  <a:schemeClr val="bg1"/>
                </a:solidFill>
                <a:latin typeface="Arial Rounded MT Bold" pitchFamily="34" charset="0"/>
                <a:ea typeface="Hoefler Text"/>
                <a:cs typeface="Hoefler Text"/>
              </a:rPr>
              <a:t>Falls   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  <a:ea typeface="Hoefler Text"/>
                <a:cs typeface="Hoefler Text"/>
              </a:rPr>
              <a:t>						979m</a:t>
            </a:r>
            <a:endParaRPr lang="en-US" dirty="0">
              <a:solidFill>
                <a:schemeClr val="bg1"/>
              </a:solidFill>
              <a:latin typeface="Arial Rounded MT Bold" pitchFamily="34" charset="0"/>
              <a:ea typeface="Hoefler Text"/>
              <a:cs typeface="Hoefler Text"/>
              <a:sym typeface="Hoefler Text"/>
            </a:endParaRPr>
          </a:p>
          <a:p>
            <a:pPr defTabSz="410751" fontAlgn="auto" latinLnBrk="1" hangingPunct="0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chemeClr val="bg1"/>
              </a:solidFill>
              <a:latin typeface="Arial Rounded MT Bold" pitchFamily="34" charset="0"/>
              <a:ea typeface="Hoefler Text"/>
              <a:cs typeface="Hoefler Text"/>
            </a:endParaRPr>
          </a:p>
          <a:p>
            <a:pPr defTabSz="410751" fontAlgn="auto" latinLnBrk="1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latin typeface="Arial Rounded MT Bold" pitchFamily="34" charset="0"/>
              <a:ea typeface="Hoefler Text"/>
              <a:cs typeface="Hoefler Text"/>
            </a:endParaRPr>
          </a:p>
          <a:p>
            <a:pPr defTabSz="410751" fontAlgn="auto" latinLnBrk="1"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Arial Rounded MT Bold" pitchFamily="34" charset="0"/>
                <a:ea typeface="Hoefler Text"/>
                <a:cs typeface="Hoefler Text"/>
                <a:sym typeface="Hoefler Text"/>
              </a:rPr>
              <a:t>Hard and soft </a:t>
            </a:r>
          </a:p>
          <a:p>
            <a:pPr defTabSz="410751" fontAlgn="auto" latinLnBrk="1"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Arial Rounded MT Bold" pitchFamily="34" charset="0"/>
                <a:ea typeface="Hoefler Text"/>
                <a:cs typeface="Hoefler Text"/>
                <a:sym typeface="Hoefler Text"/>
              </a:rPr>
              <a:t>rocks      					gorge</a:t>
            </a:r>
            <a:endParaRPr lang="en-GB" dirty="0">
              <a:solidFill>
                <a:schemeClr val="bg1"/>
              </a:solidFill>
              <a:latin typeface="Arial Rounded MT Bold" pitchFamily="34" charset="0"/>
              <a:ea typeface="Hoefler Text"/>
              <a:cs typeface="Hoefler Text"/>
              <a:sym typeface="Hoefler Text"/>
            </a:endParaRPr>
          </a:p>
        </p:txBody>
      </p:sp>
      <p:cxnSp>
        <p:nvCxnSpPr>
          <p:cNvPr id="6" name="Straight Connector 5"/>
          <p:cNvCxnSpPr>
            <a:stCxn id="4" idx="0"/>
            <a:endCxn id="4" idx="2"/>
          </p:cNvCxnSpPr>
          <p:nvPr/>
        </p:nvCxnSpPr>
        <p:spPr>
          <a:xfrm>
            <a:off x="4166955" y="1933038"/>
            <a:ext cx="0" cy="1734125"/>
          </a:xfrm>
          <a:prstGeom prst="line">
            <a:avLst/>
          </a:prstGeom>
          <a:noFill/>
          <a:ln w="38100" cap="flat">
            <a:solidFill>
              <a:srgbClr val="3C5F5E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Connector 7"/>
          <p:cNvCxnSpPr>
            <a:stCxn id="4" idx="1"/>
            <a:endCxn id="4" idx="3"/>
          </p:cNvCxnSpPr>
          <p:nvPr/>
        </p:nvCxnSpPr>
        <p:spPr>
          <a:xfrm>
            <a:off x="1989838" y="2800101"/>
            <a:ext cx="4354234" cy="0"/>
          </a:xfrm>
          <a:prstGeom prst="line">
            <a:avLst/>
          </a:prstGeom>
          <a:noFill/>
          <a:ln w="38100" cap="flat">
            <a:solidFill>
              <a:srgbClr val="3C5F5E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9921805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7650" name="Picture 2" descr="https://upload.wikimedia.org/wikipedia/commons/thumb/0/06/Flag_of_Zambia.svg/1024px-Flag_of_Zamb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7"/>
          <p:cNvGrpSpPr>
            <a:grpSpLocks/>
          </p:cNvGrpSpPr>
          <p:nvPr/>
        </p:nvGrpSpPr>
        <p:grpSpPr bwMode="auto">
          <a:xfrm>
            <a:off x="239713" y="299846"/>
            <a:ext cx="8474169" cy="6369514"/>
            <a:chOff x="291596" y="931350"/>
            <a:chExt cx="8620138" cy="5667611"/>
          </a:xfrm>
        </p:grpSpPr>
        <p:pic>
          <p:nvPicPr>
            <p:cNvPr id="26" name="Picture 16" descr="http://i5.photobucket.com/albums/y154/jfyffe/raidmyspace/layouts/scenery/angel_falls/angel_falls_b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095981"/>
              <a:ext cx="3600400" cy="221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" descr="http://photos.igougo.com/images/p115331-Niagara_Falls-Falls_View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214" y="2095981"/>
              <a:ext cx="3847968" cy="1982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" descr="http://www.monnikhof.com/Victoria-Falls-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96" y="4376803"/>
              <a:ext cx="3704340" cy="2222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" descr="iguazu-falls-brazil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7053" y="4207988"/>
              <a:ext cx="3847968" cy="221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6383220" y="931350"/>
              <a:ext cx="359128" cy="3689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kern="0" dirty="0">
                  <a:solidFill>
                    <a:sysClr val="windowText" lastClr="000000"/>
                  </a:solidFill>
                </a:rPr>
                <a:t>A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3757" y="4401693"/>
              <a:ext cx="287302" cy="3689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kern="0" dirty="0">
                  <a:solidFill>
                    <a:sysClr val="windowText" lastClr="000000"/>
                  </a:solidFill>
                </a:rPr>
                <a:t>B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551534" y="2104302"/>
              <a:ext cx="360200" cy="3689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kern="0" dirty="0">
                  <a:solidFill>
                    <a:sysClr val="windowText" lastClr="000000"/>
                  </a:solidFill>
                </a:rPr>
                <a:t>C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616928" y="4216683"/>
              <a:ext cx="288374" cy="3700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kern="0" dirty="0">
                  <a:solidFill>
                    <a:sysClr val="windowText" lastClr="000000"/>
                  </a:solidFill>
                </a:rPr>
                <a:t>D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167439" y="1140072"/>
              <a:ext cx="2808701" cy="64644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914400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kern="0" dirty="0">
                  <a:solidFill>
                    <a:sysClr val="windowText" lastClr="000000"/>
                  </a:solidFill>
                </a:rPr>
                <a:t>Niagara Falls, USA</a:t>
              </a:r>
            </a:p>
            <a:p>
              <a:pPr defTabSz="914400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kern="0" dirty="0">
                  <a:solidFill>
                    <a:sysClr val="windowText" lastClr="000000"/>
                  </a:solidFill>
                </a:rPr>
                <a:t>Victoria Falls, Zimbabwe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965083" y="989238"/>
              <a:ext cx="3005953" cy="64535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914400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kern="0" dirty="0">
                  <a:solidFill>
                    <a:sysClr val="windowText" lastClr="000000"/>
                  </a:solidFill>
                </a:rPr>
                <a:t>Angel Falls, Venezuela</a:t>
              </a:r>
            </a:p>
            <a:p>
              <a:pPr defTabSz="914400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kern="0" dirty="0" err="1">
                  <a:solidFill>
                    <a:sysClr val="windowText" lastClr="000000"/>
                  </a:solidFill>
                </a:rPr>
                <a:t>Iguazu</a:t>
              </a:r>
              <a:r>
                <a:rPr lang="en-GB" sz="1800" kern="0" dirty="0">
                  <a:solidFill>
                    <a:sysClr val="windowText" lastClr="000000"/>
                  </a:solidFill>
                </a:rPr>
                <a:t> Falls, Brazil</a:t>
              </a:r>
            </a:p>
          </p:txBody>
        </p:sp>
      </p:grpSp>
      <p:sp>
        <p:nvSpPr>
          <p:cNvPr id="36" name="TextBox 35"/>
          <p:cNvSpPr txBox="1"/>
          <p:nvPr/>
        </p:nvSpPr>
        <p:spPr bwMode="auto">
          <a:xfrm>
            <a:off x="341893" y="1672192"/>
            <a:ext cx="354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</a:rPr>
              <a:t>A</a:t>
            </a:r>
            <a:endParaRPr lang="en-GB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 bwMode="auto">
          <a:xfrm>
            <a:off x="948798" y="898281"/>
            <a:ext cx="282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kern="0" dirty="0"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771748" y="587929"/>
            <a:ext cx="354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kern="0" dirty="0"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5937571" y="891591"/>
            <a:ext cx="283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kern="0" dirty="0">
                <a:solidFill>
                  <a:sysClr val="windowText" lastClr="00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57589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pPr eaLnBrk="1"/>
            <a:endParaRPr lang="en-GB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pPr marL="0" indent="0" eaLnBrk="1"/>
            <a:endParaRPr lang="en-GB" smtClean="0"/>
          </a:p>
        </p:txBody>
      </p:sp>
      <p:pic>
        <p:nvPicPr>
          <p:cNvPr id="614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91" y="0"/>
            <a:ext cx="93817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74B57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2120" y="54868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VICTORIA FALLS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88640"/>
            <a:ext cx="4176464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COPY: A </a:t>
            </a:r>
            <a:r>
              <a:rPr lang="en-US" b="1" dirty="0" smtClean="0">
                <a:solidFill>
                  <a:schemeClr val="bg1"/>
                </a:solidFill>
              </a:rPr>
              <a:t>landform</a:t>
            </a:r>
            <a:r>
              <a:rPr lang="en-US" dirty="0" smtClean="0">
                <a:solidFill>
                  <a:schemeClr val="bg1"/>
                </a:solidFill>
              </a:rPr>
              <a:t> is a feature that has been formed by natural processes e.g. waterfalls.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Can you name any others?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8104" y="209111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This is a landform –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7025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ass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0093" y="-69205"/>
            <a:ext cx="11004724" cy="699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52120" y="54868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VICTORIA FALLS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07933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7650" name="Picture 2" descr="https://upload.wikimedia.org/wikipedia/commons/thumb/0/06/Flag_of_Zambia.svg/1024px-Flag_of_Zamb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 rot="-2704984">
            <a:off x="-30162" y="2198688"/>
            <a:ext cx="337185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You will need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476375" y="1341438"/>
            <a:ext cx="5039841" cy="476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en-GB" sz="3600" b="1" dirty="0">
                <a:solidFill>
                  <a:srgbClr val="FF3300"/>
                </a:solidFill>
              </a:rPr>
              <a:t> Your book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GB" sz="3600" b="1" dirty="0">
                <a:solidFill>
                  <a:srgbClr val="FF3300"/>
                </a:solidFill>
              </a:rPr>
              <a:t> A template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GB" sz="3600" b="1" dirty="0">
                <a:solidFill>
                  <a:srgbClr val="FF3300"/>
                </a:solidFill>
              </a:rPr>
              <a:t> A stick of glue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GB" sz="3600" b="1" dirty="0">
                <a:solidFill>
                  <a:srgbClr val="FF3300"/>
                </a:solidFill>
              </a:rPr>
              <a:t> Scissors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GB" sz="3600" b="1" dirty="0">
                <a:solidFill>
                  <a:srgbClr val="FF3300"/>
                </a:solidFill>
              </a:rPr>
              <a:t> Pencil crayons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GB" sz="3600" b="1" dirty="0">
                <a:solidFill>
                  <a:srgbClr val="FF3300"/>
                </a:solidFill>
              </a:rPr>
              <a:t>A pen</a:t>
            </a:r>
            <a:endParaRPr lang="en-US" sz="3600" b="1" dirty="0">
              <a:solidFill>
                <a:srgbClr val="FF3300"/>
              </a:solidFill>
            </a:endParaRP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755650" y="260350"/>
            <a:ext cx="77343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Make a model of Victoria Falls!</a:t>
            </a:r>
          </a:p>
        </p:txBody>
      </p:sp>
    </p:spTree>
    <p:extLst>
      <p:ext uri="{BB962C8B-B14F-4D97-AF65-F5344CB8AC3E}">
        <p14:creationId xmlns:p14="http://schemas.microsoft.com/office/powerpoint/2010/main" val="397427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7650" name="Picture 2" descr="https://upload.wikimedia.org/wikipedia/commons/thumb/0/06/Flag_of_Zambia.svg/1024px-Flag_of_Zamb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 rot="-1511172">
            <a:off x="611188" y="692150"/>
            <a:ext cx="154305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step 1</a:t>
            </a:r>
          </a:p>
        </p:txBody>
      </p:sp>
      <p:sp>
        <p:nvSpPr>
          <p:cNvPr id="6" name="Text Box 5" descr="Water droplets"/>
          <p:cNvSpPr txBox="1">
            <a:spLocks noChangeArrowheads="1"/>
          </p:cNvSpPr>
          <p:nvPr/>
        </p:nvSpPr>
        <p:spPr bwMode="auto">
          <a:xfrm>
            <a:off x="2484438" y="333375"/>
            <a:ext cx="5256212" cy="457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chemeClr val="bg1"/>
                </a:solidFill>
                <a:latin typeface="Comic Sans MS" pitchFamily="66" charset="0"/>
              </a:rPr>
              <a:t>Fold along all the horizontal lines.</a:t>
            </a:r>
            <a:endParaRPr lang="en-US" sz="2400" b="1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7" name="Picture 6" descr="100_079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2349500"/>
            <a:ext cx="4389437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100_079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27"/>
          <a:stretch>
            <a:fillRect/>
          </a:stretch>
        </p:blipFill>
        <p:spPr bwMode="auto">
          <a:xfrm>
            <a:off x="395288" y="1557338"/>
            <a:ext cx="4248150" cy="494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27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7650" name="Picture 2" descr="https://upload.wikimedia.org/wikipedia/commons/thumb/0/06/Flag_of_Zambia.svg/1024px-Flag_of_Zamb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 rot="-1511172">
            <a:off x="611188" y="692150"/>
            <a:ext cx="154305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step 2</a:t>
            </a:r>
          </a:p>
        </p:txBody>
      </p:sp>
      <p:sp>
        <p:nvSpPr>
          <p:cNvPr id="6" name="Text Box 4" descr="Water droplets"/>
          <p:cNvSpPr txBox="1">
            <a:spLocks noChangeArrowheads="1"/>
          </p:cNvSpPr>
          <p:nvPr/>
        </p:nvSpPr>
        <p:spPr bwMode="auto">
          <a:xfrm>
            <a:off x="2195513" y="549275"/>
            <a:ext cx="5976937" cy="83099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chemeClr val="bg1"/>
                </a:solidFill>
                <a:latin typeface="Comic Sans MS" pitchFamily="66" charset="0"/>
              </a:rPr>
              <a:t>Using a scissors carefully cut out the section.</a:t>
            </a:r>
            <a:endParaRPr lang="en-US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7" name="Picture 5" descr="100_079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060575"/>
            <a:ext cx="4930775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27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545</Words>
  <Application>Microsoft Office PowerPoint</Application>
  <PresentationFormat>On-screen Show (4:3)</PresentationFormat>
  <Paragraphs>91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Flipped Starter Questions</vt:lpstr>
      <vt:lpstr>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Watch the video clip..</vt:lpstr>
      <vt:lpstr>Plenary</vt:lpstr>
      <vt:lpstr>Here’s one I made earlier…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Morgan</dc:creator>
  <cp:lastModifiedBy>Eurin Morgan</cp:lastModifiedBy>
  <cp:revision>28</cp:revision>
  <cp:lastPrinted>2016-02-22T05:50:30Z</cp:lastPrinted>
  <dcterms:created xsi:type="dcterms:W3CDTF">2009-02-20T13:16:45Z</dcterms:created>
  <dcterms:modified xsi:type="dcterms:W3CDTF">2016-03-25T04:59:28Z</dcterms:modified>
</cp:coreProperties>
</file>