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81" r:id="rId3"/>
    <p:sldId id="282" r:id="rId4"/>
    <p:sldId id="283" r:id="rId5"/>
    <p:sldId id="284" r:id="rId6"/>
    <p:sldId id="280" r:id="rId7"/>
    <p:sldId id="290" r:id="rId8"/>
    <p:sldId id="285" r:id="rId9"/>
  </p:sldIdLst>
  <p:sldSz cx="13004800" cy="9753600"/>
  <p:notesSz cx="6858000" cy="9144000"/>
  <p:defaultTextStyle>
    <a:lvl1pPr algn="ctr" defTabSz="584200">
      <a:defRPr sz="3600">
        <a:solidFill>
          <a:srgbClr val="5E5E5E"/>
        </a:solidFill>
        <a:latin typeface="Hoefler Text"/>
        <a:ea typeface="Hoefler Text"/>
        <a:cs typeface="Hoefler Text"/>
        <a:sym typeface="Hoefler Text"/>
      </a:defRPr>
    </a:lvl1pPr>
    <a:lvl2pPr indent="228600" algn="ctr" defTabSz="584200">
      <a:defRPr sz="3600">
        <a:solidFill>
          <a:srgbClr val="5E5E5E"/>
        </a:solidFill>
        <a:latin typeface="Hoefler Text"/>
        <a:ea typeface="Hoefler Text"/>
        <a:cs typeface="Hoefler Text"/>
        <a:sym typeface="Hoefler Text"/>
      </a:defRPr>
    </a:lvl2pPr>
    <a:lvl3pPr indent="457200" algn="ctr" defTabSz="584200">
      <a:defRPr sz="3600">
        <a:solidFill>
          <a:srgbClr val="5E5E5E"/>
        </a:solidFill>
        <a:latin typeface="Hoefler Text"/>
        <a:ea typeface="Hoefler Text"/>
        <a:cs typeface="Hoefler Text"/>
        <a:sym typeface="Hoefler Text"/>
      </a:defRPr>
    </a:lvl3pPr>
    <a:lvl4pPr indent="685800" algn="ctr" defTabSz="584200">
      <a:defRPr sz="3600">
        <a:solidFill>
          <a:srgbClr val="5E5E5E"/>
        </a:solidFill>
        <a:latin typeface="Hoefler Text"/>
        <a:ea typeface="Hoefler Text"/>
        <a:cs typeface="Hoefler Text"/>
        <a:sym typeface="Hoefler Text"/>
      </a:defRPr>
    </a:lvl4pPr>
    <a:lvl5pPr indent="914400" algn="ctr" defTabSz="584200">
      <a:defRPr sz="3600">
        <a:solidFill>
          <a:srgbClr val="5E5E5E"/>
        </a:solidFill>
        <a:latin typeface="Hoefler Text"/>
        <a:ea typeface="Hoefler Text"/>
        <a:cs typeface="Hoefler Text"/>
        <a:sym typeface="Hoefler Text"/>
      </a:defRPr>
    </a:lvl5pPr>
    <a:lvl6pPr indent="1143000" algn="ctr" defTabSz="584200">
      <a:defRPr sz="3600">
        <a:solidFill>
          <a:srgbClr val="5E5E5E"/>
        </a:solidFill>
        <a:latin typeface="Hoefler Text"/>
        <a:ea typeface="Hoefler Text"/>
        <a:cs typeface="Hoefler Text"/>
        <a:sym typeface="Hoefler Text"/>
      </a:defRPr>
    </a:lvl6pPr>
    <a:lvl7pPr indent="1371600" algn="ctr" defTabSz="584200">
      <a:defRPr sz="3600">
        <a:solidFill>
          <a:srgbClr val="5E5E5E"/>
        </a:solidFill>
        <a:latin typeface="Hoefler Text"/>
        <a:ea typeface="Hoefler Text"/>
        <a:cs typeface="Hoefler Text"/>
        <a:sym typeface="Hoefler Text"/>
      </a:defRPr>
    </a:lvl7pPr>
    <a:lvl8pPr indent="1600200" algn="ctr" defTabSz="584200">
      <a:defRPr sz="3600">
        <a:solidFill>
          <a:srgbClr val="5E5E5E"/>
        </a:solidFill>
        <a:latin typeface="Hoefler Text"/>
        <a:ea typeface="Hoefler Text"/>
        <a:cs typeface="Hoefler Text"/>
        <a:sym typeface="Hoefler Text"/>
      </a:defRPr>
    </a:lvl8pPr>
    <a:lvl9pPr indent="1828800" algn="ctr" defTabSz="584200">
      <a:defRPr sz="3600">
        <a:solidFill>
          <a:srgbClr val="5E5E5E"/>
        </a:solidFill>
        <a:latin typeface="Hoefler Text"/>
        <a:ea typeface="Hoefler Text"/>
        <a:cs typeface="Hoefler Text"/>
        <a:sym typeface="Hoefler Tex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381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>
          <a:latin typeface="Hoefler Text"/>
          <a:ea typeface="Hoefler Text"/>
          <a:cs typeface="Hoefler Text"/>
        </a:font>
        <a:srgbClr val="3C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C5F5E"/>
              </a:solidFill>
              <a:prstDash val="solid"/>
              <a:miter lim="400000"/>
            </a:ln>
          </a:top>
          <a:bottom>
            <a:ln w="12700" cap="flat">
              <a:solidFill>
                <a:srgbClr val="3C5F5E"/>
              </a:solidFill>
              <a:prstDash val="solid"/>
              <a:miter lim="400000"/>
            </a:ln>
          </a:bottom>
          <a:insideH>
            <a:ln w="12700" cap="flat">
              <a:solidFill>
                <a:srgbClr val="3C5F5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3C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C5F5E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5C2C3">
              <a:alpha val="63000"/>
            </a:srgbClr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3C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C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C5F5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2727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354851"/>
              </a:solidFill>
              <a:prstDash val="solid"/>
              <a:miter lim="400000"/>
            </a:ln>
          </a:left>
          <a:right>
            <a:ln w="12700" cap="flat">
              <a:solidFill>
                <a:srgbClr val="354851"/>
              </a:solidFill>
              <a:prstDash val="solid"/>
              <a:miter lim="400000"/>
            </a:ln>
          </a:right>
          <a:top>
            <a:ln w="12700" cap="flat">
              <a:solidFill>
                <a:srgbClr val="354851"/>
              </a:solidFill>
              <a:prstDash val="solid"/>
              <a:miter lim="400000"/>
            </a:ln>
          </a:top>
          <a:bottom>
            <a:ln w="12700" cap="flat">
              <a:solidFill>
                <a:srgbClr val="354851"/>
              </a:solidFill>
              <a:prstDash val="solid"/>
              <a:miter lim="400000"/>
            </a:ln>
          </a:bottom>
          <a:insideH>
            <a:ln w="12700" cap="flat">
              <a:solidFill>
                <a:srgbClr val="354851"/>
              </a:solidFill>
              <a:prstDash val="solid"/>
              <a:miter lim="400000"/>
            </a:ln>
          </a:insideH>
          <a:insideV>
            <a:ln w="12700" cap="flat">
              <a:solidFill>
                <a:srgbClr val="354851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solidFill>
                <a:srgbClr val="354851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54851"/>
              </a:solidFill>
              <a:prstDash val="solid"/>
              <a:miter lim="400000"/>
            </a:ln>
          </a:top>
          <a:bottom>
            <a:ln w="12700" cap="flat">
              <a:solidFill>
                <a:srgbClr val="354851"/>
              </a:solidFill>
              <a:prstDash val="solid"/>
              <a:miter lim="400000"/>
            </a:ln>
          </a:bottom>
          <a:insideH>
            <a:ln w="12700" cap="flat">
              <a:solidFill>
                <a:srgbClr val="354851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79E9E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54851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7784"/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54851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7784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6E4D7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E7E4DC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4E1D9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CA99C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50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9AAA9"/>
              </a:solidFill>
              <a:prstDash val="solid"/>
              <a:miter lim="400000"/>
            </a:ln>
          </a:top>
          <a:bottom>
            <a:ln w="12700" cap="flat">
              <a:solidFill>
                <a:srgbClr val="A9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AA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480" y="4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15542317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787400" y="1511300"/>
            <a:ext cx="11430000" cy="381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276D6D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787400" y="5308600"/>
            <a:ext cx="11430000" cy="1447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228600" algn="ctr">
              <a:spcBef>
                <a:spcPts val="0"/>
              </a:spcBef>
              <a:buSzTx/>
              <a:buNone/>
              <a:defRPr sz="4000"/>
            </a:lvl2pPr>
            <a:lvl3pPr marL="0" indent="457200" algn="ctr">
              <a:spcBef>
                <a:spcPts val="0"/>
              </a:spcBef>
              <a:buSzTx/>
              <a:buNone/>
              <a:defRPr sz="4000"/>
            </a:lvl3pPr>
            <a:lvl4pPr marL="0" indent="685800" algn="ctr">
              <a:spcBef>
                <a:spcPts val="0"/>
              </a:spcBef>
              <a:buSzTx/>
              <a:buNone/>
              <a:defRPr sz="4000"/>
            </a:lvl4pPr>
            <a:lvl5pPr marL="0" indent="914400" algn="ctr">
              <a:spcBef>
                <a:spcPts val="0"/>
              </a:spcBef>
              <a:buSzTx/>
              <a:buNone/>
              <a:defRPr sz="4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787400" y="7188200"/>
            <a:ext cx="11430000" cy="127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276D6D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787400" y="8407400"/>
            <a:ext cx="11430000" cy="1041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228600" algn="ctr">
              <a:spcBef>
                <a:spcPts val="0"/>
              </a:spcBef>
              <a:buSzTx/>
              <a:buNone/>
              <a:defRPr sz="4000"/>
            </a:lvl2pPr>
            <a:lvl3pPr marL="0" indent="457200" algn="ctr">
              <a:spcBef>
                <a:spcPts val="0"/>
              </a:spcBef>
              <a:buSzTx/>
              <a:buNone/>
              <a:defRPr sz="4000"/>
            </a:lvl3pPr>
            <a:lvl4pPr marL="0" indent="685800" algn="ctr">
              <a:spcBef>
                <a:spcPts val="0"/>
              </a:spcBef>
              <a:buSzTx/>
              <a:buNone/>
              <a:defRPr sz="4000"/>
            </a:lvl4pPr>
            <a:lvl5pPr marL="0" indent="914400" algn="ctr">
              <a:spcBef>
                <a:spcPts val="0"/>
              </a:spcBef>
              <a:buSzTx/>
              <a:buNone/>
              <a:defRPr sz="4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457200" y="1244600"/>
            <a:ext cx="5600700" cy="34671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457200" y="4851400"/>
            <a:ext cx="5600700" cy="3632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228600" algn="ctr">
              <a:spcBef>
                <a:spcPts val="0"/>
              </a:spcBef>
              <a:buSzTx/>
              <a:buNone/>
              <a:defRPr sz="4000"/>
            </a:lvl2pPr>
            <a:lvl3pPr marL="0" indent="457200" algn="ctr">
              <a:spcBef>
                <a:spcPts val="0"/>
              </a:spcBef>
              <a:buSzTx/>
              <a:buNone/>
              <a:defRPr sz="4000"/>
            </a:lvl3pPr>
            <a:lvl4pPr marL="0" indent="685800" algn="ctr">
              <a:spcBef>
                <a:spcPts val="0"/>
              </a:spcBef>
              <a:buSzTx/>
              <a:buNone/>
              <a:defRPr sz="4000"/>
            </a:lvl4pPr>
            <a:lvl5pPr marL="0" indent="914400" algn="ctr">
              <a:spcBef>
                <a:spcPts val="0"/>
              </a:spcBef>
              <a:buSzTx/>
              <a:buNone/>
              <a:defRPr sz="4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787400" y="1257300"/>
            <a:ext cx="11430000" cy="7239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3 -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buBlip>
                <a:blip r:embed="rId12"/>
              </a:buBlip>
            </a:lvl1pPr>
            <a:lvl2pPr>
              <a:buBlip>
                <a:blip r:embed="rId12"/>
              </a:buBlip>
            </a:lvl2pPr>
            <a:lvl3pPr>
              <a:buBlip>
                <a:blip r:embed="rId12"/>
              </a:buBlip>
            </a:lvl3pPr>
            <a:lvl4pPr>
              <a:buBlip>
                <a:blip r:embed="rId12"/>
              </a:buBlip>
            </a:lvl4pPr>
            <a:lvl5pPr>
              <a:buBlip>
                <a:blip r:embed="rId1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</p:sldLayoutIdLst>
  <p:transition spd="med"/>
  <p:txStyles>
    <p:titleStyle>
      <a:lvl1pPr algn="ctr" defTabSz="584200">
        <a:defRPr sz="780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latin typeface="+mn-lt"/>
          <a:ea typeface="+mn-ea"/>
          <a:cs typeface="+mn-cs"/>
          <a:sym typeface="Baskerville"/>
        </a:defRPr>
      </a:lvl1pPr>
      <a:lvl2pPr indent="228600" algn="ctr" defTabSz="584200">
        <a:defRPr sz="780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latin typeface="+mn-lt"/>
          <a:ea typeface="+mn-ea"/>
          <a:cs typeface="+mn-cs"/>
          <a:sym typeface="Baskerville"/>
        </a:defRPr>
      </a:lvl2pPr>
      <a:lvl3pPr indent="457200" algn="ctr" defTabSz="584200">
        <a:defRPr sz="780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latin typeface="+mn-lt"/>
          <a:ea typeface="+mn-ea"/>
          <a:cs typeface="+mn-cs"/>
          <a:sym typeface="Baskerville"/>
        </a:defRPr>
      </a:lvl3pPr>
      <a:lvl4pPr indent="685800" algn="ctr" defTabSz="584200">
        <a:defRPr sz="780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latin typeface="+mn-lt"/>
          <a:ea typeface="+mn-ea"/>
          <a:cs typeface="+mn-cs"/>
          <a:sym typeface="Baskerville"/>
        </a:defRPr>
      </a:lvl4pPr>
      <a:lvl5pPr indent="914400" algn="ctr" defTabSz="584200">
        <a:defRPr sz="780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latin typeface="+mn-lt"/>
          <a:ea typeface="+mn-ea"/>
          <a:cs typeface="+mn-cs"/>
          <a:sym typeface="Baskerville"/>
        </a:defRPr>
      </a:lvl5pPr>
      <a:lvl6pPr indent="1143000" algn="ctr" defTabSz="584200">
        <a:defRPr sz="780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latin typeface="+mn-lt"/>
          <a:ea typeface="+mn-ea"/>
          <a:cs typeface="+mn-cs"/>
          <a:sym typeface="Baskerville"/>
        </a:defRPr>
      </a:lvl6pPr>
      <a:lvl7pPr indent="1371600" algn="ctr" defTabSz="584200">
        <a:defRPr sz="780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latin typeface="+mn-lt"/>
          <a:ea typeface="+mn-ea"/>
          <a:cs typeface="+mn-cs"/>
          <a:sym typeface="Baskerville"/>
        </a:defRPr>
      </a:lvl7pPr>
      <a:lvl8pPr indent="1600200" algn="ctr" defTabSz="584200">
        <a:defRPr sz="780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latin typeface="+mn-lt"/>
          <a:ea typeface="+mn-ea"/>
          <a:cs typeface="+mn-cs"/>
          <a:sym typeface="Baskerville"/>
        </a:defRPr>
      </a:lvl8pPr>
      <a:lvl9pPr indent="1828800" algn="ctr" defTabSz="584200">
        <a:defRPr sz="780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latin typeface="+mn-lt"/>
          <a:ea typeface="+mn-ea"/>
          <a:cs typeface="+mn-cs"/>
          <a:sym typeface="Baskerville"/>
        </a:defRPr>
      </a:lvl9pPr>
    </p:titleStyle>
    <p:bodyStyle>
      <a:lvl1pPr marL="393700" indent="-393700" defTabSz="584200">
        <a:spcBef>
          <a:spcPts val="3600"/>
        </a:spcBef>
        <a:buSzPct val="50000"/>
        <a:buBlip>
          <a:blip r:embed="rId12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1pPr>
      <a:lvl2pPr marL="787400" indent="-393700" defTabSz="584200">
        <a:spcBef>
          <a:spcPts val="3600"/>
        </a:spcBef>
        <a:buSzPct val="50000"/>
        <a:buBlip>
          <a:blip r:embed="rId12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2pPr>
      <a:lvl3pPr marL="1181100" indent="-393700" defTabSz="584200">
        <a:spcBef>
          <a:spcPts val="3600"/>
        </a:spcBef>
        <a:buSzPct val="50000"/>
        <a:buBlip>
          <a:blip r:embed="rId12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3pPr>
      <a:lvl4pPr marL="1574800" indent="-393700" defTabSz="584200">
        <a:spcBef>
          <a:spcPts val="3600"/>
        </a:spcBef>
        <a:buSzPct val="50000"/>
        <a:buBlip>
          <a:blip r:embed="rId12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4pPr>
      <a:lvl5pPr marL="1968500" indent="-393700" defTabSz="584200">
        <a:spcBef>
          <a:spcPts val="3600"/>
        </a:spcBef>
        <a:buSzPct val="50000"/>
        <a:buBlip>
          <a:blip r:embed="rId12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5pPr>
      <a:lvl6pPr marL="2362200" indent="-393700" defTabSz="584200">
        <a:spcBef>
          <a:spcPts val="3600"/>
        </a:spcBef>
        <a:buSzPct val="50000"/>
        <a:buBlip>
          <a:blip r:embed="rId12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6pPr>
      <a:lvl7pPr marL="2755900" indent="-393700" defTabSz="584200">
        <a:spcBef>
          <a:spcPts val="3600"/>
        </a:spcBef>
        <a:buSzPct val="50000"/>
        <a:buBlip>
          <a:blip r:embed="rId12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7pPr>
      <a:lvl8pPr marL="3149600" indent="-393700" defTabSz="584200">
        <a:spcBef>
          <a:spcPts val="3600"/>
        </a:spcBef>
        <a:buSzPct val="50000"/>
        <a:buBlip>
          <a:blip r:embed="rId12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8pPr>
      <a:lvl9pPr marL="3543300" indent="-393700" defTabSz="584200">
        <a:spcBef>
          <a:spcPts val="3600"/>
        </a:spcBef>
        <a:buSzPct val="50000"/>
        <a:buBlip>
          <a:blip r:embed="rId12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9pPr>
    </p:bodyStyle>
    <p:otherStyle>
      <a:lvl1pPr algn="ctr" defTabSz="584200">
        <a:defRPr sz="2200">
          <a:solidFill>
            <a:schemeClr val="tx1"/>
          </a:solidFill>
          <a:latin typeface="+mn-lt"/>
          <a:ea typeface="+mn-ea"/>
          <a:cs typeface="+mn-cs"/>
          <a:sym typeface="Hoefler Text"/>
        </a:defRPr>
      </a:lvl1pPr>
      <a:lvl2pPr indent="228600" algn="ctr" defTabSz="584200">
        <a:defRPr sz="2200">
          <a:solidFill>
            <a:schemeClr val="tx1"/>
          </a:solidFill>
          <a:latin typeface="+mn-lt"/>
          <a:ea typeface="+mn-ea"/>
          <a:cs typeface="+mn-cs"/>
          <a:sym typeface="Hoefler Text"/>
        </a:defRPr>
      </a:lvl2pPr>
      <a:lvl3pPr indent="457200" algn="ctr" defTabSz="584200">
        <a:defRPr sz="2200">
          <a:solidFill>
            <a:schemeClr val="tx1"/>
          </a:solidFill>
          <a:latin typeface="+mn-lt"/>
          <a:ea typeface="+mn-ea"/>
          <a:cs typeface="+mn-cs"/>
          <a:sym typeface="Hoefler Text"/>
        </a:defRPr>
      </a:lvl3pPr>
      <a:lvl4pPr indent="685800" algn="ctr" defTabSz="584200">
        <a:defRPr sz="2200">
          <a:solidFill>
            <a:schemeClr val="tx1"/>
          </a:solidFill>
          <a:latin typeface="+mn-lt"/>
          <a:ea typeface="+mn-ea"/>
          <a:cs typeface="+mn-cs"/>
          <a:sym typeface="Hoefler Text"/>
        </a:defRPr>
      </a:lvl4pPr>
      <a:lvl5pPr indent="914400" algn="ctr" defTabSz="584200">
        <a:defRPr sz="2200">
          <a:solidFill>
            <a:schemeClr val="tx1"/>
          </a:solidFill>
          <a:latin typeface="+mn-lt"/>
          <a:ea typeface="+mn-ea"/>
          <a:cs typeface="+mn-cs"/>
          <a:sym typeface="Hoefler Text"/>
        </a:defRPr>
      </a:lvl5pPr>
      <a:lvl6pPr indent="1143000" algn="ctr" defTabSz="584200">
        <a:defRPr sz="2200">
          <a:solidFill>
            <a:schemeClr val="tx1"/>
          </a:solidFill>
          <a:latin typeface="+mn-lt"/>
          <a:ea typeface="+mn-ea"/>
          <a:cs typeface="+mn-cs"/>
          <a:sym typeface="Hoefler Text"/>
        </a:defRPr>
      </a:lvl6pPr>
      <a:lvl7pPr indent="1371600" algn="ctr" defTabSz="584200">
        <a:defRPr sz="2200">
          <a:solidFill>
            <a:schemeClr val="tx1"/>
          </a:solidFill>
          <a:latin typeface="+mn-lt"/>
          <a:ea typeface="+mn-ea"/>
          <a:cs typeface="+mn-cs"/>
          <a:sym typeface="Hoefler Text"/>
        </a:defRPr>
      </a:lvl7pPr>
      <a:lvl8pPr indent="1600200" algn="ctr" defTabSz="584200">
        <a:defRPr sz="2200">
          <a:solidFill>
            <a:schemeClr val="tx1"/>
          </a:solidFill>
          <a:latin typeface="+mn-lt"/>
          <a:ea typeface="+mn-ea"/>
          <a:cs typeface="+mn-cs"/>
          <a:sym typeface="Hoefler Text"/>
        </a:defRPr>
      </a:lvl8pPr>
      <a:lvl9pPr indent="1828800" algn="ctr" defTabSz="584200">
        <a:defRPr sz="2200">
          <a:solidFill>
            <a:schemeClr val="tx1"/>
          </a:solidFill>
          <a:latin typeface="+mn-lt"/>
          <a:ea typeface="+mn-ea"/>
          <a:cs typeface="+mn-cs"/>
          <a:sym typeface="Hoefler Tex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LOx81cHSY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813768" y="1996480"/>
            <a:ext cx="11430000" cy="221337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 dirty="0" smtClean="0">
                <a:solidFill>
                  <a:srgbClr val="276D6D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Wh</a:t>
            </a:r>
            <a:r>
              <a:rPr lang="en-US" sz="7800" dirty="0" smtClean="0">
                <a:solidFill>
                  <a:srgbClr val="276D6D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y is Death Valley so hot?</a:t>
            </a:r>
            <a:endParaRPr sz="7800" dirty="0">
              <a:solidFill>
                <a:srgbClr val="276D6D"/>
              </a:solidFill>
              <a:effectLst>
                <a:outerShdw blurRad="63500" dist="12700" dir="5400000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38" name="Group 38"/>
          <p:cNvGrpSpPr/>
          <p:nvPr/>
        </p:nvGrpSpPr>
        <p:grpSpPr>
          <a:xfrm>
            <a:off x="300122" y="2644551"/>
            <a:ext cx="12064847" cy="3672409"/>
            <a:chOff x="-63499" y="-971541"/>
            <a:chExt cx="12064847" cy="2318511"/>
          </a:xfrm>
        </p:grpSpPr>
        <p:sp>
          <p:nvSpPr>
            <p:cNvPr id="37" name="Shape 37"/>
            <p:cNvSpPr/>
            <p:nvPr/>
          </p:nvSpPr>
          <p:spPr>
            <a:xfrm>
              <a:off x="5968892" y="1066033"/>
              <a:ext cx="64" cy="280937"/>
            </a:xfrm>
            <a:prstGeom prst="rect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endParaRPr sz="3200" dirty="0">
                <a:solidFill>
                  <a:srgbClr val="FFFFFF"/>
                </a:solidFill>
              </a:endParaRPr>
            </a:p>
          </p:txBody>
        </p:sp>
        <p:pic>
          <p:nvPicPr>
            <p:cNvPr id="36" name="Picture 35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63499" y="-971541"/>
              <a:ext cx="12064847" cy="1068090"/>
            </a:xfrm>
            <a:prstGeom prst="rect">
              <a:avLst/>
            </a:prstGeom>
            <a:effectLst/>
          </p:spPr>
        </p:pic>
      </p:grpSp>
      <p:sp>
        <p:nvSpPr>
          <p:cNvPr id="2" name="Rectangle 1"/>
          <p:cNvSpPr/>
          <p:nvPr/>
        </p:nvSpPr>
        <p:spPr>
          <a:xfrm>
            <a:off x="529632" y="5740896"/>
            <a:ext cx="116652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AF1 - </a:t>
            </a:r>
            <a:r>
              <a:rPr lang="en-GB" dirty="0">
                <a:solidFill>
                  <a:schemeClr val="bg1"/>
                </a:solidFill>
              </a:rPr>
              <a:t> add detailed annotations onto </a:t>
            </a:r>
            <a:r>
              <a:rPr lang="en-GB" dirty="0" smtClean="0">
                <a:solidFill>
                  <a:schemeClr val="bg1"/>
                </a:solidFill>
              </a:rPr>
              <a:t>sketches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AF3 - describe </a:t>
            </a:r>
            <a:r>
              <a:rPr lang="en-GB" dirty="0">
                <a:solidFill>
                  <a:schemeClr val="bg1"/>
                </a:solidFill>
              </a:rPr>
              <a:t>the features of </a:t>
            </a:r>
            <a:r>
              <a:rPr lang="en-GB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landforms/processes </a:t>
            </a:r>
            <a:r>
              <a:rPr lang="en-GB" b="1" dirty="0" smtClean="0">
                <a:solidFill>
                  <a:schemeClr val="bg1"/>
                </a:solidFill>
              </a:rPr>
              <a:t>(deserts).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AF4 - explain </a:t>
            </a:r>
            <a:r>
              <a:rPr lang="en-GB" dirty="0">
                <a:solidFill>
                  <a:schemeClr val="bg1"/>
                </a:solidFill>
              </a:rPr>
              <a:t>the formation of </a:t>
            </a:r>
            <a:r>
              <a:rPr lang="en-GB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landforms/processes </a:t>
            </a:r>
            <a:r>
              <a:rPr lang="en-GB" dirty="0" smtClean="0">
                <a:solidFill>
                  <a:schemeClr val="bg1"/>
                </a:solidFill>
              </a:rPr>
              <a:t>heat in Death Valley</a:t>
            </a:r>
            <a:endParaRPr lang="en-GB" dirty="0">
              <a:solidFill>
                <a:schemeClr val="bg1"/>
              </a:solidFill>
            </a:endParaRPr>
          </a:p>
          <a:p>
            <a:endParaRPr lang="en-GB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0352" y="3878982"/>
            <a:ext cx="6624736" cy="1789906"/>
          </a:xfrm>
        </p:spPr>
        <p:txBody>
          <a:bodyPr>
            <a:noAutofit/>
          </a:bodyPr>
          <a:lstStyle/>
          <a:p>
            <a:r>
              <a:rPr lang="en-US" sz="4400" dirty="0" smtClean="0"/>
              <a:t>Reason 1: Low Land</a:t>
            </a:r>
            <a:br>
              <a:rPr lang="en-US" sz="4400" dirty="0" smtClean="0"/>
            </a:br>
            <a:r>
              <a:rPr lang="en-US" sz="4400" dirty="0" smtClean="0"/>
              <a:t>Reason 2: Wind direction</a:t>
            </a:r>
            <a:endParaRPr lang="en-GB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2360" y="5668888"/>
            <a:ext cx="6106790" cy="324036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It is an area of low land, 86 metres below sea level, surrounded by mountains.</a:t>
            </a:r>
          </a:p>
          <a:p>
            <a:r>
              <a:rPr lang="en-US" dirty="0" smtClean="0"/>
              <a:t>It is low because of two fault lines either side of the valley, causing it to drop.</a:t>
            </a:r>
          </a:p>
          <a:p>
            <a:r>
              <a:rPr lang="en-US" dirty="0" smtClean="0"/>
              <a:t>Also the wind travels across the top , from west to east) and does not cool the air in the valley.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04" y="3868688"/>
            <a:ext cx="5520613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872" y="404639"/>
            <a:ext cx="9361040" cy="311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1533848" y="4300736"/>
            <a:ext cx="3240360" cy="144016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09912" y="3756417"/>
            <a:ext cx="158417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Hoefler Text"/>
                <a:ea typeface="Hoefler Text"/>
                <a:cs typeface="Hoefler Text"/>
                <a:sym typeface="Hoefler Text"/>
              </a:rPr>
              <a:t>Wind</a:t>
            </a:r>
            <a:endParaRPr kumimoji="0" lang="en-GB" sz="36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Hoefler Text"/>
              <a:ea typeface="Hoefler Text"/>
              <a:cs typeface="Hoefler Text"/>
              <a:sym typeface="Hoefler Text"/>
            </a:endParaRPr>
          </a:p>
        </p:txBody>
      </p:sp>
    </p:spTree>
    <p:extLst>
      <p:ext uri="{BB962C8B-B14F-4D97-AF65-F5344CB8AC3E}">
        <p14:creationId xmlns:p14="http://schemas.microsoft.com/office/powerpoint/2010/main" val="10540601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6256" y="3868688"/>
            <a:ext cx="7440827" cy="997620"/>
          </a:xfrm>
        </p:spPr>
        <p:txBody>
          <a:bodyPr>
            <a:noAutofit/>
          </a:bodyPr>
          <a:lstStyle/>
          <a:p>
            <a:r>
              <a:rPr lang="en-US" sz="5400" dirty="0" smtClean="0"/>
              <a:t>Reason 3: Albedo Effect</a:t>
            </a:r>
            <a:endParaRPr lang="en-GB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30392" y="5308848"/>
            <a:ext cx="5818758" cy="244827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There are not many plants, so the bare soil absorbs the heat and does not reflect it away. Light surfaces like ice reflect lots of sun, therefore stay cool.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872" y="404639"/>
            <a:ext cx="9361040" cy="311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43" y="4857606"/>
            <a:ext cx="5760640" cy="4558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80643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0352" y="4012704"/>
            <a:ext cx="6003032" cy="997620"/>
          </a:xfrm>
        </p:spPr>
        <p:txBody>
          <a:bodyPr>
            <a:noAutofit/>
          </a:bodyPr>
          <a:lstStyle/>
          <a:p>
            <a:r>
              <a:rPr lang="en-US" sz="5400" dirty="0" smtClean="0"/>
              <a:t>Reason 4: Humidity</a:t>
            </a:r>
            <a:endParaRPr lang="en-GB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30392" y="5308848"/>
            <a:ext cx="5818758" cy="244827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Humidity is the amount of water in the air.</a:t>
            </a:r>
          </a:p>
          <a:p>
            <a:r>
              <a:rPr lang="en-US" dirty="0" smtClean="0"/>
              <a:t>Without water and plants (which hold water) the air is very dry, this means that dry air is much easier to heat up than humid air.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891" y="628328"/>
            <a:ext cx="7011192" cy="3384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76" y="5236840"/>
            <a:ext cx="4291827" cy="2872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80643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Google Earth View</a:t>
            </a:r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7" b="5835"/>
          <a:stretch/>
        </p:blipFill>
        <p:spPr bwMode="auto">
          <a:xfrm>
            <a:off x="885776" y="844352"/>
            <a:ext cx="9753600" cy="6232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552" y="4876800"/>
            <a:ext cx="476250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" t="8005" b="13048"/>
          <a:stretch/>
        </p:blipFill>
        <p:spPr bwMode="auto">
          <a:xfrm>
            <a:off x="292073" y="4876800"/>
            <a:ext cx="5470503" cy="3303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30196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776" y="5596880"/>
            <a:ext cx="11430000" cy="1270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is Death Valley so hot?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1760" y="7109048"/>
            <a:ext cx="11430000" cy="10414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706440" y="3652664"/>
            <a:ext cx="65024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www.youtube.com/watch?v=YLOx81cHSY8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81321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768" y="6244952"/>
            <a:ext cx="11430000" cy="1270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does explain mean?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3384" y="7541096"/>
            <a:ext cx="11430000" cy="1041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Explain means you should give reasons to say why.</a:t>
            </a:r>
          </a:p>
          <a:p>
            <a:r>
              <a:rPr lang="en-US" dirty="0" smtClean="0"/>
              <a:t>Try and use a connective to develop your answer.</a:t>
            </a:r>
            <a:endParaRPr lang="en-GB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245816" y="484312"/>
            <a:ext cx="5112568" cy="5064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altLang="zh-CN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SimSun" pitchFamily="2" charset="-122"/>
                <a:cs typeface="Arial" pitchFamily="34" charset="0"/>
              </a:rPr>
              <a:t>Connectives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SimSun" pitchFamily="2" charset="-122"/>
                <a:cs typeface="Arial" pitchFamily="34" charset="0"/>
              </a:rPr>
              <a:t>Because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SimSun" pitchFamily="2" charset="-122"/>
                <a:cs typeface="Arial" pitchFamily="34" charset="0"/>
              </a:rPr>
              <a:t>Therefore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SimSun" pitchFamily="2" charset="-122"/>
                <a:cs typeface="Arial" pitchFamily="34" charset="0"/>
              </a:rPr>
              <a:t>Consequently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SimSun" pitchFamily="2" charset="-122"/>
                <a:cs typeface="Arial" pitchFamily="34" charset="0"/>
              </a:rPr>
              <a:t>As a result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SimSun" pitchFamily="2" charset="-122"/>
                <a:cs typeface="Arial" pitchFamily="34" charset="0"/>
              </a:rPr>
              <a:t>Thanks to this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SimSun" pitchFamily="2" charset="-122"/>
                <a:cs typeface="Arial" pitchFamily="34" charset="0"/>
              </a:rPr>
              <a:t>Because of this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361755" y="740282"/>
            <a:ext cx="5112568" cy="45527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SimSun" pitchFamily="2" charset="-122"/>
                <a:cs typeface="Arial" pitchFamily="34" charset="0"/>
              </a:rPr>
              <a:t>This causes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SimSun" pitchFamily="2" charset="-122"/>
                <a:cs typeface="Arial" pitchFamily="34" charset="0"/>
              </a:rPr>
              <a:t>So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SimSun" pitchFamily="2" charset="-122"/>
                <a:cs typeface="Arial" pitchFamily="34" charset="0"/>
              </a:rPr>
              <a:t>The reason that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SimSun" pitchFamily="2" charset="-122"/>
                <a:cs typeface="Arial" pitchFamily="34" charset="0"/>
              </a:rPr>
              <a:t>This results in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SimSun" pitchFamily="2" charset="-122"/>
                <a:cs typeface="Arial" pitchFamily="34" charset="0"/>
              </a:rPr>
              <a:t>When 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kumimoji="0" lang="en-GB" altLang="zh-CN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SimSun" pitchFamily="2" charset="-122"/>
                <a:cs typeface="Arial" pitchFamily="34" charset="0"/>
              </a:rPr>
              <a:t>BECAUSE</a:t>
            </a:r>
          </a:p>
        </p:txBody>
      </p:sp>
    </p:spTree>
    <p:extLst>
      <p:ext uri="{BB962C8B-B14F-4D97-AF65-F5344CB8AC3E}">
        <p14:creationId xmlns:p14="http://schemas.microsoft.com/office/powerpoint/2010/main" val="32901206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244" y="196280"/>
            <a:ext cx="3528392" cy="1270000"/>
          </a:xfrm>
        </p:spPr>
        <p:txBody>
          <a:bodyPr/>
          <a:lstStyle/>
          <a:p>
            <a:r>
              <a:rPr lang="en-US" dirty="0" smtClean="0"/>
              <a:t>Task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4108" y="7109048"/>
            <a:ext cx="12258972" cy="1728192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marL="742950" indent="-742950">
              <a:lnSpc>
                <a:spcPct val="120000"/>
              </a:lnSpc>
              <a:buAutoNum type="arabicParenR"/>
            </a:pPr>
            <a:r>
              <a:rPr lang="en-US" dirty="0" smtClean="0"/>
              <a:t>Draw a sketch of Death Valley</a:t>
            </a:r>
          </a:p>
          <a:p>
            <a:pPr marL="742950" indent="-742950">
              <a:buAutoNum type="arabicParenR"/>
            </a:pPr>
            <a:r>
              <a:rPr lang="en-US" dirty="0" smtClean="0"/>
              <a:t>Add annotations to explain why Death Valley is hot (remember the 4 reasons – low land, wind direction, albedo, humidity)</a:t>
            </a:r>
          </a:p>
          <a:p>
            <a:r>
              <a:rPr lang="en-US" dirty="0" smtClean="0"/>
              <a:t>REMEMBER THE CONNECTIVES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104" y="3580656"/>
            <a:ext cx="4482008" cy="2988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7639453" y="3148608"/>
            <a:ext cx="2016224" cy="93610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253928" y="4857564"/>
            <a:ext cx="1872208" cy="21709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7944253" y="4618929"/>
            <a:ext cx="2230555" cy="46805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902000" y="3460050"/>
            <a:ext cx="1224136" cy="43204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6713059" y="6316960"/>
            <a:ext cx="1607053" cy="111645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315611" y="412304"/>
            <a:ext cx="96891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AF2 - </a:t>
            </a:r>
            <a:r>
              <a:rPr lang="en-GB" sz="2400" dirty="0">
                <a:solidFill>
                  <a:schemeClr val="bg1"/>
                </a:solidFill>
              </a:rPr>
              <a:t> add detailed annotations onto </a:t>
            </a:r>
            <a:r>
              <a:rPr lang="en-GB" sz="2400" dirty="0" smtClean="0">
                <a:solidFill>
                  <a:schemeClr val="bg1"/>
                </a:solidFill>
              </a:rPr>
              <a:t>sketches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AF6 - explain </a:t>
            </a:r>
            <a:r>
              <a:rPr lang="en-GB" sz="2400" dirty="0">
                <a:solidFill>
                  <a:schemeClr val="bg1"/>
                </a:solidFill>
              </a:rPr>
              <a:t>the formation of </a:t>
            </a:r>
            <a:r>
              <a:rPr lang="en-GB" sz="2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landforms/processes </a:t>
            </a:r>
            <a:r>
              <a:rPr lang="en-GB" sz="2400" dirty="0" smtClean="0">
                <a:solidFill>
                  <a:schemeClr val="bg1"/>
                </a:solidFill>
              </a:rPr>
              <a:t>heat in Death Valley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4769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mony">
  <a:themeElements>
    <a:clrScheme name="Harmony">
      <a:dk1>
        <a:srgbClr val="5E5E5E"/>
      </a:dk1>
      <a:lt1>
        <a:srgbClr val="5E0033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254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3C5F5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Harmony">
  <a:themeElements>
    <a:clrScheme name="Harmony">
      <a:dk1>
        <a:srgbClr val="000000"/>
      </a:dk1>
      <a:lt1>
        <a:srgbClr val="FFFFFF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254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3C5F5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1351</TotalTime>
  <Words>257</Words>
  <Application>Microsoft Office PowerPoint</Application>
  <PresentationFormat>Custom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SimSun</vt:lpstr>
      <vt:lpstr>Arial</vt:lpstr>
      <vt:lpstr>Arial Rounded MT Bold</vt:lpstr>
      <vt:lpstr>Baskerville</vt:lpstr>
      <vt:lpstr>Helvetica Neue</vt:lpstr>
      <vt:lpstr>Hoefler Text</vt:lpstr>
      <vt:lpstr>Harmony</vt:lpstr>
      <vt:lpstr>Why is Death Valley so hot?</vt:lpstr>
      <vt:lpstr>Reason 1: Low Land Reason 2: Wind direction</vt:lpstr>
      <vt:lpstr>Reason 3: Albedo Effect</vt:lpstr>
      <vt:lpstr>Reason 4: Humidity</vt:lpstr>
      <vt:lpstr>PowerPoint Presentation</vt:lpstr>
      <vt:lpstr>Why is Death Valley so hot?</vt:lpstr>
      <vt:lpstr>What does explain mean?</vt:lpstr>
      <vt:lpstr>Task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Japan doing to secure its future energy?</dc:title>
  <dc:creator>Eurin Morgan</dc:creator>
  <cp:lastModifiedBy>Eurin Benjamin Morgan</cp:lastModifiedBy>
  <cp:revision>36</cp:revision>
  <dcterms:modified xsi:type="dcterms:W3CDTF">2016-10-11T08:04:06Z</dcterms:modified>
</cp:coreProperties>
</file>