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5" r:id="rId3"/>
    <p:sldId id="256" r:id="rId4"/>
    <p:sldId id="257" r:id="rId5"/>
    <p:sldId id="284" r:id="rId6"/>
    <p:sldId id="286" r:id="rId7"/>
    <p:sldId id="282" r:id="rId8"/>
    <p:sldId id="277" r:id="rId9"/>
    <p:sldId id="279" r:id="rId10"/>
    <p:sldId id="281" r:id="rId11"/>
    <p:sldId id="275" r:id="rId12"/>
    <p:sldId id="28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F64E-9853-477D-B5D3-730BCD7F4A5D}" type="datetimeFigureOut">
              <a:rPr lang="en-US" smtClean="0"/>
              <a:pPr/>
              <a:t>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2FF7-A082-4700-B752-ECF3DE0C5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ews.google.com/newspapers?nid=2245&amp;dat=20010713&amp;id=Gto0AAAAIBAJ&amp;sjid=JCEGAAAAIBAJ&amp;pg=4485,126147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QHHNuc-1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_fW_q8QHYwC4/SbJgc-9d-8I/AAAAAAAAAUQ/d4nifcoonhs/s320/disguised-as-a-car-seat-723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35"/>
            <a:ext cx="9144000" cy="68401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203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Who? What? Where? When? Why?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8694" y="1392477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example,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5" y="3383977"/>
            <a:ext cx="4865297" cy="18919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Mexicans are likely to migrate to the USA because they have </a:t>
            </a:r>
            <a:r>
              <a:rPr lang="en-US" sz="2800" i="1" dirty="0" smtClean="0">
                <a:solidFill>
                  <a:schemeClr val="tx2"/>
                </a:solidFill>
              </a:rPr>
              <a:t>5%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/>
              <a:t>more access to cleaner water (ME)</a:t>
            </a:r>
            <a:r>
              <a:rPr lang="en-US" sz="2800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which means that </a:t>
            </a:r>
            <a:r>
              <a:rPr lang="en-US" sz="2800" i="1" dirty="0" smtClean="0"/>
              <a:t>they are less likely to catch diseases, like </a:t>
            </a:r>
            <a:r>
              <a:rPr lang="en-US" sz="2800" i="1" dirty="0" smtClean="0">
                <a:solidFill>
                  <a:srgbClr val="00B050"/>
                </a:solidFill>
              </a:rPr>
              <a:t>cholera </a:t>
            </a:r>
            <a:r>
              <a:rPr lang="en-US" sz="2800" i="1" dirty="0" smtClean="0"/>
              <a:t>from dirty water (ME+)</a:t>
            </a:r>
            <a:endParaRPr lang="en-GB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6118" y="2493701"/>
            <a:ext cx="12596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Explaining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4558" y="2892575"/>
            <a:ext cx="264878" cy="968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1151" y="2539868"/>
            <a:ext cx="1421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Manipulated data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5837" y="3186199"/>
            <a:ext cx="104025" cy="558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0724" y="5542746"/>
            <a:ext cx="15121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8002" y="4823503"/>
            <a:ext cx="1523149" cy="707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9872" y="1124743"/>
            <a:ext cx="180020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This means not copying but working out differences, ratios, fractions, it’s double etc.</a:t>
            </a:r>
            <a:endParaRPr lang="en-GB" sz="1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238557" y="2263405"/>
            <a:ext cx="301557" cy="48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512" y="6237312"/>
            <a:ext cx="369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AF4 -  explain the causes of migration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632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4868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at least three pieces of information to explain why Mexicans are wanting to migrate to the USA.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5063" y="5208224"/>
            <a:ext cx="13815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Developing</a:t>
            </a:r>
          </a:p>
          <a:p>
            <a:r>
              <a:rPr lang="en-US" dirty="0" smtClean="0"/>
              <a:t>explanation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3355836" y="4221088"/>
            <a:ext cx="882721" cy="987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Explai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2" t="14330" r="29128" b="14303"/>
          <a:stretch/>
        </p:blipFill>
        <p:spPr>
          <a:xfrm>
            <a:off x="5424625" y="805250"/>
            <a:ext cx="3613662" cy="451087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540114" y="4823503"/>
            <a:ext cx="4572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u="sng" dirty="0"/>
              <a:t>SUCCESS CRITERIA</a:t>
            </a:r>
          </a:p>
          <a:p>
            <a:r>
              <a:rPr lang="en-US" sz="1600" b="1" dirty="0" smtClean="0"/>
              <a:t>ME (AF4</a:t>
            </a:r>
            <a:r>
              <a:rPr lang="en-US" sz="1600" b="1" dirty="0"/>
              <a:t>) – using connectives to explain e.g. as, because</a:t>
            </a:r>
          </a:p>
          <a:p>
            <a:r>
              <a:rPr lang="en-US" sz="1600" i="1" dirty="0" smtClean="0"/>
              <a:t>ME+ </a:t>
            </a:r>
            <a:r>
              <a:rPr lang="en-US" sz="1600" i="1" dirty="0"/>
              <a:t>(AF4) – using connectives to explain and then developing </a:t>
            </a:r>
            <a:r>
              <a:rPr lang="en-US" sz="1600" i="1" dirty="0" smtClean="0"/>
              <a:t>explanations </a:t>
            </a:r>
            <a:r>
              <a:rPr lang="en-US" sz="1600" i="1" dirty="0"/>
              <a:t>further with this means that or so.</a:t>
            </a:r>
          </a:p>
          <a:p>
            <a:r>
              <a:rPr lang="en-US" sz="1600" i="1" dirty="0" smtClean="0"/>
              <a:t>EE (AF4</a:t>
            </a:r>
            <a:r>
              <a:rPr lang="en-US" sz="1600" i="1" dirty="0"/>
              <a:t>) – develop each explanation consistently</a:t>
            </a:r>
            <a:r>
              <a:rPr lang="en-US" sz="1600" i="1" dirty="0" smtClean="0"/>
              <a:t>.</a:t>
            </a:r>
          </a:p>
          <a:p>
            <a:r>
              <a:rPr lang="en-US" sz="1600" i="1" dirty="0" smtClean="0"/>
              <a:t>Researched extra data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201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0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PLENARY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you would disguise yourself if you were trying to cross the Mexico - USA border?</a:t>
            </a:r>
          </a:p>
          <a:p>
            <a:r>
              <a:rPr lang="en-GB" dirty="0" smtClean="0"/>
              <a:t>Include an image/picture to explain your methods.</a:t>
            </a:r>
          </a:p>
          <a:p>
            <a:r>
              <a:rPr lang="en-GB" dirty="0" smtClean="0"/>
              <a:t>Try and be inventive like Enrique </a:t>
            </a:r>
            <a:r>
              <a:rPr lang="en-GB" dirty="0" err="1" smtClean="0"/>
              <a:t>Anquilar</a:t>
            </a:r>
            <a:r>
              <a:rPr lang="en-GB" dirty="0" smtClean="0"/>
              <a:t> </a:t>
            </a:r>
            <a:r>
              <a:rPr lang="en-GB" dirty="0" err="1" smtClean="0"/>
              <a:t>Canchola</a:t>
            </a:r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81011"/>
            <a:ext cx="2536032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Write 4 explanative sentences to explain why Mexicans want to migrate to the USA </a:t>
            </a:r>
            <a:endParaRPr lang="en-US" sz="32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886604"/>
              </p:ext>
            </p:extLst>
          </p:nvPr>
        </p:nvGraphicFramePr>
        <p:xfrm>
          <a:off x="-1" y="1331640"/>
          <a:ext cx="9143999" cy="5353716"/>
        </p:xfrm>
        <a:graphic>
          <a:graphicData uri="http://schemas.openxmlformats.org/drawingml/2006/table">
            <a:tbl>
              <a:tblPr/>
              <a:tblGrid>
                <a:gridCol w="3347864"/>
                <a:gridCol w="2748135"/>
                <a:gridCol w="3048000"/>
              </a:tblGrid>
              <a:tr h="447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Mexico</a:t>
                      </a: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USA</a:t>
                      </a: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GNP per Capita (salary)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(money per person)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$18,000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$54,000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Percentage in Farming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0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Life Expectancy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(length of life)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75 years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79 years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Literacy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(% of people who read and write)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92%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99%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Clean Water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99%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Urbanisation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(% of people living in cities)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78%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82%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Population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120 million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318 million.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6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49828" r="52387" b="18672"/>
          <a:stretch>
            <a:fillRect/>
          </a:stretch>
        </p:blipFill>
        <p:spPr bwMode="auto">
          <a:xfrm>
            <a:off x="0" y="0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45078" r="63289" b="23422"/>
          <a:stretch>
            <a:fillRect/>
          </a:stretch>
        </p:blipFill>
        <p:spPr bwMode="auto">
          <a:xfrm>
            <a:off x="0" y="2204864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6347" t="45078" r="30067" b="23422"/>
          <a:stretch>
            <a:fillRect/>
          </a:stretch>
        </p:blipFill>
        <p:spPr bwMode="auto">
          <a:xfrm>
            <a:off x="0" y="4553744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Carol Llewellyn\My Documents\My Pictures\migration\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-3365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hlinkClick r:id="rId5"/>
              </a:rPr>
              <a:t>http://news.google.com/newspapers?nid=2245&amp;dat=20010713&amp;id=Gto0AAAAIBAJ&amp;sjid=JCEGAAAAIBAJ&amp;pg=4485,1261474</a:t>
            </a:r>
            <a:endParaRPr lang="en-GB" sz="1200" dirty="0" smtClean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30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1.bp.blogspot.com/_fW_q8QHYwC4/SbJgc-9d-8I/AAAAAAAAAUQ/d4nifcoonhs/s320/disguised-as-a-car-seat-723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704856" cy="577864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608" y="6165304"/>
            <a:ext cx="8286808" cy="576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AF4 - </a:t>
            </a:r>
            <a:r>
              <a:rPr lang="en-GB" dirty="0">
                <a:solidFill>
                  <a:schemeClr val="tx1"/>
                </a:solidFill>
              </a:rPr>
              <a:t> explain the </a:t>
            </a:r>
            <a:r>
              <a:rPr lang="en-GB" dirty="0" smtClean="0">
                <a:solidFill>
                  <a:schemeClr val="tx1"/>
                </a:solidFill>
              </a:rPr>
              <a:t>causes of migration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632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>
            <a:normAutofit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Migration</a:t>
            </a:r>
            <a:r>
              <a:rPr lang="en-GB" sz="3600" dirty="0" smtClean="0"/>
              <a:t> is when people move from one place to another to live</a:t>
            </a:r>
          </a:p>
          <a:p>
            <a:r>
              <a:rPr lang="en-GB" sz="3600" b="1" dirty="0" smtClean="0"/>
              <a:t>Migrant</a:t>
            </a:r>
            <a:r>
              <a:rPr lang="en-GB" sz="3600" dirty="0" smtClean="0"/>
              <a:t> is someone who migrates</a:t>
            </a:r>
          </a:p>
          <a:p>
            <a:r>
              <a:rPr lang="en-GB" sz="3600" b="1" dirty="0" smtClean="0"/>
              <a:t>International Migration</a:t>
            </a:r>
            <a:r>
              <a:rPr lang="en-GB" sz="3600" dirty="0" smtClean="0"/>
              <a:t> is when people move to a different country to live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www.youtube.com/watch?v=sQHHNuc-1uA</a:t>
            </a:r>
            <a:endParaRPr lang="en-US" dirty="0" smtClean="0"/>
          </a:p>
          <a:p>
            <a:r>
              <a:rPr lang="en-US" dirty="0" smtClean="0"/>
              <a:t>Why do people migrate?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People migrate for 2 reasons:</a:t>
            </a:r>
          </a:p>
          <a:p>
            <a:endParaRPr lang="en-GB" dirty="0" smtClean="0"/>
          </a:p>
          <a:p>
            <a:r>
              <a:rPr lang="en-GB" dirty="0" smtClean="0"/>
              <a:t>To get away from the place where they were because they do not like it there – </a:t>
            </a:r>
            <a:r>
              <a:rPr lang="en-GB" b="1" dirty="0" smtClean="0"/>
              <a:t>PUSH FACTORS</a:t>
            </a:r>
          </a:p>
          <a:p>
            <a:r>
              <a:rPr lang="en-GB" dirty="0" smtClean="0"/>
              <a:t>To live somewhere better – </a:t>
            </a:r>
            <a:r>
              <a:rPr lang="en-GB" b="1" dirty="0" smtClean="0"/>
              <a:t>PULL FACTORS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9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xiconewsdaily.com/wp-content/uploads/2015/07/poverty-600x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0" y="260648"/>
            <a:ext cx="5715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dwallpapershoot.com/wp-content/uploads/2015/02/america-city-images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66252"/>
            <a:ext cx="5324946" cy="29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47864" y="2780928"/>
            <a:ext cx="1195358" cy="1512168"/>
          </a:xfrm>
          <a:prstGeom prst="straightConnector1">
            <a:avLst/>
          </a:prstGeom>
          <a:ln w="1270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764704"/>
            <a:ext cx="302069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Discuss</a:t>
            </a:r>
            <a:r>
              <a:rPr lang="en-GB" sz="3200" dirty="0" smtClean="0"/>
              <a:t> – why would people want to move from Mexico to America?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537012"/>
            <a:ext cx="12259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MEXICO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1841" y="6165304"/>
            <a:ext cx="7130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USA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008" y="4293096"/>
            <a:ext cx="349188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CONSIDER: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Economic </a:t>
            </a:r>
            <a:r>
              <a:rPr lang="en-GB" b="1" i="1" dirty="0" smtClean="0"/>
              <a:t>(money, jobs)</a:t>
            </a:r>
            <a:endParaRPr lang="en-GB" sz="24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Social </a:t>
            </a:r>
            <a:r>
              <a:rPr lang="en-GB" b="1" i="1" dirty="0" smtClean="0"/>
              <a:t>(education, healthcare)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Environmental</a:t>
            </a:r>
          </a:p>
        </p:txBody>
      </p:sp>
    </p:spTree>
    <p:extLst>
      <p:ext uri="{BB962C8B-B14F-4D97-AF65-F5344CB8AC3E}">
        <p14:creationId xmlns:p14="http://schemas.microsoft.com/office/powerpoint/2010/main" val="1382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</a:t>
            </a:r>
            <a:r>
              <a:rPr lang="en-GB" dirty="0" smtClean="0"/>
              <a:t>escribe the causes of migration from Mexico to the USA.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a list of: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35283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pushes people from Mexico?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2286155"/>
            <a:ext cx="35283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pulls people to the USA?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2836"/>
            <a:ext cx="9252521" cy="32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501008"/>
            <a:ext cx="2808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Which of these did you get? What else did you have?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6462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BAD in MEXICO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63233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GOOD IN USA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A                                             B</a:t>
            </a:r>
          </a:p>
        </p:txBody>
      </p:sp>
      <p:pic>
        <p:nvPicPr>
          <p:cNvPr id="6147" name="Picture 5" descr="48800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573016"/>
            <a:ext cx="4038600" cy="3125788"/>
          </a:xfrm>
          <a:noFill/>
        </p:spPr>
      </p:pic>
      <p:pic>
        <p:nvPicPr>
          <p:cNvPr id="6148" name="Picture 9" descr="mexico_pover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573016"/>
            <a:ext cx="4038600" cy="3025775"/>
          </a:xfr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 bwMode="auto">
          <a:xfrm>
            <a:off x="1951825" y="0"/>
            <a:ext cx="4572000" cy="31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02976"/>
              </p:ext>
            </p:extLst>
          </p:nvPr>
        </p:nvGraphicFramePr>
        <p:xfrm>
          <a:off x="0" y="28711"/>
          <a:ext cx="9143999" cy="6790149"/>
        </p:xfrm>
        <a:graphic>
          <a:graphicData uri="http://schemas.openxmlformats.org/drawingml/2006/table">
            <a:tbl>
              <a:tblPr/>
              <a:tblGrid>
                <a:gridCol w="3347864"/>
                <a:gridCol w="2748135"/>
                <a:gridCol w="3048000"/>
              </a:tblGrid>
              <a:tr h="447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Mexico</a:t>
                      </a: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USA</a:t>
                      </a: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GNP per Capita (salary)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(money per person)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$18,000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$54,000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Percentage in Farming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67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Food/Calories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3132 cals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3645 cals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Birth Rate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19/1000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13/1000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0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Life Expectancy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(length of life)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75 years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79 years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Literacy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(% of people who read and write)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92%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99%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Clean Water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99%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Urbanisation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(% of people living in cities)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78%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82%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Population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120 million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charset="0"/>
                        </a:rPr>
                        <a:t>318 million.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59807" marR="598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3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505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宋体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Key Terms</vt:lpstr>
      <vt:lpstr>PowerPoint Presentation</vt:lpstr>
      <vt:lpstr>PowerPoint Presentation</vt:lpstr>
      <vt:lpstr>Describe the causes of migration from Mexico to the USA.</vt:lpstr>
      <vt:lpstr>A                                             B</vt:lpstr>
      <vt:lpstr>PowerPoint Presentation</vt:lpstr>
      <vt:lpstr>For example,</vt:lpstr>
      <vt:lpstr>PLENARY</vt:lpstr>
      <vt:lpstr>Write 4 explanative sentences to explain why Mexicans want to migrate to the USA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Migration?</dc:title>
  <dc:creator>Becky</dc:creator>
  <cp:lastModifiedBy>Eurin Benjamin Morgan</cp:lastModifiedBy>
  <cp:revision>44</cp:revision>
  <cp:lastPrinted>2017-05-11T10:09:07Z</cp:lastPrinted>
  <dcterms:created xsi:type="dcterms:W3CDTF">2010-03-12T06:46:33Z</dcterms:created>
  <dcterms:modified xsi:type="dcterms:W3CDTF">2017-05-11T10:09:29Z</dcterms:modified>
</cp:coreProperties>
</file>