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0" r:id="rId3"/>
    <p:sldId id="271" r:id="rId4"/>
    <p:sldId id="273" r:id="rId5"/>
    <p:sldId id="272" r:id="rId6"/>
    <p:sldId id="277" r:id="rId7"/>
    <p:sldId id="274" r:id="rId8"/>
    <p:sldId id="275" r:id="rId9"/>
    <p:sldId id="276" r:id="rId10"/>
  </p:sldIdLst>
  <p:sldSz cx="13004800" cy="9753600"/>
  <p:notesSz cx="6858000" cy="9144000"/>
  <p:defaultTextStyle>
    <a:lvl1pPr algn="ctr" defTabSz="584200">
      <a:defRPr sz="3600">
        <a:solidFill>
          <a:srgbClr val="5E5E5E"/>
        </a:solidFill>
        <a:latin typeface="Hoefler Text"/>
        <a:ea typeface="Hoefler Text"/>
        <a:cs typeface="Hoefler Text"/>
        <a:sym typeface="Hoefler Text"/>
      </a:defRPr>
    </a:lvl1pPr>
    <a:lvl2pPr indent="228600" algn="ctr" defTabSz="584200">
      <a:defRPr sz="3600">
        <a:solidFill>
          <a:srgbClr val="5E5E5E"/>
        </a:solidFill>
        <a:latin typeface="Hoefler Text"/>
        <a:ea typeface="Hoefler Text"/>
        <a:cs typeface="Hoefler Text"/>
        <a:sym typeface="Hoefler Text"/>
      </a:defRPr>
    </a:lvl2pPr>
    <a:lvl3pPr indent="457200" algn="ctr" defTabSz="584200">
      <a:defRPr sz="3600">
        <a:solidFill>
          <a:srgbClr val="5E5E5E"/>
        </a:solidFill>
        <a:latin typeface="Hoefler Text"/>
        <a:ea typeface="Hoefler Text"/>
        <a:cs typeface="Hoefler Text"/>
        <a:sym typeface="Hoefler Text"/>
      </a:defRPr>
    </a:lvl3pPr>
    <a:lvl4pPr indent="685800" algn="ctr" defTabSz="584200">
      <a:defRPr sz="3600">
        <a:solidFill>
          <a:srgbClr val="5E5E5E"/>
        </a:solidFill>
        <a:latin typeface="Hoefler Text"/>
        <a:ea typeface="Hoefler Text"/>
        <a:cs typeface="Hoefler Text"/>
        <a:sym typeface="Hoefler Text"/>
      </a:defRPr>
    </a:lvl4pPr>
    <a:lvl5pPr indent="914400" algn="ctr" defTabSz="584200">
      <a:defRPr sz="3600">
        <a:solidFill>
          <a:srgbClr val="5E5E5E"/>
        </a:solidFill>
        <a:latin typeface="Hoefler Text"/>
        <a:ea typeface="Hoefler Text"/>
        <a:cs typeface="Hoefler Text"/>
        <a:sym typeface="Hoefler Text"/>
      </a:defRPr>
    </a:lvl5pPr>
    <a:lvl6pPr indent="1143000" algn="ctr" defTabSz="584200">
      <a:defRPr sz="3600">
        <a:solidFill>
          <a:srgbClr val="5E5E5E"/>
        </a:solidFill>
        <a:latin typeface="Hoefler Text"/>
        <a:ea typeface="Hoefler Text"/>
        <a:cs typeface="Hoefler Text"/>
        <a:sym typeface="Hoefler Text"/>
      </a:defRPr>
    </a:lvl6pPr>
    <a:lvl7pPr indent="1371600" algn="ctr" defTabSz="584200">
      <a:defRPr sz="3600">
        <a:solidFill>
          <a:srgbClr val="5E5E5E"/>
        </a:solidFill>
        <a:latin typeface="Hoefler Text"/>
        <a:ea typeface="Hoefler Text"/>
        <a:cs typeface="Hoefler Text"/>
        <a:sym typeface="Hoefler Text"/>
      </a:defRPr>
    </a:lvl7pPr>
    <a:lvl8pPr indent="1600200" algn="ctr" defTabSz="584200">
      <a:defRPr sz="3600">
        <a:solidFill>
          <a:srgbClr val="5E5E5E"/>
        </a:solidFill>
        <a:latin typeface="Hoefler Text"/>
        <a:ea typeface="Hoefler Text"/>
        <a:cs typeface="Hoefler Text"/>
        <a:sym typeface="Hoefler Text"/>
      </a:defRPr>
    </a:lvl8pPr>
    <a:lvl9pPr indent="1828800" algn="ctr" defTabSz="584200">
      <a:defRPr sz="3600">
        <a:solidFill>
          <a:srgbClr val="5E5E5E"/>
        </a:solidFill>
        <a:latin typeface="Hoefler Text"/>
        <a:ea typeface="Hoefler Text"/>
        <a:cs typeface="Hoefler Text"/>
        <a:sym typeface="Hoefler Tex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12700" cap="flat">
              <a:solidFill>
                <a:srgbClr val="3C5F5E"/>
              </a:solidFill>
              <a:prstDash val="solid"/>
              <a:miter lim="400000"/>
            </a:ln>
          </a:top>
          <a:bottom>
            <a:ln w="12700" cap="flat">
              <a:solidFill>
                <a:srgbClr val="3C5F5E"/>
              </a:solidFill>
              <a:prstDash val="solid"/>
              <a:miter lim="400000"/>
            </a:ln>
          </a:bottom>
          <a:insideH>
            <a:ln w="12700" cap="flat">
              <a:solidFill>
                <a:srgbClr val="3C5F5E"/>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3C5F5E"/>
      </a:tcTxStyle>
      <a:tcStyle>
        <a:tcBdr>
          <a:left>
            <a:ln w="12700" cap="flat">
              <a:noFill/>
              <a:miter lim="400000"/>
            </a:ln>
          </a:left>
          <a:right>
            <a:ln w="12700" cap="flat">
              <a:solidFill>
                <a:srgbClr val="3C5F5E"/>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25400" cap="flat">
              <a:solidFill>
                <a:srgbClr val="3C5F5E"/>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C5F5E"/>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rgbClr val="354851"/>
              </a:solidFill>
              <a:prstDash val="solid"/>
              <a:miter lim="400000"/>
            </a:ln>
          </a:left>
          <a:right>
            <a:ln w="12700" cap="flat">
              <a:solidFill>
                <a:srgbClr val="354851"/>
              </a:solidFill>
              <a:prstDash val="solid"/>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solidFill>
                <a:srgbClr val="354851"/>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rgbClr val="354851"/>
              </a:solidFill>
              <a:prstDash val="solid"/>
              <a:miter lim="400000"/>
            </a:ln>
          </a:left>
          <a:right>
            <a:ln w="12700" cap="flat">
              <a:noFill/>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54851"/>
              </a:solidFill>
              <a:prstDash val="solid"/>
              <a:miter lim="400000"/>
            </a:ln>
          </a:bottom>
          <a:insideH>
            <a:ln w="12700" cap="flat">
              <a:noFill/>
              <a:miter lim="400000"/>
            </a:ln>
          </a:insideH>
          <a:insideV>
            <a:ln w="12700" cap="flat">
              <a:noFill/>
              <a:miter lim="400000"/>
            </a:ln>
          </a:insideV>
        </a:tcBdr>
        <a:fill>
          <a:solidFill>
            <a:srgbClr val="5D7784"/>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rgbClr val="354851"/>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D7784"/>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522"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5542317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Title Text</a:t>
            </a:r>
          </a:p>
        </p:txBody>
      </p:sp>
      <p:sp>
        <p:nvSpPr>
          <p:cNvPr id="6" name="Shape 6"/>
          <p:cNvSpPr>
            <a:spLocks noGrp="1"/>
          </p:cNvSpPr>
          <p:nvPr>
            <p:ph type="body"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50240" y="8882098"/>
            <a:ext cx="3034453" cy="677333"/>
          </a:xfrm>
          <a:prstGeom prst="rect">
            <a:avLst/>
          </a:prstGeom>
          <a:ln/>
        </p:spPr>
        <p:txBody>
          <a:bodyPr lIns="130046" tIns="65023" rIns="130046" bIns="65023"/>
          <a:lstStyle>
            <a:lvl1pPr>
              <a:defRPr/>
            </a:lvl1pPr>
          </a:lstStyle>
          <a:p>
            <a:endParaRPr lang="en-GB" altLang="en-US"/>
          </a:p>
        </p:txBody>
      </p:sp>
      <p:sp>
        <p:nvSpPr>
          <p:cNvPr id="5" name="Rectangle 5"/>
          <p:cNvSpPr>
            <a:spLocks noGrp="1" noChangeArrowheads="1"/>
          </p:cNvSpPr>
          <p:nvPr>
            <p:ph type="ftr" sz="quarter" idx="11"/>
          </p:nvPr>
        </p:nvSpPr>
        <p:spPr>
          <a:xfrm>
            <a:off x="4443307" y="8882098"/>
            <a:ext cx="4118187" cy="677333"/>
          </a:xfrm>
          <a:prstGeom prst="rect">
            <a:avLst/>
          </a:prstGeom>
          <a:ln/>
        </p:spPr>
        <p:txBody>
          <a:bodyPr lIns="130046" tIns="65023" rIns="130046" bIns="65023"/>
          <a:lstStyle>
            <a:lvl1pPr>
              <a:defRPr/>
            </a:lvl1pPr>
          </a:lstStyle>
          <a:p>
            <a:endParaRPr lang="en-GB" altLang="en-US"/>
          </a:p>
        </p:txBody>
      </p:sp>
      <p:sp>
        <p:nvSpPr>
          <p:cNvPr id="6" name="Rectangle 6"/>
          <p:cNvSpPr>
            <a:spLocks noGrp="1" noChangeArrowheads="1"/>
          </p:cNvSpPr>
          <p:nvPr>
            <p:ph type="sldNum" sz="quarter" idx="12"/>
          </p:nvPr>
        </p:nvSpPr>
        <p:spPr>
          <a:xfrm>
            <a:off x="9320107" y="8882098"/>
            <a:ext cx="3034453" cy="677333"/>
          </a:xfrm>
          <a:prstGeom prst="rect">
            <a:avLst/>
          </a:prstGeom>
          <a:ln/>
        </p:spPr>
        <p:txBody>
          <a:bodyPr lIns="130046" tIns="65023" rIns="130046" bIns="65023"/>
          <a:lstStyle>
            <a:lvl1pPr>
              <a:defRPr/>
            </a:lvl1pPr>
          </a:lstStyle>
          <a:p>
            <a:fld id="{29DFDC52-0B7F-40B0-9D2D-272BF4C9C077}" type="slidenum">
              <a:rPr lang="en-GB" altLang="en-US"/>
              <a:pPr/>
              <a:t>‹#›</a:t>
            </a:fld>
            <a:endParaRPr lang="en-GB" altLang="en-US"/>
          </a:p>
        </p:txBody>
      </p:sp>
    </p:spTree>
    <p:extLst>
      <p:ext uri="{BB962C8B-B14F-4D97-AF65-F5344CB8AC3E}">
        <p14:creationId xmlns:p14="http://schemas.microsoft.com/office/powerpoint/2010/main" val="101381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Title Text</a:t>
            </a:r>
          </a:p>
        </p:txBody>
      </p:sp>
      <p:sp>
        <p:nvSpPr>
          <p:cNvPr id="9" name="Shape 9"/>
          <p:cNvSpPr>
            <a:spLocks noGrp="1"/>
          </p:cNvSpPr>
          <p:nvPr>
            <p:ph type="body"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457200" y="1244600"/>
            <a:ext cx="5600700" cy="3467100"/>
          </a:xfrm>
          <a:prstGeom prst="rect">
            <a:avLst/>
          </a:prstGeom>
        </p:spPr>
        <p:txBody>
          <a:bodyPr anchor="b"/>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14" name="Shape 14"/>
          <p:cNvSpPr>
            <a:spLocks noGrp="1"/>
          </p:cNvSpPr>
          <p:nvPr>
            <p:ph type="body"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Body Level One</a:t>
            </a:r>
          </a:p>
          <a:p>
            <a:pPr lvl="1">
              <a:defRPr sz="1800">
                <a:solidFill>
                  <a:srgbClr val="000000"/>
                </a:solidFill>
              </a:defRPr>
            </a:pPr>
            <a:r>
              <a:rPr sz="4000">
                <a:solidFill>
                  <a:srgbClr val="5E5E5E"/>
                </a:solidFill>
              </a:rPr>
              <a:t>Body Level Two</a:t>
            </a:r>
          </a:p>
          <a:p>
            <a:pPr lvl="2">
              <a:defRPr sz="1800">
                <a:solidFill>
                  <a:srgbClr val="000000"/>
                </a:solidFill>
              </a:defRPr>
            </a:pPr>
            <a:r>
              <a:rPr sz="4000">
                <a:solidFill>
                  <a:srgbClr val="5E5E5E"/>
                </a:solidFill>
              </a:rPr>
              <a:t>Body Level Three</a:t>
            </a:r>
          </a:p>
          <a:p>
            <a:pPr lvl="3">
              <a:defRPr sz="1800">
                <a:solidFill>
                  <a:srgbClr val="000000"/>
                </a:solidFill>
              </a:defRPr>
            </a:pPr>
            <a:r>
              <a:rPr sz="4000">
                <a:solidFill>
                  <a:srgbClr val="5E5E5E"/>
                </a:solidFill>
              </a:rPr>
              <a:t>Body Level Four</a:t>
            </a:r>
          </a:p>
          <a:p>
            <a:pPr lvl="4">
              <a:defRPr sz="1800">
                <a:solidFill>
                  <a:srgbClr val="000000"/>
                </a:solidFill>
              </a:defRPr>
            </a:pPr>
            <a:r>
              <a:rPr sz="4000">
                <a:solidFill>
                  <a:srgbClr val="5E5E5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787400" y="1257300"/>
            <a:ext cx="11430000" cy="7239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solidFill>
                  <a:srgbClr val="000000"/>
                </a:solidFill>
              </a:defRPr>
            </a:pPr>
            <a:r>
              <a:rPr sz="3600">
                <a:solidFill>
                  <a:srgbClr val="5E5E5E"/>
                </a:solidFill>
              </a:rPr>
              <a:t>Body Level Three</a:t>
            </a:r>
          </a:p>
          <a:p>
            <a:pPr lvl="3">
              <a:defRPr sz="1800">
                <a:solidFill>
                  <a:srgbClr val="000000"/>
                </a:solidFill>
              </a:defRPr>
            </a:pPr>
            <a:r>
              <a:rPr sz="3600">
                <a:solidFill>
                  <a:srgbClr val="5E5E5E"/>
                </a:solidFill>
              </a:rPr>
              <a:t>Body Level Four</a:t>
            </a:r>
          </a:p>
          <a:p>
            <a:pPr lvl="4">
              <a:defRPr sz="1800">
                <a:solidFill>
                  <a:srgbClr val="000000"/>
                </a:solidFill>
              </a:defRPr>
            </a:pPr>
            <a:r>
              <a:rPr sz="3600">
                <a:solidFill>
                  <a:srgbClr val="5E5E5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87400" y="254000"/>
            <a:ext cx="114300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Title Text</a:t>
            </a:r>
          </a:p>
        </p:txBody>
      </p:sp>
      <p:sp>
        <p:nvSpPr>
          <p:cNvPr id="3" name="Shape 3"/>
          <p:cNvSpPr>
            <a:spLocks noGrp="1"/>
          </p:cNvSpPr>
          <p:nvPr>
            <p:ph type="body" idx="1"/>
          </p:nvPr>
        </p:nvSpPr>
        <p:spPr>
          <a:xfrm>
            <a:off x="787400" y="2768600"/>
            <a:ext cx="114300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solidFill>
                  <a:srgbClr val="000000"/>
                </a:solidFill>
              </a:defRPr>
            </a:pPr>
            <a:r>
              <a:rPr sz="3600">
                <a:solidFill>
                  <a:srgbClr val="5E5E5E"/>
                </a:solidFill>
              </a:rPr>
              <a:t>Body Level Three</a:t>
            </a:r>
          </a:p>
          <a:p>
            <a:pPr lvl="3">
              <a:defRPr sz="1800">
                <a:solidFill>
                  <a:srgbClr val="000000"/>
                </a:solidFill>
              </a:defRPr>
            </a:pPr>
            <a:r>
              <a:rPr sz="3600">
                <a:solidFill>
                  <a:srgbClr val="5E5E5E"/>
                </a:solidFill>
              </a:rPr>
              <a:t>Body Level Four</a:t>
            </a:r>
          </a:p>
          <a:p>
            <a:pPr lvl="4">
              <a:defRPr sz="1800">
                <a:solidFill>
                  <a:srgbClr val="000000"/>
                </a:solidFill>
              </a:defRPr>
            </a:pPr>
            <a:r>
              <a:rPr sz="3600">
                <a:solidFill>
                  <a:srgbClr val="5E5E5E"/>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vl2pPr indent="228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2pPr>
      <a:lvl3pPr indent="457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3pPr>
      <a:lvl4pPr indent="685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4pPr>
      <a:lvl5pPr indent="9144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5pPr>
      <a:lvl6pPr indent="11430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6pPr>
      <a:lvl7pPr indent="1371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7pPr>
      <a:lvl8pPr indent="1600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8pPr>
      <a:lvl9pPr indent="1828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9pPr>
    </p:titleStyle>
    <p:bodyStyle>
      <a:lvl1pPr marL="3937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1pPr>
      <a:lvl2pPr marL="7874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2pPr>
      <a:lvl3pPr marL="11811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3pPr>
      <a:lvl4pPr marL="15748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4pPr>
      <a:lvl5pPr marL="19685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5pPr>
      <a:lvl6pPr marL="23622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6pPr>
      <a:lvl7pPr marL="27559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7pPr>
      <a:lvl8pPr marL="31496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8pPr>
      <a:lvl9pPr marL="35433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9pPr>
    </p:bodyStyle>
    <p:otherStyle>
      <a:lvl1pPr algn="ctr" defTabSz="584200">
        <a:defRPr sz="2200">
          <a:solidFill>
            <a:schemeClr val="tx1"/>
          </a:solidFill>
          <a:latin typeface="+mn-lt"/>
          <a:ea typeface="+mn-ea"/>
          <a:cs typeface="+mn-cs"/>
          <a:sym typeface="Hoefler Text"/>
        </a:defRPr>
      </a:lvl1pPr>
      <a:lvl2pPr indent="228600" algn="ctr" defTabSz="584200">
        <a:defRPr sz="2200">
          <a:solidFill>
            <a:schemeClr val="tx1"/>
          </a:solidFill>
          <a:latin typeface="+mn-lt"/>
          <a:ea typeface="+mn-ea"/>
          <a:cs typeface="+mn-cs"/>
          <a:sym typeface="Hoefler Text"/>
        </a:defRPr>
      </a:lvl2pPr>
      <a:lvl3pPr indent="457200" algn="ctr" defTabSz="584200">
        <a:defRPr sz="2200">
          <a:solidFill>
            <a:schemeClr val="tx1"/>
          </a:solidFill>
          <a:latin typeface="+mn-lt"/>
          <a:ea typeface="+mn-ea"/>
          <a:cs typeface="+mn-cs"/>
          <a:sym typeface="Hoefler Text"/>
        </a:defRPr>
      </a:lvl3pPr>
      <a:lvl4pPr indent="685800" algn="ctr" defTabSz="584200">
        <a:defRPr sz="2200">
          <a:solidFill>
            <a:schemeClr val="tx1"/>
          </a:solidFill>
          <a:latin typeface="+mn-lt"/>
          <a:ea typeface="+mn-ea"/>
          <a:cs typeface="+mn-cs"/>
          <a:sym typeface="Hoefler Text"/>
        </a:defRPr>
      </a:lvl4pPr>
      <a:lvl5pPr indent="914400" algn="ctr" defTabSz="584200">
        <a:defRPr sz="2200">
          <a:solidFill>
            <a:schemeClr val="tx1"/>
          </a:solidFill>
          <a:latin typeface="+mn-lt"/>
          <a:ea typeface="+mn-ea"/>
          <a:cs typeface="+mn-cs"/>
          <a:sym typeface="Hoefler Text"/>
        </a:defRPr>
      </a:lvl5pPr>
      <a:lvl6pPr indent="1143000" algn="ctr" defTabSz="584200">
        <a:defRPr sz="2200">
          <a:solidFill>
            <a:schemeClr val="tx1"/>
          </a:solidFill>
          <a:latin typeface="+mn-lt"/>
          <a:ea typeface="+mn-ea"/>
          <a:cs typeface="+mn-cs"/>
          <a:sym typeface="Hoefler Text"/>
        </a:defRPr>
      </a:lvl6pPr>
      <a:lvl7pPr indent="1371600" algn="ctr" defTabSz="584200">
        <a:defRPr sz="2200">
          <a:solidFill>
            <a:schemeClr val="tx1"/>
          </a:solidFill>
          <a:latin typeface="+mn-lt"/>
          <a:ea typeface="+mn-ea"/>
          <a:cs typeface="+mn-cs"/>
          <a:sym typeface="Hoefler Text"/>
        </a:defRPr>
      </a:lvl7pPr>
      <a:lvl8pPr indent="1600200" algn="ctr" defTabSz="584200">
        <a:defRPr sz="2200">
          <a:solidFill>
            <a:schemeClr val="tx1"/>
          </a:solidFill>
          <a:latin typeface="+mn-lt"/>
          <a:ea typeface="+mn-ea"/>
          <a:cs typeface="+mn-cs"/>
          <a:sym typeface="Hoefler Text"/>
        </a:defRPr>
      </a:lvl8pPr>
      <a:lvl9pPr indent="1828800" algn="ctr" defTabSz="584200">
        <a:defRPr sz="2200">
          <a:solidFill>
            <a:schemeClr val="tx1"/>
          </a:solidFill>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q9ryD4Uuc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787400" y="1511300"/>
            <a:ext cx="11430000" cy="2213372"/>
          </a:xfrm>
          <a:prstGeom prst="rect">
            <a:avLst/>
          </a:prstGeom>
        </p:spPr>
        <p:txBody>
          <a:bodyPr/>
          <a:lstStyle/>
          <a:p>
            <a:pPr lvl="0">
              <a:defRPr sz="1800">
                <a:solidFill>
                  <a:srgbClr val="000000"/>
                </a:solidFill>
                <a:effectLst/>
              </a:defRPr>
            </a:pPr>
            <a:r>
              <a:rPr sz="7800" dirty="0" smtClean="0">
                <a:solidFill>
                  <a:srgbClr val="276D6D"/>
                </a:solidFill>
                <a:effectLst>
                  <a:outerShdw blurRad="63500" dist="12700" dir="5400000" rotWithShape="0">
                    <a:srgbClr val="000000">
                      <a:alpha val="30000"/>
                    </a:srgbClr>
                  </a:outerShdw>
                </a:effectLst>
              </a:rPr>
              <a:t>What</a:t>
            </a:r>
            <a:r>
              <a:rPr lang="en-US" sz="7800" dirty="0" smtClean="0">
                <a:solidFill>
                  <a:srgbClr val="276D6D"/>
                </a:solidFill>
                <a:effectLst>
                  <a:outerShdw blurRad="63500" dist="12700" dir="5400000" rotWithShape="0">
                    <a:srgbClr val="000000">
                      <a:alpha val="30000"/>
                    </a:srgbClr>
                  </a:outerShdw>
                </a:effectLst>
              </a:rPr>
              <a:t> is air pollution</a:t>
            </a:r>
            <a:r>
              <a:rPr sz="7800" dirty="0" smtClean="0">
                <a:solidFill>
                  <a:srgbClr val="276D6D"/>
                </a:solidFill>
                <a:effectLst>
                  <a:outerShdw blurRad="63500" dist="12700" dir="5400000" rotWithShape="0">
                    <a:srgbClr val="000000">
                      <a:alpha val="30000"/>
                    </a:srgbClr>
                  </a:outerShdw>
                </a:effectLst>
              </a:rPr>
              <a:t>?</a:t>
            </a:r>
            <a:endParaRPr sz="7800" dirty="0">
              <a:solidFill>
                <a:srgbClr val="276D6D"/>
              </a:solidFill>
              <a:effectLst>
                <a:outerShdw blurRad="63500" dist="12700" dir="5400000" rotWithShape="0">
                  <a:srgbClr val="000000">
                    <a:alpha val="30000"/>
                  </a:srgbClr>
                </a:outerShdw>
              </a:effectLst>
            </a:endParaRPr>
          </a:p>
        </p:txBody>
      </p:sp>
      <p:grpSp>
        <p:nvGrpSpPr>
          <p:cNvPr id="38" name="Group 38"/>
          <p:cNvGrpSpPr/>
          <p:nvPr/>
        </p:nvGrpSpPr>
        <p:grpSpPr>
          <a:xfrm>
            <a:off x="327466" y="2140495"/>
            <a:ext cx="12064847" cy="4814296"/>
            <a:chOff x="-63502" y="-1259104"/>
            <a:chExt cx="12064847" cy="2746542"/>
          </a:xfrm>
        </p:grpSpPr>
        <p:sp>
          <p:nvSpPr>
            <p:cNvPr id="37" name="Shape 37"/>
            <p:cNvSpPr/>
            <p:nvPr/>
          </p:nvSpPr>
          <p:spPr>
            <a:xfrm>
              <a:off x="1119040" y="925564"/>
              <a:ext cx="9699770" cy="561874"/>
            </a:xfrm>
            <a:prstGeom prst="rect">
              <a:avLst/>
            </a:prstGeom>
            <a:blipFill rotWithShape="1">
              <a:blip r:embed="rId2"/>
              <a:srcRect/>
              <a:tile tx="0" ty="0" sx="100000" sy="100000" flip="none" algn="tl"/>
            </a:blipFill>
            <a:ln>
              <a:noFill/>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defRPr sz="1800">
                  <a:solidFill>
                    <a:srgbClr val="000000"/>
                  </a:solidFill>
                </a:defRPr>
              </a:pPr>
              <a:r>
                <a:rPr sz="3200" smtClean="0">
                  <a:solidFill>
                    <a:srgbClr val="FFFFFF"/>
                  </a:solidFill>
                </a:rPr>
                <a:t>AF</a:t>
              </a:r>
              <a:r>
                <a:rPr lang="en-US" sz="3200" smtClean="0">
                  <a:solidFill>
                    <a:srgbClr val="FFFFFF"/>
                  </a:solidFill>
                </a:rPr>
                <a:t>1 -</a:t>
              </a:r>
              <a:r>
                <a:rPr sz="3200" smtClean="0">
                  <a:solidFill>
                    <a:srgbClr val="FFFFFF"/>
                  </a:solidFill>
                </a:rPr>
                <a:t> </a:t>
              </a:r>
              <a:r>
                <a:rPr lang="en-US" sz="3200" dirty="0" smtClean="0">
                  <a:solidFill>
                    <a:srgbClr val="FFFFFF"/>
                  </a:solidFill>
                </a:rPr>
                <a:t>draw graphs accurately with data provided.</a:t>
              </a:r>
              <a:endParaRPr sz="3200" dirty="0">
                <a:solidFill>
                  <a:srgbClr val="FFFFFF"/>
                </a:solidFill>
              </a:endParaRPr>
            </a:p>
            <a:p>
              <a:pPr lvl="0">
                <a:defRPr sz="1800">
                  <a:solidFill>
                    <a:srgbClr val="000000"/>
                  </a:solidFill>
                </a:defRPr>
              </a:pPr>
              <a:r>
                <a:rPr sz="3200" dirty="0" smtClean="0">
                  <a:solidFill>
                    <a:srgbClr val="FFFFFF"/>
                  </a:solidFill>
                </a:rPr>
                <a:t>AF</a:t>
              </a:r>
              <a:r>
                <a:rPr lang="en-US" sz="3200" dirty="0" smtClean="0">
                  <a:solidFill>
                    <a:srgbClr val="FFFFFF"/>
                  </a:solidFill>
                </a:rPr>
                <a:t>3</a:t>
              </a:r>
              <a:r>
                <a:rPr sz="3200" dirty="0" smtClean="0">
                  <a:solidFill>
                    <a:srgbClr val="FFFFFF"/>
                  </a:solidFill>
                </a:rPr>
                <a:t>- </a:t>
              </a:r>
              <a:r>
                <a:rPr lang="en-US" sz="3200" dirty="0" smtClean="0">
                  <a:solidFill>
                    <a:srgbClr val="FFFFFF"/>
                  </a:solidFill>
                </a:rPr>
                <a:t>describe the distribution of events (air pollution</a:t>
              </a:r>
              <a:r>
                <a:rPr lang="en-US" sz="3200" dirty="0" smtClean="0">
                  <a:solidFill>
                    <a:srgbClr val="FFFFFF"/>
                  </a:solidFill>
                </a:rPr>
                <a:t>).</a:t>
              </a:r>
              <a:endParaRPr lang="en-US" sz="3200" dirty="0" smtClean="0">
                <a:solidFill>
                  <a:srgbClr val="FFFFFF"/>
                </a:solidFill>
              </a:endParaRPr>
            </a:p>
          </p:txBody>
        </p:sp>
        <p:pic>
          <p:nvPicPr>
            <p:cNvPr id="36" name="Picture 35"/>
            <p:cNvPicPr/>
            <p:nvPr/>
          </p:nvPicPr>
          <p:blipFill>
            <a:blip r:embed="rId3">
              <a:extLst/>
            </a:blip>
            <a:stretch>
              <a:fillRect/>
            </a:stretch>
          </p:blipFill>
          <p:spPr>
            <a:xfrm>
              <a:off x="-63502" y="-1259104"/>
              <a:ext cx="12064847" cy="1068090"/>
            </a:xfrm>
            <a:prstGeom prst="rect">
              <a:avLst/>
            </a:prstGeom>
            <a:effectLst/>
          </p:spPr>
        </p:pic>
      </p:grpSp>
      <p:sp>
        <p:nvSpPr>
          <p:cNvPr id="2" name="Rectangle 1"/>
          <p:cNvSpPr/>
          <p:nvPr/>
        </p:nvSpPr>
        <p:spPr>
          <a:xfrm>
            <a:off x="6718424" y="4012704"/>
            <a:ext cx="2159566" cy="646331"/>
          </a:xfrm>
          <a:prstGeom prst="rect">
            <a:avLst/>
          </a:prstGeom>
        </p:spPr>
        <p:txBody>
          <a:bodyPr wrap="none">
            <a:spAutoFit/>
          </a:bodyPr>
          <a:lstStyle/>
          <a:p>
            <a:r>
              <a:rPr lang="ko-KR" altLang="en-US" dirty="0"/>
              <a:t>대기 오염</a:t>
            </a:r>
            <a:endParaRPr lang="en-GB"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68" y="6965032"/>
            <a:ext cx="11430000" cy="2278112"/>
          </a:xfrm>
        </p:spPr>
        <p:txBody>
          <a:bodyPr>
            <a:noAutofit/>
          </a:bodyPr>
          <a:lstStyle/>
          <a:p>
            <a:r>
              <a:rPr lang="en-GB" sz="2800" dirty="0">
                <a:effectLst/>
              </a:rPr>
              <a:t>Smog hanging over cities is the most familiar and obvious form of air pollution. But there are different kinds of pollution—some visible, some invisible—that contribute to global warming. Generally any substance that people introduce into the atmosphere that has damaging effects on living things and the environment is considered air pollution</a:t>
            </a:r>
            <a:endParaRPr lang="en-GB" sz="2800" dirty="0"/>
          </a:p>
        </p:txBody>
      </p:sp>
      <p:pic>
        <p:nvPicPr>
          <p:cNvPr id="1026" name="Picture 2" descr="Photo: Smokest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928" y="556320"/>
            <a:ext cx="8352928" cy="6264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233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704" y="484312"/>
            <a:ext cx="12407056" cy="67403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GB" dirty="0"/>
              <a:t>The World Health Organization (WHO) released its 2014 report into global air </a:t>
            </a:r>
            <a:r>
              <a:rPr lang="en-GB" dirty="0" smtClean="0"/>
              <a:t>pollution.</a:t>
            </a:r>
            <a:endParaRPr lang="en-GB" dirty="0"/>
          </a:p>
          <a:p>
            <a:r>
              <a:rPr lang="en-GB" dirty="0"/>
              <a:t>The database looked at the air pollution levels of 1600 cities across </a:t>
            </a:r>
            <a:r>
              <a:rPr lang="en-GB" dirty="0" smtClean="0"/>
              <a:t>91 </a:t>
            </a:r>
            <a:r>
              <a:rPr lang="en-GB" dirty="0"/>
              <a:t>countries by using a reading called </a:t>
            </a:r>
            <a:r>
              <a:rPr lang="en-GB" dirty="0" smtClean="0"/>
              <a:t>PM2.5. </a:t>
            </a:r>
            <a:r>
              <a:rPr lang="en-GB" dirty="0"/>
              <a:t>PM2.5 is considered the best indicator of assessing health impacts from air pollution and examines the concentration of fine particulate pollution of 2.5 </a:t>
            </a:r>
            <a:r>
              <a:rPr lang="en-GB" dirty="0" smtClean="0"/>
              <a:t>micrometres </a:t>
            </a:r>
            <a:r>
              <a:rPr lang="en-GB" dirty="0"/>
              <a:t>or less in diameter (PM2.5).</a:t>
            </a:r>
          </a:p>
          <a:p>
            <a:r>
              <a:rPr lang="en-GB" dirty="0" smtClean="0"/>
              <a:t>These </a:t>
            </a:r>
            <a:r>
              <a:rPr lang="en-GB" dirty="0"/>
              <a:t>particles might be smoke, dirt, mould or pollen and their fine size poses the biggest risks to human health as they can be inhaled and accumulated in the respiratory system. WHO says there is no safe level of PM2.5</a:t>
            </a:r>
            <a:r>
              <a:rPr lang="en-GB" dirty="0" smtClean="0"/>
              <a:t>.</a:t>
            </a:r>
            <a:endParaRPr lang="en-GB" dirty="0"/>
          </a:p>
        </p:txBody>
      </p:sp>
      <p:sp>
        <p:nvSpPr>
          <p:cNvPr id="5" name="Rectangle 4"/>
          <p:cNvSpPr/>
          <p:nvPr/>
        </p:nvSpPr>
        <p:spPr>
          <a:xfrm>
            <a:off x="1461840" y="7685112"/>
            <a:ext cx="1118292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GB" dirty="0">
                <a:hlinkClick r:id="rId2"/>
              </a:rPr>
              <a:t>https://</a:t>
            </a:r>
            <a:r>
              <a:rPr lang="en-GB" dirty="0" smtClean="0">
                <a:hlinkClick r:id="rId2"/>
              </a:rPr>
              <a:t>www.youtube.com/watch?v=bq9ryD4Uucw</a:t>
            </a:r>
            <a:endParaRPr lang="en-GB" dirty="0" smtClean="0"/>
          </a:p>
          <a:p>
            <a:r>
              <a:rPr lang="en-US" dirty="0" smtClean="0"/>
              <a:t>Discussion: how does this make you feel?</a:t>
            </a:r>
            <a:endParaRPr lang="en-GB" dirty="0"/>
          </a:p>
        </p:txBody>
      </p:sp>
    </p:spTree>
    <p:extLst>
      <p:ext uri="{BB962C8B-B14F-4D97-AF65-F5344CB8AC3E}">
        <p14:creationId xmlns:p14="http://schemas.microsoft.com/office/powerpoint/2010/main" val="12274050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47" y="7565377"/>
            <a:ext cx="11430000" cy="1270000"/>
          </a:xfrm>
        </p:spPr>
        <p:txBody>
          <a:bodyPr>
            <a:noAutofit/>
          </a:bodyPr>
          <a:lstStyle/>
          <a:p>
            <a:r>
              <a:rPr lang="en-US" sz="4400" dirty="0" smtClean="0"/>
              <a:t>Prediction- write down, in order, the countries you think have the worst air pollution.</a:t>
            </a:r>
            <a:endParaRPr lang="en-GB" sz="4400" dirty="0"/>
          </a:p>
        </p:txBody>
      </p:sp>
      <p:pic>
        <p:nvPicPr>
          <p:cNvPr id="2050" name="Picture 2" descr="Too dangerous to even breathe in Pak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0" y="1060376"/>
            <a:ext cx="4081180" cy="306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744" y="660073"/>
            <a:ext cx="3528392" cy="656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Pakistan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pic>
        <p:nvPicPr>
          <p:cNvPr id="2052" name="Picture 4" descr="Qatar has one of the world’s busiest air rou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648" y="4516760"/>
            <a:ext cx="3670970" cy="2756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10712" y="4098674"/>
            <a:ext cx="3528392" cy="656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Qatar</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pic>
        <p:nvPicPr>
          <p:cNvPr id="2054" name="Picture 6" descr="The highly polluted tannery area of Dhaka, Banglad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30" y="4755264"/>
            <a:ext cx="3742978" cy="28101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7704" y="4426969"/>
            <a:ext cx="3528392" cy="656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Bangladesh</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pic>
        <p:nvPicPr>
          <p:cNvPr id="2056" name="Picture 8" descr="The heavily polluted city of Tehran, Ir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996" y="844352"/>
            <a:ext cx="4046912" cy="30382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04347" y="516057"/>
            <a:ext cx="3528392" cy="656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Iran</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pic>
        <p:nvPicPr>
          <p:cNvPr id="2058" name="Picture 10" descr="Ancient pyramids engulfed by smog in Egy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940" y="4789384"/>
            <a:ext cx="3697531" cy="27759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07509" y="4253998"/>
            <a:ext cx="3528392" cy="65659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5E5E5E"/>
                </a:solidFill>
                <a:effectLst/>
                <a:uFillTx/>
                <a:latin typeface="Hoefler Text"/>
                <a:ea typeface="Hoefler Text"/>
                <a:cs typeface="Hoefler Text"/>
                <a:sym typeface="Hoefler Text"/>
              </a:rPr>
              <a:t>Egypt</a:t>
            </a:r>
            <a:endParaRPr kumimoji="0" lang="en-GB" sz="36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
        <p:nvSpPr>
          <p:cNvPr id="5" name="TextBox 4"/>
          <p:cNvSpPr txBox="1"/>
          <p:nvPr/>
        </p:nvSpPr>
        <p:spPr>
          <a:xfrm>
            <a:off x="288032" y="8930540"/>
            <a:ext cx="12551072" cy="533479"/>
          </a:xfrm>
          <a:prstGeom prst="rect">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5E5E5E"/>
                </a:solidFill>
                <a:effectLst/>
                <a:uFillTx/>
                <a:latin typeface="Hoefler Text"/>
                <a:ea typeface="Hoefler Text"/>
                <a:cs typeface="Hoefler Text"/>
                <a:sym typeface="Hoefler Text"/>
              </a:rPr>
              <a:t>Where you influenced by the pictures? It is important to question any data!</a:t>
            </a:r>
            <a:endParaRPr kumimoji="0" lang="en-GB" sz="2800" b="0" i="0" u="none" strike="noStrike" cap="none" spc="0" normalizeH="0" baseline="0" dirty="0">
              <a:ln>
                <a:noFill/>
              </a:ln>
              <a:solidFill>
                <a:srgbClr val="5E5E5E"/>
              </a:solidFill>
              <a:effectLst/>
              <a:uFillTx/>
              <a:latin typeface="Hoefler Text"/>
              <a:ea typeface="Hoefler Text"/>
              <a:cs typeface="Hoefler Text"/>
              <a:sym typeface="Hoefler Text"/>
            </a:endParaRPr>
          </a:p>
        </p:txBody>
      </p:sp>
    </p:spTree>
    <p:extLst>
      <p:ext uri="{BB962C8B-B14F-4D97-AF65-F5344CB8AC3E}">
        <p14:creationId xmlns:p14="http://schemas.microsoft.com/office/powerpoint/2010/main" val="350678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7188200"/>
            <a:ext cx="11430000" cy="928960"/>
          </a:xfrm>
        </p:spPr>
        <p:txBody>
          <a:bodyPr>
            <a:noAutofit/>
          </a:bodyPr>
          <a:lstStyle/>
          <a:p>
            <a:r>
              <a:rPr lang="en-US" sz="4800" dirty="0" smtClean="0"/>
              <a:t>Create a graph to show this information</a:t>
            </a:r>
            <a:endParaRPr lang="en-GB" sz="4800" dirty="0"/>
          </a:p>
        </p:txBody>
      </p:sp>
      <p:sp>
        <p:nvSpPr>
          <p:cNvPr id="3" name="Text Placeholder 2"/>
          <p:cNvSpPr>
            <a:spLocks noGrp="1"/>
          </p:cNvSpPr>
          <p:nvPr>
            <p:ph type="body" idx="1"/>
          </p:nvPr>
        </p:nvSpPr>
        <p:spPr/>
        <p:txBody>
          <a:bodyPr>
            <a:normAutofit fontScale="92500" lnSpcReduction="10000"/>
          </a:bodyPr>
          <a:lstStyle/>
          <a:p>
            <a:r>
              <a:rPr lang="en-US" dirty="0" smtClean="0"/>
              <a:t>Better graphs will have a title, labeled axis, accurate (pencil and ruler)</a:t>
            </a:r>
            <a:endParaRPr lang="en-GB" dirty="0"/>
          </a:p>
        </p:txBody>
      </p:sp>
      <p:sp>
        <p:nvSpPr>
          <p:cNvPr id="4" name="Rectangle 3"/>
          <p:cNvSpPr/>
          <p:nvPr/>
        </p:nvSpPr>
        <p:spPr>
          <a:xfrm>
            <a:off x="381720" y="268288"/>
            <a:ext cx="12313368"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GB" dirty="0"/>
              <a:t>Here are the 10 most polluted countries in the world.</a:t>
            </a:r>
          </a:p>
        </p:txBody>
      </p:sp>
      <p:graphicFrame>
        <p:nvGraphicFramePr>
          <p:cNvPr id="5" name="Table 4"/>
          <p:cNvGraphicFramePr>
            <a:graphicFrameLocks noGrp="1"/>
          </p:cNvGraphicFramePr>
          <p:nvPr>
            <p:extLst>
              <p:ext uri="{D42A27DB-BD31-4B8C-83A1-F6EECF244321}">
                <p14:modId xmlns:p14="http://schemas.microsoft.com/office/powerpoint/2010/main" val="659840094"/>
              </p:ext>
            </p:extLst>
          </p:nvPr>
        </p:nvGraphicFramePr>
        <p:xfrm>
          <a:off x="381720" y="1101671"/>
          <a:ext cx="9879550" cy="5029200"/>
        </p:xfrm>
        <a:graphic>
          <a:graphicData uri="http://schemas.openxmlformats.org/drawingml/2006/table">
            <a:tbl>
              <a:tblPr firstRow="1" bandRow="1">
                <a:tableStyleId>{284E427A-3D55-4303-BF80-6455036E1DE7}</a:tableStyleId>
              </a:tblPr>
              <a:tblGrid>
                <a:gridCol w="4939775">
                  <a:extLst>
                    <a:ext uri="{9D8B030D-6E8A-4147-A177-3AD203B41FA5}">
                      <a16:colId xmlns:a16="http://schemas.microsoft.com/office/drawing/2014/main" val="20000"/>
                    </a:ext>
                  </a:extLst>
                </a:gridCol>
                <a:gridCol w="4939775">
                  <a:extLst>
                    <a:ext uri="{9D8B030D-6E8A-4147-A177-3AD203B41FA5}">
                      <a16:colId xmlns:a16="http://schemas.microsoft.com/office/drawing/2014/main" val="20001"/>
                    </a:ext>
                  </a:extLst>
                </a:gridCol>
              </a:tblGrid>
              <a:tr h="370840">
                <a:tc>
                  <a:txBody>
                    <a:bodyPr/>
                    <a:lstStyle/>
                    <a:p>
                      <a:r>
                        <a:rPr lang="en-US" sz="2400" dirty="0" smtClean="0"/>
                        <a:t>Country</a:t>
                      </a:r>
                      <a:endParaRPr lang="en-GB" sz="2400" b="1" dirty="0"/>
                    </a:p>
                  </a:txBody>
                  <a:tcPr/>
                </a:tc>
                <a:tc>
                  <a:txBody>
                    <a:bodyPr/>
                    <a:lstStyle/>
                    <a:p>
                      <a:r>
                        <a:rPr lang="fr-FR" sz="2400" dirty="0" smtClean="0"/>
                        <a:t>Average PM2.5 pollution: </a:t>
                      </a:r>
                      <a:r>
                        <a:rPr lang="fr-FR" sz="2400" dirty="0" err="1" smtClean="0"/>
                        <a:t>ug</a:t>
                      </a:r>
                      <a:r>
                        <a:rPr lang="fr-FR" sz="2400" dirty="0" smtClean="0"/>
                        <a:t>/mᵌ</a:t>
                      </a:r>
                      <a:endParaRPr lang="en-GB" sz="2400" b="1" dirty="0"/>
                    </a:p>
                  </a:txBody>
                  <a:tcPr/>
                </a:tc>
                <a:extLst>
                  <a:ext uri="{0D108BD9-81ED-4DB2-BD59-A6C34878D82A}">
                    <a16:rowId xmlns:a16="http://schemas.microsoft.com/office/drawing/2014/main" val="10000"/>
                  </a:ext>
                </a:extLst>
              </a:tr>
              <a:tr h="370840">
                <a:tc>
                  <a:txBody>
                    <a:bodyPr/>
                    <a:lstStyle/>
                    <a:p>
                      <a:r>
                        <a:rPr lang="en-US" sz="2400" b="1" dirty="0" smtClean="0">
                          <a:solidFill>
                            <a:schemeClr val="bg1"/>
                          </a:solidFill>
                        </a:rPr>
                        <a:t>Pakistan</a:t>
                      </a:r>
                      <a:endParaRPr lang="en-GB" sz="2400" b="1" dirty="0">
                        <a:solidFill>
                          <a:schemeClr val="bg1"/>
                        </a:solidFill>
                      </a:endParaRPr>
                    </a:p>
                  </a:txBody>
                  <a:tcPr/>
                </a:tc>
                <a:tc>
                  <a:txBody>
                    <a:bodyPr/>
                    <a:lstStyle/>
                    <a:p>
                      <a:r>
                        <a:rPr lang="fr-FR" sz="2400" b="1" dirty="0" smtClean="0">
                          <a:solidFill>
                            <a:schemeClr val="bg1"/>
                          </a:solidFill>
                        </a:rPr>
                        <a:t>101</a:t>
                      </a:r>
                      <a:endParaRPr lang="en-GB" sz="2400" b="1"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sz="2400" b="1" dirty="0" smtClean="0">
                          <a:solidFill>
                            <a:schemeClr val="bg1"/>
                          </a:solidFill>
                        </a:rPr>
                        <a:t>Qatar</a:t>
                      </a:r>
                      <a:endParaRPr lang="en-GB" sz="2400" b="1" dirty="0">
                        <a:solidFill>
                          <a:schemeClr val="bg1"/>
                        </a:solidFill>
                      </a:endParaRPr>
                    </a:p>
                  </a:txBody>
                  <a:tcPr/>
                </a:tc>
                <a:tc>
                  <a:txBody>
                    <a:bodyPr/>
                    <a:lstStyle/>
                    <a:p>
                      <a:r>
                        <a:rPr lang="en-US" sz="2400" b="1" dirty="0" smtClean="0">
                          <a:solidFill>
                            <a:schemeClr val="bg1"/>
                          </a:solidFill>
                        </a:rPr>
                        <a:t>92</a:t>
                      </a:r>
                      <a:endParaRPr lang="en-GB" sz="2400" b="1" dirty="0">
                        <a:solidFill>
                          <a:schemeClr val="bg1"/>
                        </a:solidFill>
                      </a:endParaRPr>
                    </a:p>
                  </a:txBody>
                  <a:tcPr/>
                </a:tc>
                <a:extLst>
                  <a:ext uri="{0D108BD9-81ED-4DB2-BD59-A6C34878D82A}">
                    <a16:rowId xmlns:a16="http://schemas.microsoft.com/office/drawing/2014/main" val="10002"/>
                  </a:ext>
                </a:extLst>
              </a:tr>
              <a:tr h="370840">
                <a:tc>
                  <a:txBody>
                    <a:bodyPr/>
                    <a:lstStyle/>
                    <a:p>
                      <a:r>
                        <a:rPr lang="en-US" sz="2400" b="1" dirty="0" smtClean="0">
                          <a:solidFill>
                            <a:schemeClr val="bg1"/>
                          </a:solidFill>
                        </a:rPr>
                        <a:t>Afghanistan</a:t>
                      </a:r>
                      <a:endParaRPr lang="en-GB" sz="2400" b="1" dirty="0">
                        <a:solidFill>
                          <a:schemeClr val="bg1"/>
                        </a:solidFill>
                      </a:endParaRPr>
                    </a:p>
                  </a:txBody>
                  <a:tcPr/>
                </a:tc>
                <a:tc>
                  <a:txBody>
                    <a:bodyPr/>
                    <a:lstStyle/>
                    <a:p>
                      <a:r>
                        <a:rPr lang="en-US" sz="2400" b="1" dirty="0" smtClean="0">
                          <a:solidFill>
                            <a:schemeClr val="bg1"/>
                          </a:solidFill>
                        </a:rPr>
                        <a:t>84</a:t>
                      </a:r>
                      <a:endParaRPr lang="en-GB" sz="2400" b="1" dirty="0">
                        <a:solidFill>
                          <a:schemeClr val="bg1"/>
                        </a:solidFill>
                      </a:endParaRPr>
                    </a:p>
                  </a:txBody>
                  <a:tcPr/>
                </a:tc>
                <a:extLst>
                  <a:ext uri="{0D108BD9-81ED-4DB2-BD59-A6C34878D82A}">
                    <a16:rowId xmlns:a16="http://schemas.microsoft.com/office/drawing/2014/main" val="10003"/>
                  </a:ext>
                </a:extLst>
              </a:tr>
              <a:tr h="370840">
                <a:tc>
                  <a:txBody>
                    <a:bodyPr/>
                    <a:lstStyle/>
                    <a:p>
                      <a:r>
                        <a:rPr lang="en-US" sz="2400" b="1" dirty="0" smtClean="0">
                          <a:solidFill>
                            <a:schemeClr val="bg1"/>
                          </a:solidFill>
                        </a:rPr>
                        <a:t>Bangladesh</a:t>
                      </a:r>
                      <a:endParaRPr lang="en-GB" sz="2400" b="1" dirty="0">
                        <a:solidFill>
                          <a:schemeClr val="bg1"/>
                        </a:solidFill>
                      </a:endParaRPr>
                    </a:p>
                  </a:txBody>
                  <a:tcPr/>
                </a:tc>
                <a:tc>
                  <a:txBody>
                    <a:bodyPr/>
                    <a:lstStyle/>
                    <a:p>
                      <a:r>
                        <a:rPr lang="en-US" sz="2400" b="1" dirty="0" smtClean="0">
                          <a:solidFill>
                            <a:schemeClr val="bg1"/>
                          </a:solidFill>
                        </a:rPr>
                        <a:t>79</a:t>
                      </a:r>
                      <a:endParaRPr lang="en-GB" sz="2400" b="1" dirty="0">
                        <a:solidFill>
                          <a:schemeClr val="bg1"/>
                        </a:solidFill>
                      </a:endParaRPr>
                    </a:p>
                  </a:txBody>
                  <a:tcPr/>
                </a:tc>
                <a:extLst>
                  <a:ext uri="{0D108BD9-81ED-4DB2-BD59-A6C34878D82A}">
                    <a16:rowId xmlns:a16="http://schemas.microsoft.com/office/drawing/2014/main" val="10004"/>
                  </a:ext>
                </a:extLst>
              </a:tr>
              <a:tr h="370840">
                <a:tc>
                  <a:txBody>
                    <a:bodyPr/>
                    <a:lstStyle/>
                    <a:p>
                      <a:r>
                        <a:rPr lang="en-US" sz="2400" b="1" dirty="0" smtClean="0">
                          <a:solidFill>
                            <a:schemeClr val="bg1"/>
                          </a:solidFill>
                        </a:rPr>
                        <a:t>Iran</a:t>
                      </a:r>
                      <a:endParaRPr lang="en-GB" sz="2400" b="1" dirty="0">
                        <a:solidFill>
                          <a:schemeClr val="bg1"/>
                        </a:solidFill>
                      </a:endParaRPr>
                    </a:p>
                  </a:txBody>
                  <a:tcPr/>
                </a:tc>
                <a:tc>
                  <a:txBody>
                    <a:bodyPr/>
                    <a:lstStyle/>
                    <a:p>
                      <a:r>
                        <a:rPr lang="en-US" sz="2400" b="1" dirty="0" smtClean="0">
                          <a:solidFill>
                            <a:schemeClr val="bg1"/>
                          </a:solidFill>
                        </a:rPr>
                        <a:t>76</a:t>
                      </a:r>
                      <a:endParaRPr lang="en-GB" sz="2400" b="1" dirty="0">
                        <a:solidFill>
                          <a:schemeClr val="bg1"/>
                        </a:solidFill>
                      </a:endParaRPr>
                    </a:p>
                  </a:txBody>
                  <a:tcPr/>
                </a:tc>
                <a:extLst>
                  <a:ext uri="{0D108BD9-81ED-4DB2-BD59-A6C34878D82A}">
                    <a16:rowId xmlns:a16="http://schemas.microsoft.com/office/drawing/2014/main" val="10005"/>
                  </a:ext>
                </a:extLst>
              </a:tr>
              <a:tr h="370840">
                <a:tc>
                  <a:txBody>
                    <a:bodyPr/>
                    <a:lstStyle/>
                    <a:p>
                      <a:r>
                        <a:rPr lang="en-US" sz="2400" b="1" dirty="0" smtClean="0">
                          <a:solidFill>
                            <a:schemeClr val="bg1"/>
                          </a:solidFill>
                        </a:rPr>
                        <a:t>Egypt</a:t>
                      </a:r>
                      <a:endParaRPr lang="en-GB" sz="2400" b="1" dirty="0">
                        <a:solidFill>
                          <a:schemeClr val="bg1"/>
                        </a:solidFill>
                      </a:endParaRPr>
                    </a:p>
                  </a:txBody>
                  <a:tcPr/>
                </a:tc>
                <a:tc>
                  <a:txBody>
                    <a:bodyPr/>
                    <a:lstStyle/>
                    <a:p>
                      <a:r>
                        <a:rPr lang="en-US" sz="2400" b="1" dirty="0" smtClean="0">
                          <a:solidFill>
                            <a:schemeClr val="bg1"/>
                          </a:solidFill>
                        </a:rPr>
                        <a:t>74</a:t>
                      </a:r>
                      <a:endParaRPr lang="en-GB" sz="2400" b="1" dirty="0">
                        <a:solidFill>
                          <a:schemeClr val="bg1"/>
                        </a:solidFill>
                      </a:endParaRPr>
                    </a:p>
                  </a:txBody>
                  <a:tcPr/>
                </a:tc>
                <a:extLst>
                  <a:ext uri="{0D108BD9-81ED-4DB2-BD59-A6C34878D82A}">
                    <a16:rowId xmlns:a16="http://schemas.microsoft.com/office/drawing/2014/main" val="10006"/>
                  </a:ext>
                </a:extLst>
              </a:tr>
              <a:tr h="370840">
                <a:tc>
                  <a:txBody>
                    <a:bodyPr/>
                    <a:lstStyle/>
                    <a:p>
                      <a:r>
                        <a:rPr lang="en-US" sz="2400" b="1" dirty="0" smtClean="0">
                          <a:solidFill>
                            <a:schemeClr val="bg1"/>
                          </a:solidFill>
                        </a:rPr>
                        <a:t>Mongolia</a:t>
                      </a:r>
                      <a:endParaRPr lang="en-GB" sz="2400" b="1" dirty="0">
                        <a:solidFill>
                          <a:schemeClr val="bg1"/>
                        </a:solidFill>
                      </a:endParaRPr>
                    </a:p>
                  </a:txBody>
                  <a:tcPr/>
                </a:tc>
                <a:tc>
                  <a:txBody>
                    <a:bodyPr/>
                    <a:lstStyle/>
                    <a:p>
                      <a:r>
                        <a:rPr lang="en-US" sz="2400" b="1" dirty="0" smtClean="0">
                          <a:solidFill>
                            <a:schemeClr val="bg1"/>
                          </a:solidFill>
                        </a:rPr>
                        <a:t>64</a:t>
                      </a:r>
                      <a:endParaRPr lang="en-GB" sz="2400" b="1" dirty="0">
                        <a:solidFill>
                          <a:schemeClr val="bg1"/>
                        </a:solidFill>
                      </a:endParaRPr>
                    </a:p>
                  </a:txBody>
                  <a:tcPr/>
                </a:tc>
                <a:extLst>
                  <a:ext uri="{0D108BD9-81ED-4DB2-BD59-A6C34878D82A}">
                    <a16:rowId xmlns:a16="http://schemas.microsoft.com/office/drawing/2014/main" val="10007"/>
                  </a:ext>
                </a:extLst>
              </a:tr>
              <a:tr h="370840">
                <a:tc>
                  <a:txBody>
                    <a:bodyPr/>
                    <a:lstStyle/>
                    <a:p>
                      <a:r>
                        <a:rPr lang="en-US" sz="2400" b="1" dirty="0" smtClean="0">
                          <a:solidFill>
                            <a:schemeClr val="bg1"/>
                          </a:solidFill>
                        </a:rPr>
                        <a:t>United Arab Emirates</a:t>
                      </a:r>
                      <a:endParaRPr lang="en-GB" sz="2400" b="1" dirty="0">
                        <a:solidFill>
                          <a:schemeClr val="bg1"/>
                        </a:solidFill>
                      </a:endParaRPr>
                    </a:p>
                  </a:txBody>
                  <a:tcPr/>
                </a:tc>
                <a:tc>
                  <a:txBody>
                    <a:bodyPr/>
                    <a:lstStyle/>
                    <a:p>
                      <a:r>
                        <a:rPr lang="en-US" sz="2400" b="1" dirty="0" smtClean="0">
                          <a:solidFill>
                            <a:schemeClr val="bg1"/>
                          </a:solidFill>
                        </a:rPr>
                        <a:t>61</a:t>
                      </a:r>
                      <a:endParaRPr lang="en-GB" sz="2400" b="1" dirty="0">
                        <a:solidFill>
                          <a:schemeClr val="bg1"/>
                        </a:solidFill>
                      </a:endParaRPr>
                    </a:p>
                  </a:txBody>
                  <a:tcPr/>
                </a:tc>
                <a:extLst>
                  <a:ext uri="{0D108BD9-81ED-4DB2-BD59-A6C34878D82A}">
                    <a16:rowId xmlns:a16="http://schemas.microsoft.com/office/drawing/2014/main" val="10008"/>
                  </a:ext>
                </a:extLst>
              </a:tr>
              <a:tr h="370840">
                <a:tc>
                  <a:txBody>
                    <a:bodyPr/>
                    <a:lstStyle/>
                    <a:p>
                      <a:r>
                        <a:rPr lang="en-US" sz="2400" b="1" dirty="0" smtClean="0">
                          <a:solidFill>
                            <a:schemeClr val="bg1"/>
                          </a:solidFill>
                        </a:rPr>
                        <a:t>India</a:t>
                      </a:r>
                      <a:endParaRPr lang="en-GB" sz="2400" b="1" dirty="0">
                        <a:solidFill>
                          <a:schemeClr val="bg1"/>
                        </a:solidFill>
                      </a:endParaRPr>
                    </a:p>
                  </a:txBody>
                  <a:tcPr/>
                </a:tc>
                <a:tc>
                  <a:txBody>
                    <a:bodyPr/>
                    <a:lstStyle/>
                    <a:p>
                      <a:r>
                        <a:rPr lang="en-US" sz="2400" b="1" dirty="0" smtClean="0">
                          <a:solidFill>
                            <a:schemeClr val="bg1"/>
                          </a:solidFill>
                        </a:rPr>
                        <a:t>59</a:t>
                      </a:r>
                      <a:endParaRPr lang="en-GB" sz="2400" b="1" dirty="0">
                        <a:solidFill>
                          <a:schemeClr val="bg1"/>
                        </a:solidFill>
                      </a:endParaRPr>
                    </a:p>
                  </a:txBody>
                  <a:tcPr/>
                </a:tc>
                <a:extLst>
                  <a:ext uri="{0D108BD9-81ED-4DB2-BD59-A6C34878D82A}">
                    <a16:rowId xmlns:a16="http://schemas.microsoft.com/office/drawing/2014/main" val="10009"/>
                  </a:ext>
                </a:extLst>
              </a:tr>
              <a:tr h="370840">
                <a:tc>
                  <a:txBody>
                    <a:bodyPr/>
                    <a:lstStyle/>
                    <a:p>
                      <a:r>
                        <a:rPr lang="en-US" sz="2400" b="1" dirty="0" smtClean="0">
                          <a:solidFill>
                            <a:schemeClr val="bg1"/>
                          </a:solidFill>
                        </a:rPr>
                        <a:t>Bahrain</a:t>
                      </a:r>
                      <a:endParaRPr lang="en-GB" sz="2400" b="1" dirty="0">
                        <a:solidFill>
                          <a:schemeClr val="bg1"/>
                        </a:solidFill>
                      </a:endParaRPr>
                    </a:p>
                  </a:txBody>
                  <a:tcPr/>
                </a:tc>
                <a:tc>
                  <a:txBody>
                    <a:bodyPr/>
                    <a:lstStyle/>
                    <a:p>
                      <a:r>
                        <a:rPr lang="en-US" sz="2400" b="1" dirty="0" smtClean="0">
                          <a:solidFill>
                            <a:schemeClr val="bg1"/>
                          </a:solidFill>
                        </a:rPr>
                        <a:t>57</a:t>
                      </a:r>
                      <a:endParaRPr lang="en-GB" sz="2400" b="1" dirty="0">
                        <a:solidFill>
                          <a:schemeClr val="bg1"/>
                        </a:solidFill>
                      </a:endParaRPr>
                    </a:p>
                  </a:txBody>
                  <a:tcPr/>
                </a:tc>
                <a:extLst>
                  <a:ext uri="{0D108BD9-81ED-4DB2-BD59-A6C34878D82A}">
                    <a16:rowId xmlns:a16="http://schemas.microsoft.com/office/drawing/2014/main" val="10010"/>
                  </a:ext>
                </a:extLst>
              </a:tr>
            </a:tbl>
          </a:graphicData>
        </a:graphic>
      </p:graphicFrame>
      <p:sp>
        <p:nvSpPr>
          <p:cNvPr id="6" name="Rectangle 5"/>
          <p:cNvSpPr/>
          <p:nvPr/>
        </p:nvSpPr>
        <p:spPr>
          <a:xfrm>
            <a:off x="236464" y="6244952"/>
            <a:ext cx="1245738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sz="2800" dirty="0"/>
              <a:t>Despite extensive coverage of the pollution problems in Beijing, the city came in at number 77 on the list. Among the countries, China was ranked 14th. </a:t>
            </a:r>
          </a:p>
        </p:txBody>
      </p:sp>
      <p:sp>
        <p:nvSpPr>
          <p:cNvPr id="7" name="Rectangle 6"/>
          <p:cNvSpPr/>
          <p:nvPr/>
        </p:nvSpPr>
        <p:spPr>
          <a:xfrm>
            <a:off x="10369152" y="1420466"/>
            <a:ext cx="2325936"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sz="2400" dirty="0" smtClean="0"/>
              <a:t>Concentration </a:t>
            </a:r>
            <a:r>
              <a:rPr lang="en-GB" sz="2400" dirty="0"/>
              <a:t>of air pollution is measured in micrograms per cubic meter of air (</a:t>
            </a:r>
            <a:r>
              <a:rPr lang="en-GB" sz="2400" dirty="0" err="1"/>
              <a:t>ug</a:t>
            </a:r>
            <a:r>
              <a:rPr lang="en-GB" sz="2400" dirty="0"/>
              <a:t>/m3).</a:t>
            </a:r>
            <a:r>
              <a:rPr lang="en-GB" sz="2400" b="1" dirty="0"/>
              <a:t> </a:t>
            </a:r>
            <a:endParaRPr lang="en-GB" sz="2400" dirty="0"/>
          </a:p>
        </p:txBody>
      </p:sp>
    </p:spTree>
    <p:extLst>
      <p:ext uri="{BB962C8B-B14F-4D97-AF65-F5344CB8AC3E}">
        <p14:creationId xmlns:p14="http://schemas.microsoft.com/office/powerpoint/2010/main" val="358629957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this data to AQI</a:t>
            </a:r>
            <a:endParaRPr lang="en-GB" dirty="0"/>
          </a:p>
        </p:txBody>
      </p:sp>
      <p:sp>
        <p:nvSpPr>
          <p:cNvPr id="3" name="Text Placeholder 2"/>
          <p:cNvSpPr>
            <a:spLocks noGrp="1"/>
          </p:cNvSpPr>
          <p:nvPr>
            <p:ph type="body"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9" t="25781" r="12956" b="29948"/>
          <a:stretch/>
        </p:blipFill>
        <p:spPr bwMode="auto">
          <a:xfrm>
            <a:off x="381718" y="517848"/>
            <a:ext cx="1245823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75213" y="700336"/>
            <a:ext cx="3131927" cy="5112568"/>
          </a:xfrm>
          <a:prstGeom prst="rect">
            <a:avLst/>
          </a:prstGeom>
          <a:blipFill rotWithShape="1">
            <a:blip r:embed="rId3"/>
            <a:srcRect/>
            <a:tile tx="0" ty="0" sx="100000" sy="100000" flip="none" algn="tl"/>
          </a:blip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Hoefler Text"/>
              <a:ea typeface="Hoefler Text"/>
              <a:cs typeface="Hoefler Text"/>
              <a:sym typeface="Hoefler Text"/>
            </a:endParaRPr>
          </a:p>
        </p:txBody>
      </p:sp>
    </p:spTree>
    <p:extLst>
      <p:ext uri="{BB962C8B-B14F-4D97-AF65-F5344CB8AC3E}">
        <p14:creationId xmlns:p14="http://schemas.microsoft.com/office/powerpoint/2010/main" val="41411689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44" y="196280"/>
            <a:ext cx="11430000" cy="936104"/>
          </a:xfrm>
        </p:spPr>
        <p:txBody>
          <a:bodyPr>
            <a:normAutofit fontScale="90000"/>
          </a:bodyPr>
          <a:lstStyle/>
          <a:p>
            <a:r>
              <a:rPr lang="en-US" sz="6600" dirty="0" smtClean="0"/>
              <a:t>1) Describe your graph</a:t>
            </a:r>
            <a:endParaRPr lang="en-GB" sz="6600" dirty="0"/>
          </a:p>
        </p:txBody>
      </p:sp>
      <p:sp>
        <p:nvSpPr>
          <p:cNvPr id="3" name="Text Placeholder 2"/>
          <p:cNvSpPr>
            <a:spLocks noGrp="1"/>
          </p:cNvSpPr>
          <p:nvPr>
            <p:ph type="body" idx="1"/>
          </p:nvPr>
        </p:nvSpPr>
        <p:spPr>
          <a:xfrm>
            <a:off x="428650" y="7757120"/>
            <a:ext cx="6939136" cy="360040"/>
          </a:xfrm>
        </p:spPr>
        <p:txBody>
          <a:bodyPr>
            <a:normAutofit fontScale="62500" lnSpcReduction="20000"/>
          </a:bodyPr>
          <a:lstStyle/>
          <a:p>
            <a:r>
              <a:rPr lang="en-US" dirty="0" smtClean="0"/>
              <a:t>Top 10 air polluted countries in 2014 (WHO)</a:t>
            </a:r>
            <a:endParaRPr lang="en-GB" dirty="0"/>
          </a:p>
        </p:txBody>
      </p:sp>
      <p:sp>
        <p:nvSpPr>
          <p:cNvPr id="4" name="Shape 49"/>
          <p:cNvSpPr txBox="1">
            <a:spLocks/>
          </p:cNvSpPr>
          <p:nvPr/>
        </p:nvSpPr>
        <p:spPr>
          <a:xfrm>
            <a:off x="813768" y="1204392"/>
            <a:ext cx="11430000" cy="1041400"/>
          </a:xfrm>
          <a:prstGeom prst="rect">
            <a:avLst/>
          </a:prstGeom>
          <a:ln w="25400" cap="flat" cmpd="sng" algn="ctr">
            <a:solidFill>
              <a:schemeClr val="accent2">
                <a:shade val="50000"/>
              </a:schemeClr>
            </a:solidFill>
            <a:prstDash val="solid"/>
            <a:miter lim="400000"/>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lIns="0" tIns="0" rIns="0" bIns="0" anchor="t">
            <a:normAutofit fontScale="92500" lnSpcReduction="10000"/>
          </a:bodyPr>
          <a:lstStyle>
            <a:lvl1pPr marL="0" indent="0" algn="ctr" defTabSz="584200">
              <a:spcBef>
                <a:spcPts val="0"/>
              </a:spcBef>
              <a:buSzTx/>
              <a:buNone/>
              <a:defRPr sz="4000">
                <a:solidFill>
                  <a:schemeClr val="lt1"/>
                </a:solidFill>
                <a:latin typeface="+mn-lt"/>
                <a:ea typeface="+mn-ea"/>
                <a:cs typeface="+mn-cs"/>
                <a:sym typeface="Hoefler Text"/>
              </a:defRPr>
            </a:lvl1pPr>
            <a:lvl2pPr marL="0" indent="228600" algn="ctr" defTabSz="584200">
              <a:spcBef>
                <a:spcPts val="0"/>
              </a:spcBef>
              <a:buSzTx/>
              <a:buNone/>
              <a:defRPr sz="4000">
                <a:solidFill>
                  <a:schemeClr val="lt1"/>
                </a:solidFill>
                <a:latin typeface="+mn-lt"/>
                <a:ea typeface="+mn-ea"/>
                <a:cs typeface="+mn-cs"/>
                <a:sym typeface="Hoefler Text"/>
              </a:defRPr>
            </a:lvl2pPr>
            <a:lvl3pPr marL="0" indent="457200" algn="ctr" defTabSz="584200">
              <a:spcBef>
                <a:spcPts val="0"/>
              </a:spcBef>
              <a:buSzTx/>
              <a:buNone/>
              <a:defRPr sz="4000">
                <a:solidFill>
                  <a:schemeClr val="lt1"/>
                </a:solidFill>
                <a:latin typeface="+mn-lt"/>
                <a:ea typeface="+mn-ea"/>
                <a:cs typeface="+mn-cs"/>
                <a:sym typeface="Hoefler Text"/>
              </a:defRPr>
            </a:lvl3pPr>
            <a:lvl4pPr marL="0" indent="685800" algn="ctr" defTabSz="584200">
              <a:spcBef>
                <a:spcPts val="0"/>
              </a:spcBef>
              <a:buSzTx/>
              <a:buNone/>
              <a:defRPr sz="4000">
                <a:solidFill>
                  <a:schemeClr val="lt1"/>
                </a:solidFill>
                <a:latin typeface="+mn-lt"/>
                <a:ea typeface="+mn-ea"/>
                <a:cs typeface="+mn-cs"/>
                <a:sym typeface="Hoefler Text"/>
              </a:defRPr>
            </a:lvl4pPr>
            <a:lvl5pPr marL="0" indent="914400" algn="ctr" defTabSz="584200">
              <a:spcBef>
                <a:spcPts val="0"/>
              </a:spcBef>
              <a:buSzTx/>
              <a:buNone/>
              <a:defRPr sz="4000">
                <a:solidFill>
                  <a:schemeClr val="lt1"/>
                </a:solidFill>
                <a:latin typeface="+mn-lt"/>
                <a:ea typeface="+mn-ea"/>
                <a:cs typeface="+mn-cs"/>
                <a:sym typeface="Hoefler Text"/>
              </a:defRPr>
            </a:lvl5pPr>
            <a:lvl6pPr marL="2362200" indent="-393700" defTabSz="584200">
              <a:spcBef>
                <a:spcPts val="3600"/>
              </a:spcBef>
              <a:buSzPct val="50000"/>
              <a:buBlip>
                <a:blip r:embed="rId2"/>
              </a:buBlip>
              <a:defRPr sz="3600">
                <a:solidFill>
                  <a:schemeClr val="lt1"/>
                </a:solidFill>
                <a:latin typeface="+mn-lt"/>
                <a:ea typeface="+mn-ea"/>
                <a:cs typeface="+mn-cs"/>
                <a:sym typeface="Hoefler Text"/>
              </a:defRPr>
            </a:lvl6pPr>
            <a:lvl7pPr marL="2755900" indent="-393700" defTabSz="584200">
              <a:spcBef>
                <a:spcPts val="3600"/>
              </a:spcBef>
              <a:buSzPct val="50000"/>
              <a:buBlip>
                <a:blip r:embed="rId2"/>
              </a:buBlip>
              <a:defRPr sz="3600">
                <a:solidFill>
                  <a:schemeClr val="lt1"/>
                </a:solidFill>
                <a:latin typeface="+mn-lt"/>
                <a:ea typeface="+mn-ea"/>
                <a:cs typeface="+mn-cs"/>
                <a:sym typeface="Hoefler Text"/>
              </a:defRPr>
            </a:lvl7pPr>
            <a:lvl8pPr marL="3149600" indent="-393700" defTabSz="584200">
              <a:spcBef>
                <a:spcPts val="3600"/>
              </a:spcBef>
              <a:buSzPct val="50000"/>
              <a:buBlip>
                <a:blip r:embed="rId2"/>
              </a:buBlip>
              <a:defRPr sz="3600">
                <a:solidFill>
                  <a:schemeClr val="lt1"/>
                </a:solidFill>
                <a:latin typeface="+mn-lt"/>
                <a:ea typeface="+mn-ea"/>
                <a:cs typeface="+mn-cs"/>
                <a:sym typeface="Hoefler Text"/>
              </a:defRPr>
            </a:lvl8pPr>
            <a:lvl9pPr marL="3543300" indent="-393700" defTabSz="584200">
              <a:spcBef>
                <a:spcPts val="3600"/>
              </a:spcBef>
              <a:buSzPct val="50000"/>
              <a:buBlip>
                <a:blip r:embed="rId2"/>
              </a:buBlip>
              <a:defRPr sz="3600">
                <a:solidFill>
                  <a:schemeClr val="lt1"/>
                </a:solidFill>
                <a:latin typeface="+mn-lt"/>
                <a:ea typeface="+mn-ea"/>
                <a:cs typeface="+mn-cs"/>
                <a:sym typeface="Hoefler Text"/>
              </a:defRPr>
            </a:lvl9pPr>
          </a:lstStyle>
          <a:p>
            <a:r>
              <a:rPr lang="en-GB" dirty="0" smtClean="0"/>
              <a:t>Better answers would manipulate data to make it easier to visualise – remember your lesson on Israel.</a:t>
            </a:r>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1" t="21875" r="27995" b="12240"/>
          <a:stretch/>
        </p:blipFill>
        <p:spPr bwMode="auto">
          <a:xfrm>
            <a:off x="381720" y="2500535"/>
            <a:ext cx="7032996" cy="506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414716" y="3148608"/>
            <a:ext cx="5184576" cy="8640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fontScale="97500"/>
          </a:bodyPr>
          <a:lstStyle>
            <a:lvl1pPr algn="ctr" defTabSz="584200">
              <a:defRPr sz="7800">
                <a:solidFill>
                  <a:srgbClr val="276D6D"/>
                </a:solidFill>
                <a:effectLst>
                  <a:outerShdw blurRad="63500" dist="12700" dir="5400000" rotWithShape="0">
                    <a:srgbClr val="000000">
                      <a:alpha val="30000"/>
                    </a:srgbClr>
                  </a:outerShdw>
                </a:effectLst>
                <a:latin typeface="+mn-lt"/>
                <a:ea typeface="+mn-ea"/>
                <a:cs typeface="+mn-cs"/>
                <a:sym typeface="Baskerville"/>
              </a:defRPr>
            </a:lvl1pPr>
            <a:lvl2pPr indent="228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2pPr>
            <a:lvl3pPr indent="457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3pPr>
            <a:lvl4pPr indent="685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4pPr>
            <a:lvl5pPr indent="9144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5pPr>
            <a:lvl6pPr indent="11430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6pPr>
            <a:lvl7pPr indent="1371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7pPr>
            <a:lvl8pPr indent="1600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8pPr>
            <a:lvl9pPr indent="1828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9pPr>
          </a:lstStyle>
          <a:p>
            <a:r>
              <a:rPr lang="en-US" sz="2800" dirty="0" smtClean="0"/>
              <a:t>2) Use the map to describe the distribution of these countries. </a:t>
            </a:r>
          </a:p>
        </p:txBody>
      </p:sp>
      <p:sp>
        <p:nvSpPr>
          <p:cNvPr id="7" name="Title 1"/>
          <p:cNvSpPr txBox="1">
            <a:spLocks/>
          </p:cNvSpPr>
          <p:nvPr/>
        </p:nvSpPr>
        <p:spPr>
          <a:xfrm>
            <a:off x="7567116" y="4478313"/>
            <a:ext cx="5184576" cy="864096"/>
          </a:xfrm>
          <a:prstGeom prst="rect">
            <a:avLst/>
          </a:prstGeom>
          <a:ln/>
          <a:extLst>
            <a:ext uri="{C572A759-6A51-4108-AA02-DFA0A04FC94B}">
              <ma14:wrappingTextBoxFlag xmlns="" xmlns:ma14="http://schemas.microsoft.com/office/mac/drawingml/2011/main" val="1"/>
            </a:ext>
          </a:extLst>
        </p:spPr>
        <p:style>
          <a:lnRef idx="3">
            <a:schemeClr val="lt1"/>
          </a:lnRef>
          <a:fillRef idx="1">
            <a:schemeClr val="accent2"/>
          </a:fillRef>
          <a:effectRef idx="1">
            <a:schemeClr val="accent2"/>
          </a:effectRef>
          <a:fontRef idx="minor">
            <a:schemeClr val="lt1"/>
          </a:fontRef>
        </p:style>
        <p:txBody>
          <a:bodyPr lIns="0" tIns="0" rIns="0" bIns="0" anchor="b">
            <a:normAutofit fontScale="97500"/>
          </a:bodyPr>
          <a:lstStyle>
            <a:lvl1pPr algn="ctr" defTabSz="584200">
              <a:defRPr sz="7800">
                <a:solidFill>
                  <a:srgbClr val="276D6D"/>
                </a:solidFill>
                <a:effectLst>
                  <a:outerShdw blurRad="63500" dist="12700" dir="5400000" rotWithShape="0">
                    <a:srgbClr val="000000">
                      <a:alpha val="30000"/>
                    </a:srgbClr>
                  </a:outerShdw>
                </a:effectLst>
                <a:latin typeface="+mn-lt"/>
                <a:ea typeface="+mn-ea"/>
                <a:cs typeface="+mn-cs"/>
                <a:sym typeface="Baskerville"/>
              </a:defRPr>
            </a:lvl1pPr>
            <a:lvl2pPr indent="228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2pPr>
            <a:lvl3pPr indent="457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3pPr>
            <a:lvl4pPr indent="685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4pPr>
            <a:lvl5pPr indent="9144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5pPr>
            <a:lvl6pPr indent="11430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6pPr>
            <a:lvl7pPr indent="1371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7pPr>
            <a:lvl8pPr indent="1600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8pPr>
            <a:lvl9pPr indent="1828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9pPr>
          </a:lstStyle>
          <a:p>
            <a:r>
              <a:rPr lang="en-US" sz="2800" dirty="0" smtClean="0">
                <a:solidFill>
                  <a:schemeClr val="bg1"/>
                </a:solidFill>
                <a:effectLst/>
              </a:rPr>
              <a:t>Better answers will you direction and names of continents/regions</a:t>
            </a:r>
            <a:r>
              <a:rPr lang="en-US" sz="2800" dirty="0" smtClean="0">
                <a:effectLst/>
              </a:rPr>
              <a:t>. </a:t>
            </a:r>
          </a:p>
        </p:txBody>
      </p:sp>
    </p:spTree>
    <p:extLst>
      <p:ext uri="{BB962C8B-B14F-4D97-AF65-F5344CB8AC3E}">
        <p14:creationId xmlns:p14="http://schemas.microsoft.com/office/powerpoint/2010/main" val="8222390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2" y="7895912"/>
            <a:ext cx="11430000" cy="1270000"/>
          </a:xfrm>
        </p:spPr>
        <p:txBody>
          <a:bodyPr>
            <a:noAutofit/>
          </a:bodyPr>
          <a:lstStyle/>
          <a:p>
            <a:r>
              <a:rPr lang="en-US" sz="2800" dirty="0" smtClean="0"/>
              <a:t>Make a table: cause – impacts</a:t>
            </a:r>
            <a:br>
              <a:rPr lang="en-US" sz="2800" dirty="0" smtClean="0"/>
            </a:br>
            <a:r>
              <a:rPr lang="en-US" sz="2800" dirty="0" smtClean="0"/>
              <a:t>Use the information above to bullet point the causes and impacts of air pollution.</a:t>
            </a:r>
            <a:endParaRPr lang="en-GB" sz="2800" dirty="0"/>
          </a:p>
        </p:txBody>
      </p:sp>
      <p:sp>
        <p:nvSpPr>
          <p:cNvPr id="4" name="Rectangle 3"/>
          <p:cNvSpPr/>
          <p:nvPr/>
        </p:nvSpPr>
        <p:spPr>
          <a:xfrm>
            <a:off x="309712" y="340296"/>
            <a:ext cx="650240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GB" sz="2400" dirty="0"/>
              <a:t>A World Bank report found that outdoor air pollution alone causes more than 80,000 hospital admissions per year; nearly 8,000 cases of chronic bronchitis, and almost five million cases of lower respiratory cases in children under the age of five.</a:t>
            </a:r>
          </a:p>
        </p:txBody>
      </p:sp>
      <p:sp>
        <p:nvSpPr>
          <p:cNvPr id="5" name="Rectangle 4"/>
          <p:cNvSpPr/>
          <p:nvPr/>
        </p:nvSpPr>
        <p:spPr>
          <a:xfrm>
            <a:off x="453728" y="2788568"/>
            <a:ext cx="54006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400" dirty="0">
                <a:solidFill>
                  <a:schemeClr val="bg1"/>
                </a:solidFill>
              </a:rPr>
              <a:t>Qatar also faces increased pollution from its high rate of construction and busy air traffic </a:t>
            </a:r>
          </a:p>
        </p:txBody>
      </p:sp>
      <p:sp>
        <p:nvSpPr>
          <p:cNvPr id="6" name="Rectangle 5"/>
          <p:cNvSpPr/>
          <p:nvPr/>
        </p:nvSpPr>
        <p:spPr>
          <a:xfrm>
            <a:off x="7150472" y="709628"/>
            <a:ext cx="5638304"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GB" sz="2400" dirty="0" smtClean="0"/>
              <a:t>In Kabul, Afghanistan, its size </a:t>
            </a:r>
            <a:r>
              <a:rPr lang="en-GB" sz="2400" dirty="0"/>
              <a:t>has led to illegal homes powered by diesel generators or for those who can’t afford electricity, they burn tires and plastic bags for fuel</a:t>
            </a:r>
          </a:p>
        </p:txBody>
      </p:sp>
      <p:sp>
        <p:nvSpPr>
          <p:cNvPr id="7" name="Rectangle 6"/>
          <p:cNvSpPr/>
          <p:nvPr/>
        </p:nvSpPr>
        <p:spPr>
          <a:xfrm>
            <a:off x="6430392" y="2788568"/>
            <a:ext cx="604867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GB" sz="2400" dirty="0"/>
              <a:t>A combination of poor political decisions, substandard </a:t>
            </a:r>
            <a:r>
              <a:rPr lang="en-GB" sz="2400" dirty="0" smtClean="0"/>
              <a:t>gasoline/petrol </a:t>
            </a:r>
            <a:r>
              <a:rPr lang="en-GB" sz="2400" dirty="0"/>
              <a:t>and traffic congestion </a:t>
            </a:r>
          </a:p>
        </p:txBody>
      </p:sp>
      <p:sp>
        <p:nvSpPr>
          <p:cNvPr id="8" name="Rectangle 7"/>
          <p:cNvSpPr/>
          <p:nvPr/>
        </p:nvSpPr>
        <p:spPr>
          <a:xfrm>
            <a:off x="290588" y="5740896"/>
            <a:ext cx="6502400" cy="193899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r>
              <a:rPr lang="en-GB" sz="2400" dirty="0"/>
              <a:t>The growing number of cars, factories and power plants</a:t>
            </a:r>
            <a:r>
              <a:rPr lang="en-GB" sz="2400" dirty="0" smtClean="0"/>
              <a:t>, in Cairo, </a:t>
            </a:r>
            <a:r>
              <a:rPr lang="en-GB" sz="2400" dirty="0"/>
              <a:t>and the use of old heating methods such as burning coal and wood are considered to be the main man-made sources of air pollution.</a:t>
            </a:r>
          </a:p>
        </p:txBody>
      </p:sp>
      <p:sp>
        <p:nvSpPr>
          <p:cNvPr id="9" name="Rectangle 8"/>
          <p:cNvSpPr/>
          <p:nvPr/>
        </p:nvSpPr>
        <p:spPr>
          <a:xfrm>
            <a:off x="7294488" y="4171236"/>
            <a:ext cx="491822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dirty="0" smtClean="0"/>
              <a:t>Cold winters that </a:t>
            </a:r>
            <a:r>
              <a:rPr lang="en-GB" sz="2400" dirty="0"/>
              <a:t>can drop to </a:t>
            </a:r>
            <a:r>
              <a:rPr lang="en-GB" sz="2400" dirty="0" smtClean="0"/>
              <a:t>-40</a:t>
            </a:r>
            <a:r>
              <a:rPr lang="en-GB" sz="2400" dirty="0" smtClean="0">
                <a:sym typeface="Symbol"/>
              </a:rPr>
              <a:t></a:t>
            </a:r>
            <a:r>
              <a:rPr lang="en-GB" sz="2400" dirty="0" smtClean="0"/>
              <a:t>C </a:t>
            </a:r>
            <a:r>
              <a:rPr lang="en-GB" sz="2400" dirty="0"/>
              <a:t>means that many Mongolians burn coal for cooking and heating</a:t>
            </a:r>
          </a:p>
        </p:txBody>
      </p:sp>
      <p:sp>
        <p:nvSpPr>
          <p:cNvPr id="10" name="Rectangle 9"/>
          <p:cNvSpPr/>
          <p:nvPr/>
        </p:nvSpPr>
        <p:spPr>
          <a:xfrm>
            <a:off x="358354" y="4250004"/>
            <a:ext cx="65024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GB" sz="2400" dirty="0"/>
              <a:t>Outdoor air pollution killed 3.7 million people in </a:t>
            </a:r>
            <a:r>
              <a:rPr lang="en-GB" sz="2400" dirty="0" smtClean="0"/>
              <a:t>2012. </a:t>
            </a:r>
            <a:r>
              <a:rPr lang="en-GB" sz="2400" dirty="0"/>
              <a:t>Tobacco and other kinds of smoking are examples of indoor air pollution.</a:t>
            </a:r>
          </a:p>
        </p:txBody>
      </p:sp>
      <p:sp>
        <p:nvSpPr>
          <p:cNvPr id="11" name="Rectangle 10"/>
          <p:cNvSpPr/>
          <p:nvPr/>
        </p:nvSpPr>
        <p:spPr>
          <a:xfrm>
            <a:off x="7150472" y="5956920"/>
            <a:ext cx="5638304"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GB" sz="2400" dirty="0"/>
              <a:t>Chemical reactions involving air pollutants can create acidic </a:t>
            </a:r>
            <a:r>
              <a:rPr lang="en-GB" sz="2400" dirty="0" smtClean="0"/>
              <a:t>compounds, when this mixes with rain it falls as ‘acid rain’, </a:t>
            </a:r>
            <a:r>
              <a:rPr lang="en-GB" sz="2400" dirty="0"/>
              <a:t>it can kill trees and harm animals, fish, and other wildlife. </a:t>
            </a:r>
          </a:p>
        </p:txBody>
      </p:sp>
    </p:spTree>
    <p:extLst>
      <p:ext uri="{BB962C8B-B14F-4D97-AF65-F5344CB8AC3E}">
        <p14:creationId xmlns:p14="http://schemas.microsoft.com/office/powerpoint/2010/main" val="2147699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87400" y="254000"/>
            <a:ext cx="11430000" cy="1653823"/>
          </a:xfrm>
        </p:spPr>
        <p:txBody>
          <a:bodyPr/>
          <a:lstStyle/>
          <a:p>
            <a:pPr eaLnBrk="1" hangingPunct="1"/>
            <a:r>
              <a:rPr lang="en-GB" altLang="en-US" dirty="0" smtClean="0">
                <a:latin typeface="Calibri" pitchFamily="34" charset="0"/>
              </a:rPr>
              <a:t>Plenary - Forecast</a:t>
            </a:r>
          </a:p>
        </p:txBody>
      </p:sp>
      <p:sp>
        <p:nvSpPr>
          <p:cNvPr id="130052" name="Text Box 5"/>
          <p:cNvSpPr txBox="1">
            <a:spLocks noChangeArrowheads="1"/>
          </p:cNvSpPr>
          <p:nvPr/>
        </p:nvSpPr>
        <p:spPr bwMode="auto">
          <a:xfrm>
            <a:off x="666045" y="1907823"/>
            <a:ext cx="11776569" cy="160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spcBef>
                <a:spcPct val="50000"/>
              </a:spcBef>
            </a:pPr>
            <a:r>
              <a:rPr lang="en-GB" altLang="en-US" dirty="0"/>
              <a:t>If what you have learnt today is true, what will the future be like?</a:t>
            </a:r>
          </a:p>
          <a:p>
            <a:pPr eaLnBrk="1" hangingPunct="1">
              <a:spcBef>
                <a:spcPct val="50000"/>
              </a:spcBef>
            </a:pPr>
            <a:endParaRPr lang="en-GB" altLang="en-US" dirty="0"/>
          </a:p>
          <a:p>
            <a:pPr algn="ctr" eaLnBrk="1" hangingPunct="1">
              <a:spcBef>
                <a:spcPct val="50000"/>
              </a:spcBef>
            </a:pPr>
            <a:r>
              <a:rPr lang="en-GB" altLang="en-US" dirty="0"/>
              <a:t>If what you have learnt today were false, what would the future be like?</a:t>
            </a:r>
          </a:p>
        </p:txBody>
      </p:sp>
      <p:pic>
        <p:nvPicPr>
          <p:cNvPr id="130053" name="Picture 7" descr="europe_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4065932"/>
            <a:ext cx="5734756" cy="439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59044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1172</TotalTime>
  <Words>675</Words>
  <Application>Microsoft Office PowerPoint</Application>
  <PresentationFormat>Custom</PresentationFormat>
  <Paragraphs>63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Baskerville</vt:lpstr>
      <vt:lpstr>Calibri</vt:lpstr>
      <vt:lpstr>Helvetica Neue</vt:lpstr>
      <vt:lpstr>Hoefler Text</vt:lpstr>
      <vt:lpstr>Symbol</vt:lpstr>
      <vt:lpstr>Harmony</vt:lpstr>
      <vt:lpstr>What is air pollution?</vt:lpstr>
      <vt:lpstr>Smog hanging over cities is the most familiar and obvious form of air pollution. But there are different kinds of pollution—some visible, some invisible—that contribute to global warming. Generally any substance that people introduce into the atmosphere that has damaging effects on living things and the environment is considered air pollution</vt:lpstr>
      <vt:lpstr>PowerPoint Presentation</vt:lpstr>
      <vt:lpstr>Prediction- write down, in order, the countries you think have the worst air pollution.</vt:lpstr>
      <vt:lpstr>Create a graph to show this information</vt:lpstr>
      <vt:lpstr>Comparing this data to AQI</vt:lpstr>
      <vt:lpstr>1) Describe your graph</vt:lpstr>
      <vt:lpstr>Make a table: cause – impacts Use the information above to bullet point the causes and impacts of air pollution.</vt:lpstr>
      <vt:lpstr>Plenary -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Japan doing to secure its future energy?</dc:title>
  <dc:creator>Eurin Morgan</dc:creator>
  <cp:lastModifiedBy>Eurin Benjamin Morgan</cp:lastModifiedBy>
  <cp:revision>25</cp:revision>
  <dcterms:modified xsi:type="dcterms:W3CDTF">2017-11-26T08:55:37Z</dcterms:modified>
</cp:coreProperties>
</file>