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256" r:id="rId3"/>
    <p:sldId id="257" r:id="rId4"/>
    <p:sldId id="258" r:id="rId5"/>
    <p:sldId id="259" r:id="rId6"/>
    <p:sldId id="265" r:id="rId7"/>
    <p:sldId id="260" r:id="rId8"/>
    <p:sldId id="267" r:id="rId9"/>
    <p:sldId id="261" r:id="rId10"/>
    <p:sldId id="268" r:id="rId11"/>
    <p:sldId id="262" r:id="rId12"/>
    <p:sldId id="269" r:id="rId13"/>
    <p:sldId id="263" r:id="rId14"/>
    <p:sldId id="270" r:id="rId15"/>
    <p:sldId id="264" r:id="rId16"/>
    <p:sldId id="26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44AAE64-3781-4D19-8F37-3ADA7075E712}" type="datetimeFigureOut">
              <a:rPr lang="en-GB" smtClean="0"/>
              <a:pPr/>
              <a:t>08/02/2017</a:t>
            </a:fld>
            <a:endParaRPr lang="en-GB"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E85E9E4-7761-45A6-A6FE-778E0108DAC7}"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44AAE64-3781-4D19-8F37-3ADA7075E712}" type="datetimeFigureOut">
              <a:rPr lang="en-GB" smtClean="0"/>
              <a:pPr/>
              <a:t>08/02/2017</a:t>
            </a:fld>
            <a:endParaRPr lang="en-GB" dirty="0"/>
          </a:p>
        </p:txBody>
      </p:sp>
      <p:sp>
        <p:nvSpPr>
          <p:cNvPr id="5" name="Footer Placeholder 4"/>
          <p:cNvSpPr>
            <a:spLocks noGrp="1"/>
          </p:cNvSpPr>
          <p:nvPr>
            <p:ph type="ftr" sz="quarter" idx="11"/>
          </p:nvPr>
        </p:nvSpPr>
        <p:spPr/>
        <p:txBody>
          <a:bodyPr/>
          <a:lstStyle>
            <a:extLst/>
          </a:lstStyle>
          <a:p>
            <a:endParaRPr lang="en-GB" dirty="0"/>
          </a:p>
        </p:txBody>
      </p:sp>
      <p:sp>
        <p:nvSpPr>
          <p:cNvPr id="6" name="Slide Number Placeholder 5"/>
          <p:cNvSpPr>
            <a:spLocks noGrp="1"/>
          </p:cNvSpPr>
          <p:nvPr>
            <p:ph type="sldNum" sz="quarter" idx="12"/>
          </p:nvPr>
        </p:nvSpPr>
        <p:spPr/>
        <p:txBody>
          <a:bodyPr/>
          <a:lstStyle>
            <a:extLst/>
          </a:lstStyle>
          <a:p>
            <a:fld id="{8E85E9E4-7761-45A6-A6FE-778E0108DAC7}"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44AAE64-3781-4D19-8F37-3ADA7075E712}" type="datetimeFigureOut">
              <a:rPr lang="en-GB" smtClean="0"/>
              <a:pPr/>
              <a:t>08/02/2017</a:t>
            </a:fld>
            <a:endParaRPr lang="en-GB" dirty="0"/>
          </a:p>
        </p:txBody>
      </p:sp>
      <p:sp>
        <p:nvSpPr>
          <p:cNvPr id="5" name="Footer Placeholder 4"/>
          <p:cNvSpPr>
            <a:spLocks noGrp="1"/>
          </p:cNvSpPr>
          <p:nvPr>
            <p:ph type="ftr" sz="quarter" idx="11"/>
          </p:nvPr>
        </p:nvSpPr>
        <p:spPr/>
        <p:txBody>
          <a:bodyPr/>
          <a:lstStyle>
            <a:extLst/>
          </a:lstStyle>
          <a:p>
            <a:endParaRPr lang="en-GB" dirty="0"/>
          </a:p>
        </p:txBody>
      </p:sp>
      <p:sp>
        <p:nvSpPr>
          <p:cNvPr id="6" name="Slide Number Placeholder 5"/>
          <p:cNvSpPr>
            <a:spLocks noGrp="1"/>
          </p:cNvSpPr>
          <p:nvPr>
            <p:ph type="sldNum" sz="quarter" idx="12"/>
          </p:nvPr>
        </p:nvSpPr>
        <p:spPr/>
        <p:txBody>
          <a:bodyPr/>
          <a:lstStyle>
            <a:extLst/>
          </a:lstStyle>
          <a:p>
            <a:fld id="{8E85E9E4-7761-45A6-A6FE-778E0108DAC7}" type="slidenum">
              <a:rPr lang="en-GB" smtClean="0"/>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44AAE64-3781-4D19-8F37-3ADA7075E712}" type="datetimeFigureOut">
              <a:rPr lang="en-GB" smtClean="0"/>
              <a:pPr/>
              <a:t>08/02/2017</a:t>
            </a:fld>
            <a:endParaRPr lang="en-GB"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E85E9E4-7761-45A6-A6FE-778E0108DAC7}" type="slidenum">
              <a:rPr lang="en-GB" smtClean="0"/>
              <a:pPr/>
              <a:t>‹#›</a:t>
            </a:fld>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44AAE64-3781-4D19-8F37-3ADA7075E712}" type="datetimeFigureOut">
              <a:rPr lang="en-GB" smtClean="0"/>
              <a:pPr/>
              <a:t>08/02/2017</a:t>
            </a:fld>
            <a:endParaRPr lang="en-GB" dirty="0"/>
          </a:p>
        </p:txBody>
      </p:sp>
      <p:sp>
        <p:nvSpPr>
          <p:cNvPr id="5" name="Footer Placeholder 4"/>
          <p:cNvSpPr>
            <a:spLocks noGrp="1"/>
          </p:cNvSpPr>
          <p:nvPr>
            <p:ph type="ftr" sz="quarter" idx="11"/>
          </p:nvPr>
        </p:nvSpPr>
        <p:spPr/>
        <p:txBody>
          <a:bodyPr/>
          <a:lstStyle>
            <a:extLst/>
          </a:lstStyle>
          <a:p>
            <a:endParaRPr lang="en-GB" dirty="0"/>
          </a:p>
        </p:txBody>
      </p:sp>
      <p:sp>
        <p:nvSpPr>
          <p:cNvPr id="6" name="Slide Number Placeholder 5"/>
          <p:cNvSpPr>
            <a:spLocks noGrp="1"/>
          </p:cNvSpPr>
          <p:nvPr>
            <p:ph type="sldNum" sz="quarter" idx="12"/>
          </p:nvPr>
        </p:nvSpPr>
        <p:spPr/>
        <p:txBody>
          <a:bodyPr/>
          <a:lstStyle>
            <a:extLst/>
          </a:lstStyle>
          <a:p>
            <a:fld id="{8E85E9E4-7761-45A6-A6FE-778E0108DAC7}" type="slidenum">
              <a:rPr lang="en-GB" smtClean="0"/>
              <a:pPr/>
              <a:t>‹#›</a:t>
            </a:fld>
            <a:endParaRPr lang="en-GB"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44AAE64-3781-4D19-8F37-3ADA7075E712}" type="datetimeFigureOut">
              <a:rPr lang="en-GB" smtClean="0"/>
              <a:pPr/>
              <a:t>08/02/2017</a:t>
            </a:fld>
            <a:endParaRPr lang="en-GB" dirty="0"/>
          </a:p>
        </p:txBody>
      </p:sp>
      <p:sp>
        <p:nvSpPr>
          <p:cNvPr id="5" name="Footer Placeholder 4"/>
          <p:cNvSpPr>
            <a:spLocks noGrp="1"/>
          </p:cNvSpPr>
          <p:nvPr>
            <p:ph type="ftr" sz="quarter" idx="11"/>
          </p:nvPr>
        </p:nvSpPr>
        <p:spPr/>
        <p:txBody>
          <a:bodyPr/>
          <a:lstStyle>
            <a:extLst/>
          </a:lstStyle>
          <a:p>
            <a:endParaRPr lang="en-GB" dirty="0"/>
          </a:p>
        </p:txBody>
      </p:sp>
      <p:sp>
        <p:nvSpPr>
          <p:cNvPr id="6" name="Slide Number Placeholder 5"/>
          <p:cNvSpPr>
            <a:spLocks noGrp="1"/>
          </p:cNvSpPr>
          <p:nvPr>
            <p:ph type="sldNum" sz="quarter" idx="12"/>
          </p:nvPr>
        </p:nvSpPr>
        <p:spPr/>
        <p:txBody>
          <a:bodyPr/>
          <a:lstStyle>
            <a:extLst/>
          </a:lstStyle>
          <a:p>
            <a:fld id="{8E85E9E4-7761-45A6-A6FE-778E0108DAC7}" type="slidenum">
              <a:rPr lang="en-GB" smtClean="0"/>
              <a:pPr/>
              <a:t>‹#›</a:t>
            </a:fld>
            <a:endParaRPr lang="en-GB"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44AAE64-3781-4D19-8F37-3ADA7075E712}" type="datetimeFigureOut">
              <a:rPr lang="en-GB" smtClean="0"/>
              <a:pPr/>
              <a:t>08/02/2017</a:t>
            </a:fld>
            <a:endParaRPr lang="en-GB" dirty="0"/>
          </a:p>
        </p:txBody>
      </p:sp>
      <p:sp>
        <p:nvSpPr>
          <p:cNvPr id="6" name="Footer Placeholder 5"/>
          <p:cNvSpPr>
            <a:spLocks noGrp="1"/>
          </p:cNvSpPr>
          <p:nvPr>
            <p:ph type="ftr" sz="quarter" idx="11"/>
          </p:nvPr>
        </p:nvSpPr>
        <p:spPr/>
        <p:txBody>
          <a:bodyPr/>
          <a:lstStyle>
            <a:extLst/>
          </a:lstStyle>
          <a:p>
            <a:endParaRPr lang="en-GB" dirty="0"/>
          </a:p>
        </p:txBody>
      </p:sp>
      <p:sp>
        <p:nvSpPr>
          <p:cNvPr id="7" name="Slide Number Placeholder 6"/>
          <p:cNvSpPr>
            <a:spLocks noGrp="1"/>
          </p:cNvSpPr>
          <p:nvPr>
            <p:ph type="sldNum" sz="quarter" idx="12"/>
          </p:nvPr>
        </p:nvSpPr>
        <p:spPr/>
        <p:txBody>
          <a:bodyPr/>
          <a:lstStyle>
            <a:extLst/>
          </a:lstStyle>
          <a:p>
            <a:fld id="{8E85E9E4-7761-45A6-A6FE-778E0108DAC7}" type="slidenum">
              <a:rPr lang="en-GB" smtClean="0"/>
              <a:pPr/>
              <a:t>‹#›</a:t>
            </a:fld>
            <a:endParaRPr lang="en-GB"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44AAE64-3781-4D19-8F37-3ADA7075E712}" type="datetimeFigureOut">
              <a:rPr lang="en-GB" smtClean="0"/>
              <a:pPr/>
              <a:t>08/02/2017</a:t>
            </a:fld>
            <a:endParaRPr lang="en-GB" dirty="0"/>
          </a:p>
        </p:txBody>
      </p:sp>
      <p:sp>
        <p:nvSpPr>
          <p:cNvPr id="8" name="Footer Placeholder 7"/>
          <p:cNvSpPr>
            <a:spLocks noGrp="1"/>
          </p:cNvSpPr>
          <p:nvPr>
            <p:ph type="ftr" sz="quarter" idx="11"/>
          </p:nvPr>
        </p:nvSpPr>
        <p:spPr/>
        <p:txBody>
          <a:bodyPr/>
          <a:lstStyle>
            <a:extLst/>
          </a:lstStyle>
          <a:p>
            <a:endParaRPr lang="en-GB" dirty="0"/>
          </a:p>
        </p:txBody>
      </p:sp>
      <p:sp>
        <p:nvSpPr>
          <p:cNvPr id="9" name="Slide Number Placeholder 8"/>
          <p:cNvSpPr>
            <a:spLocks noGrp="1"/>
          </p:cNvSpPr>
          <p:nvPr>
            <p:ph type="sldNum" sz="quarter" idx="12"/>
          </p:nvPr>
        </p:nvSpPr>
        <p:spPr/>
        <p:txBody>
          <a:bodyPr/>
          <a:lstStyle>
            <a:extLst/>
          </a:lstStyle>
          <a:p>
            <a:fld id="{8E85E9E4-7761-45A6-A6FE-778E0108DAC7}" type="slidenum">
              <a:rPr lang="en-GB" smtClean="0"/>
              <a:pPr/>
              <a:t>‹#›</a:t>
            </a:fld>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644AAE64-3781-4D19-8F37-3ADA7075E712}" type="datetimeFigureOut">
              <a:rPr lang="en-GB" smtClean="0"/>
              <a:pPr/>
              <a:t>08/02/2017</a:t>
            </a:fld>
            <a:endParaRPr lang="en-GB" dirty="0"/>
          </a:p>
        </p:txBody>
      </p:sp>
      <p:sp>
        <p:nvSpPr>
          <p:cNvPr id="4" name="Footer Placeholder 3"/>
          <p:cNvSpPr>
            <a:spLocks noGrp="1"/>
          </p:cNvSpPr>
          <p:nvPr>
            <p:ph type="ftr" sz="quarter" idx="11"/>
          </p:nvPr>
        </p:nvSpPr>
        <p:spPr/>
        <p:txBody>
          <a:bodyPr/>
          <a:lstStyle>
            <a:extLst/>
          </a:lstStyle>
          <a:p>
            <a:endParaRPr lang="en-GB" dirty="0"/>
          </a:p>
        </p:txBody>
      </p:sp>
      <p:sp>
        <p:nvSpPr>
          <p:cNvPr id="5" name="Slide Number Placeholder 4"/>
          <p:cNvSpPr>
            <a:spLocks noGrp="1"/>
          </p:cNvSpPr>
          <p:nvPr>
            <p:ph type="sldNum" sz="quarter" idx="12"/>
          </p:nvPr>
        </p:nvSpPr>
        <p:spPr/>
        <p:txBody>
          <a:bodyPr/>
          <a:lstStyle>
            <a:extLst/>
          </a:lstStyle>
          <a:p>
            <a:fld id="{8E85E9E4-7761-45A6-A6FE-778E0108DAC7}" type="slidenum">
              <a:rPr lang="en-GB" smtClean="0"/>
              <a:pPr/>
              <a:t>‹#›</a:t>
            </a:fld>
            <a:endParaRPr lang="en-GB"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44AAE64-3781-4D19-8F37-3ADA7075E712}" type="datetimeFigureOut">
              <a:rPr lang="en-GB" smtClean="0"/>
              <a:pPr/>
              <a:t>08/02/2017</a:t>
            </a:fld>
            <a:endParaRPr lang="en-GB" dirty="0"/>
          </a:p>
        </p:txBody>
      </p:sp>
      <p:sp>
        <p:nvSpPr>
          <p:cNvPr id="3" name="Footer Placeholder 2"/>
          <p:cNvSpPr>
            <a:spLocks noGrp="1"/>
          </p:cNvSpPr>
          <p:nvPr>
            <p:ph type="ftr" sz="quarter" idx="11"/>
          </p:nvPr>
        </p:nvSpPr>
        <p:spPr/>
        <p:txBody>
          <a:bodyPr/>
          <a:lstStyle>
            <a:extLst/>
          </a:lstStyle>
          <a:p>
            <a:endParaRPr lang="en-GB" dirty="0"/>
          </a:p>
        </p:txBody>
      </p:sp>
      <p:sp>
        <p:nvSpPr>
          <p:cNvPr id="4" name="Slide Number Placeholder 3"/>
          <p:cNvSpPr>
            <a:spLocks noGrp="1"/>
          </p:cNvSpPr>
          <p:nvPr>
            <p:ph type="sldNum" sz="quarter" idx="12"/>
          </p:nvPr>
        </p:nvSpPr>
        <p:spPr/>
        <p:txBody>
          <a:bodyPr/>
          <a:lstStyle>
            <a:extLst/>
          </a:lstStyle>
          <a:p>
            <a:fld id="{8E85E9E4-7761-45A6-A6FE-778E0108DAC7}" type="slidenum">
              <a:rPr lang="en-GB" smtClean="0"/>
              <a:pPr/>
              <a:t>‹#›</a:t>
            </a:fld>
            <a:endParaRPr lang="en-GB"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644AAE64-3781-4D19-8F37-3ADA7075E712}" type="datetimeFigureOut">
              <a:rPr lang="en-GB" smtClean="0"/>
              <a:pPr/>
              <a:t>08/02/2017</a:t>
            </a:fld>
            <a:endParaRPr lang="en-GB" dirty="0"/>
          </a:p>
        </p:txBody>
      </p:sp>
      <p:sp>
        <p:nvSpPr>
          <p:cNvPr id="6" name="Footer Placeholder 5"/>
          <p:cNvSpPr>
            <a:spLocks noGrp="1"/>
          </p:cNvSpPr>
          <p:nvPr>
            <p:ph type="ftr" sz="quarter" idx="11"/>
          </p:nvPr>
        </p:nvSpPr>
        <p:spPr/>
        <p:txBody>
          <a:bodyPr/>
          <a:lstStyle>
            <a:extLst/>
          </a:lstStyle>
          <a:p>
            <a:endParaRPr lang="en-GB" dirty="0"/>
          </a:p>
        </p:txBody>
      </p:sp>
      <p:sp>
        <p:nvSpPr>
          <p:cNvPr id="7" name="Slide Number Placeholder 6"/>
          <p:cNvSpPr>
            <a:spLocks noGrp="1"/>
          </p:cNvSpPr>
          <p:nvPr>
            <p:ph type="sldNum" sz="quarter" idx="12"/>
          </p:nvPr>
        </p:nvSpPr>
        <p:spPr/>
        <p:txBody>
          <a:bodyPr/>
          <a:lstStyle>
            <a:extLst/>
          </a:lstStyle>
          <a:p>
            <a:fld id="{8E85E9E4-7761-45A6-A6FE-778E0108DAC7}" type="slidenum">
              <a:rPr lang="en-GB" smtClean="0"/>
              <a:pPr/>
              <a:t>‹#›</a:t>
            </a:fld>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44AAE64-3781-4D19-8F37-3ADA7075E712}" type="datetimeFigureOut">
              <a:rPr lang="en-GB" smtClean="0"/>
              <a:pPr/>
              <a:t>08/02/2017</a:t>
            </a:fld>
            <a:endParaRPr lang="en-GB" dirty="0"/>
          </a:p>
        </p:txBody>
      </p:sp>
      <p:sp>
        <p:nvSpPr>
          <p:cNvPr id="5" name="Footer Placeholder 4"/>
          <p:cNvSpPr>
            <a:spLocks noGrp="1"/>
          </p:cNvSpPr>
          <p:nvPr>
            <p:ph type="ftr" sz="quarter" idx="11"/>
          </p:nvPr>
        </p:nvSpPr>
        <p:spPr/>
        <p:txBody>
          <a:bodyPr/>
          <a:lstStyle>
            <a:extLst/>
          </a:lstStyle>
          <a:p>
            <a:endParaRPr lang="en-GB" dirty="0"/>
          </a:p>
        </p:txBody>
      </p:sp>
      <p:sp>
        <p:nvSpPr>
          <p:cNvPr id="6" name="Slide Number Placeholder 5"/>
          <p:cNvSpPr>
            <a:spLocks noGrp="1"/>
          </p:cNvSpPr>
          <p:nvPr>
            <p:ph type="sldNum" sz="quarter" idx="12"/>
          </p:nvPr>
        </p:nvSpPr>
        <p:spPr/>
        <p:txBody>
          <a:bodyPr/>
          <a:lstStyle>
            <a:extLst/>
          </a:lstStyle>
          <a:p>
            <a:fld id="{8E85E9E4-7761-45A6-A6FE-778E0108DAC7}" type="slidenum">
              <a:rPr lang="en-GB" smtClean="0"/>
              <a:pPr/>
              <a:t>‹#›</a:t>
            </a:fld>
            <a:endParaRPr lang="en-GB"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44AAE64-3781-4D19-8F37-3ADA7075E712}" type="datetimeFigureOut">
              <a:rPr lang="en-GB" smtClean="0"/>
              <a:pPr/>
              <a:t>08/02/2017</a:t>
            </a:fld>
            <a:endParaRPr lang="en-GB"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E85E9E4-7761-45A6-A6FE-778E0108DAC7}" type="slidenum">
              <a:rPr lang="en-GB" smtClean="0"/>
              <a:pPr/>
              <a:t>‹#›</a:t>
            </a:fld>
            <a:endParaRPr lang="en-GB"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44AAE64-3781-4D19-8F37-3ADA7075E712}" type="datetimeFigureOut">
              <a:rPr lang="en-GB" smtClean="0"/>
              <a:pPr/>
              <a:t>08/02/2017</a:t>
            </a:fld>
            <a:endParaRPr lang="en-GB" dirty="0"/>
          </a:p>
        </p:txBody>
      </p:sp>
      <p:sp>
        <p:nvSpPr>
          <p:cNvPr id="5" name="Footer Placeholder 4"/>
          <p:cNvSpPr>
            <a:spLocks noGrp="1"/>
          </p:cNvSpPr>
          <p:nvPr>
            <p:ph type="ftr" sz="quarter" idx="11"/>
          </p:nvPr>
        </p:nvSpPr>
        <p:spPr/>
        <p:txBody>
          <a:bodyPr/>
          <a:lstStyle>
            <a:extLst/>
          </a:lstStyle>
          <a:p>
            <a:endParaRPr lang="en-GB" dirty="0"/>
          </a:p>
        </p:txBody>
      </p:sp>
      <p:sp>
        <p:nvSpPr>
          <p:cNvPr id="6" name="Slide Number Placeholder 5"/>
          <p:cNvSpPr>
            <a:spLocks noGrp="1"/>
          </p:cNvSpPr>
          <p:nvPr>
            <p:ph type="sldNum" sz="quarter" idx="12"/>
          </p:nvPr>
        </p:nvSpPr>
        <p:spPr/>
        <p:txBody>
          <a:bodyPr/>
          <a:lstStyle>
            <a:extLst/>
          </a:lstStyle>
          <a:p>
            <a:fld id="{8E85E9E4-7761-45A6-A6FE-778E0108DAC7}" type="slidenum">
              <a:rPr lang="en-GB" smtClean="0"/>
              <a:pPr/>
              <a:t>‹#›</a:t>
            </a:fld>
            <a:endParaRPr lang="en-GB"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44AAE64-3781-4D19-8F37-3ADA7075E712}" type="datetimeFigureOut">
              <a:rPr lang="en-GB" smtClean="0"/>
              <a:pPr/>
              <a:t>08/02/2017</a:t>
            </a:fld>
            <a:endParaRPr lang="en-GB" dirty="0"/>
          </a:p>
        </p:txBody>
      </p:sp>
      <p:sp>
        <p:nvSpPr>
          <p:cNvPr id="5" name="Footer Placeholder 4"/>
          <p:cNvSpPr>
            <a:spLocks noGrp="1"/>
          </p:cNvSpPr>
          <p:nvPr>
            <p:ph type="ftr" sz="quarter" idx="11"/>
          </p:nvPr>
        </p:nvSpPr>
        <p:spPr/>
        <p:txBody>
          <a:bodyPr/>
          <a:lstStyle>
            <a:extLst/>
          </a:lstStyle>
          <a:p>
            <a:endParaRPr lang="en-GB" dirty="0"/>
          </a:p>
        </p:txBody>
      </p:sp>
      <p:sp>
        <p:nvSpPr>
          <p:cNvPr id="6" name="Slide Number Placeholder 5"/>
          <p:cNvSpPr>
            <a:spLocks noGrp="1"/>
          </p:cNvSpPr>
          <p:nvPr>
            <p:ph type="sldNum" sz="quarter" idx="12"/>
          </p:nvPr>
        </p:nvSpPr>
        <p:spPr/>
        <p:txBody>
          <a:bodyPr/>
          <a:lstStyle>
            <a:extLst/>
          </a:lstStyle>
          <a:p>
            <a:fld id="{8E85E9E4-7761-45A6-A6FE-778E0108DAC7}"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44AAE64-3781-4D19-8F37-3ADA7075E712}" type="datetimeFigureOut">
              <a:rPr lang="en-GB" smtClean="0"/>
              <a:pPr/>
              <a:t>08/02/2017</a:t>
            </a:fld>
            <a:endParaRPr lang="en-GB" dirty="0"/>
          </a:p>
        </p:txBody>
      </p:sp>
      <p:sp>
        <p:nvSpPr>
          <p:cNvPr id="5" name="Footer Placeholder 4"/>
          <p:cNvSpPr>
            <a:spLocks noGrp="1"/>
          </p:cNvSpPr>
          <p:nvPr>
            <p:ph type="ftr" sz="quarter" idx="11"/>
          </p:nvPr>
        </p:nvSpPr>
        <p:spPr/>
        <p:txBody>
          <a:bodyPr/>
          <a:lstStyle>
            <a:extLst/>
          </a:lstStyle>
          <a:p>
            <a:endParaRPr lang="en-GB" dirty="0"/>
          </a:p>
        </p:txBody>
      </p:sp>
      <p:sp>
        <p:nvSpPr>
          <p:cNvPr id="6" name="Slide Number Placeholder 5"/>
          <p:cNvSpPr>
            <a:spLocks noGrp="1"/>
          </p:cNvSpPr>
          <p:nvPr>
            <p:ph type="sldNum" sz="quarter" idx="12"/>
          </p:nvPr>
        </p:nvSpPr>
        <p:spPr/>
        <p:txBody>
          <a:bodyPr/>
          <a:lstStyle>
            <a:extLst/>
          </a:lstStyle>
          <a:p>
            <a:fld id="{8E85E9E4-7761-45A6-A6FE-778E0108DAC7}" type="slidenum">
              <a:rPr lang="en-GB" smtClean="0"/>
              <a:pPr/>
              <a:t>‹#›</a:t>
            </a:fld>
            <a:endParaRPr lang="en-GB"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44AAE64-3781-4D19-8F37-3ADA7075E712}" type="datetimeFigureOut">
              <a:rPr lang="en-GB" smtClean="0"/>
              <a:pPr/>
              <a:t>08/02/2017</a:t>
            </a:fld>
            <a:endParaRPr lang="en-GB" dirty="0"/>
          </a:p>
        </p:txBody>
      </p:sp>
      <p:sp>
        <p:nvSpPr>
          <p:cNvPr id="6" name="Footer Placeholder 5"/>
          <p:cNvSpPr>
            <a:spLocks noGrp="1"/>
          </p:cNvSpPr>
          <p:nvPr>
            <p:ph type="ftr" sz="quarter" idx="11"/>
          </p:nvPr>
        </p:nvSpPr>
        <p:spPr/>
        <p:txBody>
          <a:bodyPr/>
          <a:lstStyle>
            <a:extLst/>
          </a:lstStyle>
          <a:p>
            <a:endParaRPr lang="en-GB" dirty="0"/>
          </a:p>
        </p:txBody>
      </p:sp>
      <p:sp>
        <p:nvSpPr>
          <p:cNvPr id="7" name="Slide Number Placeholder 6"/>
          <p:cNvSpPr>
            <a:spLocks noGrp="1"/>
          </p:cNvSpPr>
          <p:nvPr>
            <p:ph type="sldNum" sz="quarter" idx="12"/>
          </p:nvPr>
        </p:nvSpPr>
        <p:spPr/>
        <p:txBody>
          <a:bodyPr/>
          <a:lstStyle>
            <a:extLst/>
          </a:lstStyle>
          <a:p>
            <a:fld id="{8E85E9E4-7761-45A6-A6FE-778E0108DAC7}" type="slidenum">
              <a:rPr lang="en-GB" smtClean="0"/>
              <a:pPr/>
              <a:t>‹#›</a:t>
            </a:fld>
            <a:endParaRPr lang="en-GB"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44AAE64-3781-4D19-8F37-3ADA7075E712}" type="datetimeFigureOut">
              <a:rPr lang="en-GB" smtClean="0"/>
              <a:pPr/>
              <a:t>08/02/2017</a:t>
            </a:fld>
            <a:endParaRPr lang="en-GB" dirty="0"/>
          </a:p>
        </p:txBody>
      </p:sp>
      <p:sp>
        <p:nvSpPr>
          <p:cNvPr id="8" name="Footer Placeholder 7"/>
          <p:cNvSpPr>
            <a:spLocks noGrp="1"/>
          </p:cNvSpPr>
          <p:nvPr>
            <p:ph type="ftr" sz="quarter" idx="11"/>
          </p:nvPr>
        </p:nvSpPr>
        <p:spPr/>
        <p:txBody>
          <a:bodyPr/>
          <a:lstStyle>
            <a:extLst/>
          </a:lstStyle>
          <a:p>
            <a:endParaRPr lang="en-GB" dirty="0"/>
          </a:p>
        </p:txBody>
      </p:sp>
      <p:sp>
        <p:nvSpPr>
          <p:cNvPr id="9" name="Slide Number Placeholder 8"/>
          <p:cNvSpPr>
            <a:spLocks noGrp="1"/>
          </p:cNvSpPr>
          <p:nvPr>
            <p:ph type="sldNum" sz="quarter" idx="12"/>
          </p:nvPr>
        </p:nvSpPr>
        <p:spPr/>
        <p:txBody>
          <a:bodyPr/>
          <a:lstStyle>
            <a:extLst/>
          </a:lstStyle>
          <a:p>
            <a:fld id="{8E85E9E4-7761-45A6-A6FE-778E0108DAC7}" type="slidenum">
              <a:rPr lang="en-GB" smtClean="0"/>
              <a:pPr/>
              <a:t>‹#›</a:t>
            </a:fld>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644AAE64-3781-4D19-8F37-3ADA7075E712}" type="datetimeFigureOut">
              <a:rPr lang="en-GB" smtClean="0"/>
              <a:pPr/>
              <a:t>08/02/2017</a:t>
            </a:fld>
            <a:endParaRPr lang="en-GB" dirty="0"/>
          </a:p>
        </p:txBody>
      </p:sp>
      <p:sp>
        <p:nvSpPr>
          <p:cNvPr id="4" name="Footer Placeholder 3"/>
          <p:cNvSpPr>
            <a:spLocks noGrp="1"/>
          </p:cNvSpPr>
          <p:nvPr>
            <p:ph type="ftr" sz="quarter" idx="11"/>
          </p:nvPr>
        </p:nvSpPr>
        <p:spPr/>
        <p:txBody>
          <a:bodyPr/>
          <a:lstStyle>
            <a:extLst/>
          </a:lstStyle>
          <a:p>
            <a:endParaRPr lang="en-GB" dirty="0"/>
          </a:p>
        </p:txBody>
      </p:sp>
      <p:sp>
        <p:nvSpPr>
          <p:cNvPr id="5" name="Slide Number Placeholder 4"/>
          <p:cNvSpPr>
            <a:spLocks noGrp="1"/>
          </p:cNvSpPr>
          <p:nvPr>
            <p:ph type="sldNum" sz="quarter" idx="12"/>
          </p:nvPr>
        </p:nvSpPr>
        <p:spPr/>
        <p:txBody>
          <a:bodyPr/>
          <a:lstStyle>
            <a:extLst/>
          </a:lstStyle>
          <a:p>
            <a:fld id="{8E85E9E4-7761-45A6-A6FE-778E0108DAC7}" type="slidenum">
              <a:rPr lang="en-GB" smtClean="0"/>
              <a:pPr/>
              <a:t>‹#›</a:t>
            </a:fld>
            <a:endParaRPr lang="en-GB"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44AAE64-3781-4D19-8F37-3ADA7075E712}" type="datetimeFigureOut">
              <a:rPr lang="en-GB" smtClean="0"/>
              <a:pPr/>
              <a:t>08/02/2017</a:t>
            </a:fld>
            <a:endParaRPr lang="en-GB" dirty="0"/>
          </a:p>
        </p:txBody>
      </p:sp>
      <p:sp>
        <p:nvSpPr>
          <p:cNvPr id="3" name="Footer Placeholder 2"/>
          <p:cNvSpPr>
            <a:spLocks noGrp="1"/>
          </p:cNvSpPr>
          <p:nvPr>
            <p:ph type="ftr" sz="quarter" idx="11"/>
          </p:nvPr>
        </p:nvSpPr>
        <p:spPr/>
        <p:txBody>
          <a:bodyPr/>
          <a:lstStyle>
            <a:extLst/>
          </a:lstStyle>
          <a:p>
            <a:endParaRPr lang="en-GB" dirty="0"/>
          </a:p>
        </p:txBody>
      </p:sp>
      <p:sp>
        <p:nvSpPr>
          <p:cNvPr id="4" name="Slide Number Placeholder 3"/>
          <p:cNvSpPr>
            <a:spLocks noGrp="1"/>
          </p:cNvSpPr>
          <p:nvPr>
            <p:ph type="sldNum" sz="quarter" idx="12"/>
          </p:nvPr>
        </p:nvSpPr>
        <p:spPr/>
        <p:txBody>
          <a:bodyPr/>
          <a:lstStyle>
            <a:extLst/>
          </a:lstStyle>
          <a:p>
            <a:fld id="{8E85E9E4-7761-45A6-A6FE-778E0108DAC7}"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644AAE64-3781-4D19-8F37-3ADA7075E712}" type="datetimeFigureOut">
              <a:rPr lang="en-GB" smtClean="0"/>
              <a:pPr/>
              <a:t>08/02/2017</a:t>
            </a:fld>
            <a:endParaRPr lang="en-GB" dirty="0"/>
          </a:p>
        </p:txBody>
      </p:sp>
      <p:sp>
        <p:nvSpPr>
          <p:cNvPr id="6" name="Footer Placeholder 5"/>
          <p:cNvSpPr>
            <a:spLocks noGrp="1"/>
          </p:cNvSpPr>
          <p:nvPr>
            <p:ph type="ftr" sz="quarter" idx="11"/>
          </p:nvPr>
        </p:nvSpPr>
        <p:spPr/>
        <p:txBody>
          <a:bodyPr/>
          <a:lstStyle>
            <a:extLst/>
          </a:lstStyle>
          <a:p>
            <a:endParaRPr lang="en-GB" dirty="0"/>
          </a:p>
        </p:txBody>
      </p:sp>
      <p:sp>
        <p:nvSpPr>
          <p:cNvPr id="7" name="Slide Number Placeholder 6"/>
          <p:cNvSpPr>
            <a:spLocks noGrp="1"/>
          </p:cNvSpPr>
          <p:nvPr>
            <p:ph type="sldNum" sz="quarter" idx="12"/>
          </p:nvPr>
        </p:nvSpPr>
        <p:spPr/>
        <p:txBody>
          <a:bodyPr/>
          <a:lstStyle>
            <a:extLst/>
          </a:lstStyle>
          <a:p>
            <a:fld id="{8E85E9E4-7761-45A6-A6FE-778E0108DAC7}" type="slidenum">
              <a:rPr lang="en-GB" smtClean="0"/>
              <a:pPr/>
              <a:t>‹#›</a:t>
            </a:fld>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44AAE64-3781-4D19-8F37-3ADA7075E712}" type="datetimeFigureOut">
              <a:rPr lang="en-GB" smtClean="0"/>
              <a:pPr/>
              <a:t>08/02/2017</a:t>
            </a:fld>
            <a:endParaRPr lang="en-GB"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E85E9E4-7761-45A6-A6FE-778E0108DAC7}" type="slidenum">
              <a:rPr lang="en-GB" smtClean="0"/>
              <a:pPr/>
              <a:t>‹#›</a:t>
            </a:fld>
            <a:endParaRPr lang="en-GB"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44AAE64-3781-4D19-8F37-3ADA7075E712}" type="datetimeFigureOut">
              <a:rPr lang="en-GB" smtClean="0"/>
              <a:pPr/>
              <a:t>08/02/2017</a:t>
            </a:fld>
            <a:endParaRPr lang="en-GB"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E85E9E4-7761-45A6-A6FE-778E0108DAC7}"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44AAE64-3781-4D19-8F37-3ADA7075E712}" type="datetimeFigureOut">
              <a:rPr lang="en-GB" smtClean="0"/>
              <a:pPr/>
              <a:t>08/02/2017</a:t>
            </a:fld>
            <a:endParaRPr lang="en-GB"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E85E9E4-7761-45A6-A6FE-778E0108DAC7}"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wmf"/></Relationships>
</file>

<file path=ppt/slides/_rels/slide10.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3.xml"/><Relationship Id="rId7" Type="http://schemas.openxmlformats.org/officeDocument/2006/relationships/slide" Target="slide9.xml"/><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image" Target="../media/image22.gif"/><Relationship Id="rId5" Type="http://schemas.openxmlformats.org/officeDocument/2006/relationships/hyperlink" Target="https://www.cia.gov/library/publications/the-world-factbook/maps/as_largelocator_template.html" TargetMode="External"/><Relationship Id="rId4" Type="http://schemas.openxmlformats.org/officeDocument/2006/relationships/slide" Target="slide14.xml"/><Relationship Id="rId9" Type="http://schemas.openxmlformats.org/officeDocument/2006/relationships/slide" Target="slide15.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slide" Target="slide10.xml"/><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8" Type="http://schemas.openxmlformats.org/officeDocument/2006/relationships/image" Target="../media/image27.gif"/><Relationship Id="rId3" Type="http://schemas.openxmlformats.org/officeDocument/2006/relationships/slide" Target="slide3.xml"/><Relationship Id="rId7" Type="http://schemas.openxmlformats.org/officeDocument/2006/relationships/hyperlink" Target="https://www.cia.gov/library/publications/the-world-factbook/maps/ke_largelocator_template.html" TargetMode="External"/><Relationship Id="rId2" Type="http://schemas.openxmlformats.org/officeDocument/2006/relationships/slideLayout" Target="../slideLayouts/slideLayout2.xml"/><Relationship Id="rId1" Type="http://schemas.openxmlformats.org/officeDocument/2006/relationships/themeOverride" Target="../theme/themeOverride5.xml"/><Relationship Id="rId6" Type="http://schemas.openxmlformats.org/officeDocument/2006/relationships/slide" Target="slide9.xml"/><Relationship Id="rId5" Type="http://schemas.openxmlformats.org/officeDocument/2006/relationships/slide" Target="slide13.xml"/><Relationship Id="rId4" Type="http://schemas.openxmlformats.org/officeDocument/2006/relationships/slide" Target="slide14.xml"/><Relationship Id="rId9" Type="http://schemas.openxmlformats.org/officeDocument/2006/relationships/slide" Target="slide15.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slide" Target="slide12.xml"/><Relationship Id="rId2" Type="http://schemas.openxmlformats.org/officeDocument/2006/relationships/slideLayout" Target="../slideLayouts/slideLayout2.xml"/><Relationship Id="rId1" Type="http://schemas.openxmlformats.org/officeDocument/2006/relationships/themeOverride" Target="../theme/themeOverride6.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 Target="slide3.xml"/><Relationship Id="rId7" Type="http://schemas.openxmlformats.org/officeDocument/2006/relationships/slide" Target="slide7.xml"/><Relationship Id="rId2" Type="http://schemas.openxmlformats.org/officeDocument/2006/relationships/slideLayout" Target="../slideLayouts/slideLayout2.xml"/><Relationship Id="rId1" Type="http://schemas.openxmlformats.org/officeDocument/2006/relationships/themeOverride" Target="../theme/themeOverride7.xml"/><Relationship Id="rId6" Type="http://schemas.openxmlformats.org/officeDocument/2006/relationships/slide" Target="slide6.xml"/><Relationship Id="rId5" Type="http://schemas.openxmlformats.org/officeDocument/2006/relationships/slide" Target="slide4.xml"/><Relationship Id="rId10" Type="http://schemas.openxmlformats.org/officeDocument/2006/relationships/slide" Target="slide15.xml"/><Relationship Id="rId4" Type="http://schemas.openxmlformats.org/officeDocument/2006/relationships/slide" Target="slide14.xml"/><Relationship Id="rId9" Type="http://schemas.openxmlformats.org/officeDocument/2006/relationships/slide" Target="slide9.xml"/></Relationships>
</file>

<file path=ppt/slides/_rels/slide1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6.xml"/><Relationship Id="rId7" Type="http://schemas.openxmlformats.org/officeDocument/2006/relationships/slide" Target="slide14.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10.xml"/><Relationship Id="rId4" Type="http://schemas.openxmlformats.org/officeDocument/2006/relationships/slide" Target="slide8.xml"/></Relationships>
</file>

<file path=ppt/slides/_rels/slide4.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slide" Target="slide15.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5.xml"/><Relationship Id="rId5" Type="http://schemas.openxmlformats.org/officeDocument/2006/relationships/image" Target="../media/image7.gif"/><Relationship Id="rId4" Type="http://schemas.openxmlformats.org/officeDocument/2006/relationships/hyperlink" Target="https://www.cia.gov/library/publications/the-world-factbook/maps/tw_largelocator_template.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gif"/><Relationship Id="rId2" Type="http://schemas.openxmlformats.org/officeDocument/2006/relationships/hyperlink" Target="https://www.cia.gov/library/publications/the-world-factbook/photo_gallery/images/large/TW_002_large.jpg" TargetMode="External"/><Relationship Id="rId1" Type="http://schemas.openxmlformats.org/officeDocument/2006/relationships/slideLayout" Target="../slideLayouts/slideLayout2.xml"/><Relationship Id="rId6" Type="http://schemas.openxmlformats.org/officeDocument/2006/relationships/hyperlink" Target="https://www.cia.gov/library/publications/the-world-factbook/maps/maptemplate_tw.html" TargetMode="Externa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slide" Target="slide15.xml"/><Relationship Id="rId2" Type="http://schemas.openxmlformats.org/officeDocument/2006/relationships/slide" Target="slide3.xml"/><Relationship Id="rId1" Type="http://schemas.openxmlformats.org/officeDocument/2006/relationships/slideLayout" Target="../slideLayouts/slideLayout13.xml"/><Relationship Id="rId6" Type="http://schemas.openxmlformats.org/officeDocument/2006/relationships/slide" Target="slide7.xml"/><Relationship Id="rId5" Type="http://schemas.openxmlformats.org/officeDocument/2006/relationships/image" Target="../media/image12.gif"/><Relationship Id="rId4" Type="http://schemas.openxmlformats.org/officeDocument/2006/relationships/hyperlink" Target="https://www.cia.gov/library/publications/the-world-factbook/maps/uk_largelocator_template.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3.xml"/><Relationship Id="rId6" Type="http://schemas.openxmlformats.org/officeDocument/2006/relationships/image" Target="../media/image16.jpeg"/><Relationship Id="rId5" Type="http://schemas.openxmlformats.org/officeDocument/2006/relationships/hyperlink" Target="https://www.cia.gov/library/publications/the-world-factbook/photo_gallery/images/large/UK_004_large.JPG" TargetMode="Externa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3.xml"/><Relationship Id="rId7" Type="http://schemas.openxmlformats.org/officeDocument/2006/relationships/image" Target="../media/image17.gif"/><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hyperlink" Target="https://www.cia.gov/library/publications/the-world-factbook/maps/bu_largelocator_template.html" TargetMode="External"/><Relationship Id="rId5" Type="http://schemas.openxmlformats.org/officeDocument/2006/relationships/slide" Target="slide9.xml"/><Relationship Id="rId4" Type="http://schemas.openxmlformats.org/officeDocument/2006/relationships/slide" Target="slide14.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611606"/>
            <a:ext cx="7772400" cy="1473577"/>
          </a:xfrm>
        </p:spPr>
        <p:txBody>
          <a:bodyPr>
            <a:normAutofit fontScale="85000" lnSpcReduction="20000"/>
          </a:bodyPr>
          <a:lstStyle/>
          <a:p>
            <a:pPr algn="l"/>
            <a:r>
              <a:rPr lang="en-GB" dirty="0" smtClean="0"/>
              <a:t>Skills: Decision Making</a:t>
            </a:r>
          </a:p>
          <a:p>
            <a:pPr algn="l"/>
            <a:r>
              <a:rPr lang="en-GB" dirty="0" smtClean="0"/>
              <a:t>	 Using ICT</a:t>
            </a:r>
          </a:p>
          <a:p>
            <a:pPr algn="l"/>
            <a:r>
              <a:rPr lang="en-GB" dirty="0" smtClean="0"/>
              <a:t>           Using Numbers</a:t>
            </a:r>
          </a:p>
          <a:p>
            <a:pPr algn="l"/>
            <a:r>
              <a:rPr lang="en-GB" dirty="0" smtClean="0"/>
              <a:t>	 Improving own learning and performance</a:t>
            </a:r>
            <a:endParaRPr lang="en-GB" dirty="0"/>
          </a:p>
        </p:txBody>
      </p:sp>
      <p:pic>
        <p:nvPicPr>
          <p:cNvPr id="1028" name="Picture 4" descr="C:\Users\Morgan\AppData\Local\Microsoft\Windows\Temporary Internet Files\Content.IE5\3K71AQLB\MM900395775[1].gif"/>
          <p:cNvPicPr>
            <a:picLocks noChangeAspect="1" noChangeArrowheads="1" noCrop="1"/>
          </p:cNvPicPr>
          <p:nvPr/>
        </p:nvPicPr>
        <p:blipFill>
          <a:blip r:embed="rId2" cstate="print"/>
          <a:srcRect/>
          <a:stretch>
            <a:fillRect/>
          </a:stretch>
        </p:blipFill>
        <p:spPr bwMode="auto">
          <a:xfrm>
            <a:off x="5796136" y="332656"/>
            <a:ext cx="2564482" cy="2179810"/>
          </a:xfrm>
          <a:prstGeom prst="rect">
            <a:avLst/>
          </a:prstGeom>
          <a:noFill/>
        </p:spPr>
      </p:pic>
      <p:pic>
        <p:nvPicPr>
          <p:cNvPr id="1029" name="Picture 5" descr="C:\Users\Morgan\AppData\Local\Microsoft\Windows\Temporary Internet Files\Content.IE5\CN4HAETA\MM900395769[1].gif"/>
          <p:cNvPicPr>
            <a:picLocks noChangeAspect="1" noChangeArrowheads="1" noCrop="1"/>
          </p:cNvPicPr>
          <p:nvPr/>
        </p:nvPicPr>
        <p:blipFill>
          <a:blip r:embed="rId3" cstate="print"/>
          <a:srcRect/>
          <a:stretch>
            <a:fillRect/>
          </a:stretch>
        </p:blipFill>
        <p:spPr bwMode="auto">
          <a:xfrm>
            <a:off x="5508104" y="2132856"/>
            <a:ext cx="864096" cy="1728192"/>
          </a:xfrm>
          <a:prstGeom prst="rect">
            <a:avLst/>
          </a:prstGeom>
          <a:noFill/>
        </p:spPr>
      </p:pic>
      <p:sp>
        <p:nvSpPr>
          <p:cNvPr id="8" name="Rectangle 7"/>
          <p:cNvSpPr/>
          <p:nvPr/>
        </p:nvSpPr>
        <p:spPr>
          <a:xfrm>
            <a:off x="943875" y="1988840"/>
            <a:ext cx="7043916" cy="1754326"/>
          </a:xfrm>
          <a:prstGeom prst="rect">
            <a:avLst/>
          </a:prstGeom>
          <a:noFill/>
        </p:spPr>
        <p:txBody>
          <a:bodyPr wrap="none" lIns="91440" tIns="45720" rIns="91440" bIns="45720">
            <a:spAutoFit/>
          </a:bodyPr>
          <a:lstStyle/>
          <a:p>
            <a:pPr algn="ctr"/>
            <a:r>
              <a:rPr lang="en-GB" sz="5400" b="1" cap="none" spc="0" dirty="0" smtClean="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Where shall I put my</a:t>
            </a:r>
          </a:p>
          <a:p>
            <a:pPr algn="ctr"/>
            <a:r>
              <a:rPr lang="en-GB" sz="5400" b="1" cap="none" spc="0" dirty="0" smtClean="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 factory</a:t>
            </a:r>
            <a:endParaRPr lang="en-GB" sz="5400" b="1" cap="none" spc="0"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endParaRPr>
          </a:p>
        </p:txBody>
      </p:sp>
      <p:pic>
        <p:nvPicPr>
          <p:cNvPr id="1030" name="Picture 6" descr="C:\Users\Morgan\AppData\Local\Microsoft\Windows\Temporary Internet Files\Content.IE5\CN4HAETA\MC900435394[1].wmf"/>
          <p:cNvPicPr>
            <a:picLocks noChangeAspect="1" noChangeArrowheads="1"/>
          </p:cNvPicPr>
          <p:nvPr/>
        </p:nvPicPr>
        <p:blipFill>
          <a:blip r:embed="rId4" cstate="print"/>
          <a:srcRect/>
          <a:stretch>
            <a:fillRect/>
          </a:stretch>
        </p:blipFill>
        <p:spPr bwMode="auto">
          <a:xfrm>
            <a:off x="611560" y="404664"/>
            <a:ext cx="1841500" cy="1641475"/>
          </a:xfrm>
          <a:prstGeom prst="rect">
            <a:avLst/>
          </a:prstGeom>
          <a:noFill/>
        </p:spPr>
      </p:pic>
      <p:pic>
        <p:nvPicPr>
          <p:cNvPr id="1031" name="Picture 7" descr="C:\Users\Morgan\AppData\Local\Microsoft\Windows\Temporary Internet Files\Content.IE5\3K71AQLB\MC900432586[1].png"/>
          <p:cNvPicPr>
            <a:picLocks noChangeAspect="1" noChangeArrowheads="1"/>
          </p:cNvPicPr>
          <p:nvPr/>
        </p:nvPicPr>
        <p:blipFill>
          <a:blip r:embed="rId5" cstate="print"/>
          <a:srcRect/>
          <a:stretch>
            <a:fillRect/>
          </a:stretch>
        </p:blipFill>
        <p:spPr bwMode="auto">
          <a:xfrm>
            <a:off x="3347864" y="548680"/>
            <a:ext cx="1058302" cy="1058302"/>
          </a:xfrm>
          <a:prstGeom prst="rect">
            <a:avLst/>
          </a:prstGeom>
          <a:noFill/>
        </p:spPr>
      </p:pic>
      <p:sp>
        <p:nvSpPr>
          <p:cNvPr id="11" name="Action Button: Forward or Next 10">
            <a:hlinkClick r:id="" action="ppaction://hlinkshowjump?jump=nextslide" highlightClick="1"/>
          </p:cNvPr>
          <p:cNvSpPr/>
          <p:nvPr/>
        </p:nvSpPr>
        <p:spPr>
          <a:xfrm>
            <a:off x="7308304" y="5805264"/>
            <a:ext cx="1080120" cy="72008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6007 0.07726 C -0.06406 0.07633 -0.06858 0.07749 -0.0717 0.07402 C -0.07413 0.07147 -0.0757 0.06777 -0.07778 0.06454 C -0.07986 0.0613 -0.08316 0.05968 -0.08524 0.05644 C -0.08872 0.05089 -0.08976 0.04418 -0.0934 0.03886 C -0.09479 0.03238 -0.09549 0.0259 -0.09653 0.01943 C -0.09688 0.01364 -0.09688 0.00763 -0.09757 0.00185 C -0.09809 -0.00162 -0.10018 -0.0044 -0.10087 -0.00787 C -0.10156 -0.01203 -0.10087 -0.01758 -0.10295 -0.02059 C -0.10886 -0.02984 -0.11129 -0.04164 -0.1184 -0.04951 C -0.12448 -0.05621 -0.1316 -0.05945 -0.1382 -0.06385 C -0.13958 -0.06477 -0.14097 -0.06616 -0.14236 -0.06709 C -0.14445 -0.06847 -0.14861 -0.07032 -0.14861 -0.07009 C -0.16042 -0.06963 -0.17257 -0.07125 -0.18403 -0.06547 C -0.18906 -0.05992 -0.1908 -0.05344 -0.19427 -0.04627 C -0.19583 -0.04326 -0.19861 -0.03678 -0.19861 -0.03655 C -0.19983 -0.02059 -0.20417 0.01503 -0.2184 0.01619 C -0.22865 0.01711 -0.23924 0.01735 -0.24948 0.01781 C -0.25139 0.02937 -0.25035 0.02058 -0.25469 0.02752 " pathEditMode="relative" rAng="0" ptsTypes="ffffffffffffffffffA">
                                      <p:cBhvr>
                                        <p:cTn id="6" dur="500" fill="hold"/>
                                        <p:tgtEl>
                                          <p:spTgt spid="1031"/>
                                        </p:tgtEl>
                                        <p:attrNameLst>
                                          <p:attrName>ppt_x</p:attrName>
                                          <p:attrName>ppt_y</p:attrName>
                                        </p:attrNameLst>
                                      </p:cBhvr>
                                      <p:rCtr x="-9700" y="-74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052736"/>
            <a:ext cx="8229600" cy="1371608"/>
          </a:xfrm>
        </p:spPr>
        <p:txBody>
          <a:bodyPr>
            <a:normAutofit fontScale="62500" lnSpcReduction="20000"/>
          </a:bodyPr>
          <a:lstStyle/>
          <a:p>
            <a:r>
              <a:rPr lang="en-GB" dirty="0" smtClean="0"/>
              <a:t>Australia has transformed itself into an internationally competitive, advanced market economy. It boasted one of the OECD's fastest growing economies during the 1990s, a performance due in large part to economic reforms adopted in the 1980s. Long-term concerns include ageing of the population, pressure on infrastructure, and environmental issues such as frequent droughts.</a:t>
            </a:r>
            <a:endParaRPr lang="en-GB" dirty="0"/>
          </a:p>
        </p:txBody>
      </p:sp>
      <p:sp>
        <p:nvSpPr>
          <p:cNvPr id="3" name="Title 2"/>
          <p:cNvSpPr>
            <a:spLocks noGrp="1"/>
          </p:cNvSpPr>
          <p:nvPr>
            <p:ph type="title"/>
          </p:nvPr>
        </p:nvSpPr>
        <p:spPr/>
        <p:txBody>
          <a:bodyPr/>
          <a:lstStyle/>
          <a:p>
            <a:r>
              <a:rPr lang="en-GB" dirty="0" smtClean="0"/>
              <a:t>Australia</a:t>
            </a:r>
            <a:endParaRPr lang="en-GB" dirty="0"/>
          </a:p>
        </p:txBody>
      </p:sp>
      <p:sp>
        <p:nvSpPr>
          <p:cNvPr id="4" name="Action Button: Home 3">
            <a:hlinkClick r:id="rId3" action="ppaction://hlinksldjump" highlightClick="1"/>
          </p:cNvPr>
          <p:cNvSpPr/>
          <p:nvPr/>
        </p:nvSpPr>
        <p:spPr>
          <a:xfrm>
            <a:off x="7740352" y="6021288"/>
            <a:ext cx="720080" cy="62068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ction Button: Information 4">
            <a:hlinkClick r:id="rId4" action="ppaction://hlinksldjump" highlightClick="1"/>
          </p:cNvPr>
          <p:cNvSpPr/>
          <p:nvPr/>
        </p:nvSpPr>
        <p:spPr>
          <a:xfrm>
            <a:off x="8172400" y="188640"/>
            <a:ext cx="648072" cy="720080"/>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8" name="Picture 2" descr="Location of Australia">
            <a:hlinkClick r:id="rId5"/>
          </p:cNvPr>
          <p:cNvPicPr>
            <a:picLocks noChangeAspect="1" noChangeArrowheads="1"/>
          </p:cNvPicPr>
          <p:nvPr/>
        </p:nvPicPr>
        <p:blipFill>
          <a:blip r:embed="rId6" cstate="print"/>
          <a:srcRect/>
          <a:stretch>
            <a:fillRect/>
          </a:stretch>
        </p:blipFill>
        <p:spPr bwMode="auto">
          <a:xfrm>
            <a:off x="3131840" y="260648"/>
            <a:ext cx="1285875" cy="819151"/>
          </a:xfrm>
          <a:prstGeom prst="rect">
            <a:avLst/>
          </a:prstGeom>
          <a:noFill/>
        </p:spPr>
      </p:pic>
      <p:graphicFrame>
        <p:nvGraphicFramePr>
          <p:cNvPr id="8" name="Table 7"/>
          <p:cNvGraphicFramePr>
            <a:graphicFrameLocks noGrp="1"/>
          </p:cNvGraphicFramePr>
          <p:nvPr>
            <p:extLst>
              <p:ext uri="{D42A27DB-BD31-4B8C-83A1-F6EECF244321}">
                <p14:modId xmlns:p14="http://schemas.microsoft.com/office/powerpoint/2010/main" val="2409757535"/>
              </p:ext>
            </p:extLst>
          </p:nvPr>
        </p:nvGraphicFramePr>
        <p:xfrm>
          <a:off x="1331640" y="2420888"/>
          <a:ext cx="6096000" cy="3706162"/>
        </p:xfrm>
        <a:graphic>
          <a:graphicData uri="http://schemas.openxmlformats.org/drawingml/2006/table">
            <a:tbl>
              <a:tblPr firstRow="1" bandRow="1">
                <a:tableStyleId>{5C22544A-7EE6-4342-B048-85BDC9FD1C3A}</a:tableStyleId>
              </a:tblPr>
              <a:tblGrid>
                <a:gridCol w="3048000"/>
                <a:gridCol w="3048000"/>
              </a:tblGrid>
              <a:tr h="350078">
                <a:tc>
                  <a:txBody>
                    <a:bodyPr/>
                    <a:lstStyle/>
                    <a:p>
                      <a:r>
                        <a:rPr lang="en-GB" dirty="0" smtClean="0"/>
                        <a:t>Factor</a:t>
                      </a:r>
                      <a:endParaRPr lang="en-GB" dirty="0"/>
                    </a:p>
                  </a:txBody>
                  <a:tcPr/>
                </a:tc>
                <a:tc>
                  <a:txBody>
                    <a:bodyPr/>
                    <a:lstStyle/>
                    <a:p>
                      <a:r>
                        <a:rPr lang="en-GB" dirty="0" smtClean="0"/>
                        <a:t>Data</a:t>
                      </a:r>
                      <a:endParaRPr lang="en-GB" dirty="0"/>
                    </a:p>
                  </a:txBody>
                  <a:tcPr/>
                </a:tc>
              </a:tr>
              <a:tr h="350078">
                <a:tc>
                  <a:txBody>
                    <a:bodyPr/>
                    <a:lstStyle/>
                    <a:p>
                      <a:r>
                        <a:rPr lang="en-GB" dirty="0" smtClean="0"/>
                        <a:t>Labour force</a:t>
                      </a:r>
                      <a:endParaRPr lang="en-GB" dirty="0"/>
                    </a:p>
                  </a:txBody>
                  <a:tcPr/>
                </a:tc>
                <a:tc>
                  <a:txBody>
                    <a:bodyPr/>
                    <a:lstStyle/>
                    <a:p>
                      <a:r>
                        <a:rPr lang="en-GB" dirty="0" smtClean="0"/>
                        <a:t>11.62 million</a:t>
                      </a:r>
                      <a:endParaRPr lang="en-GB" dirty="0"/>
                    </a:p>
                  </a:txBody>
                  <a:tcPr/>
                </a:tc>
              </a:tr>
              <a:tr h="350078">
                <a:tc>
                  <a:txBody>
                    <a:bodyPr/>
                    <a:lstStyle/>
                    <a:p>
                      <a:r>
                        <a:rPr lang="en-GB" dirty="0" smtClean="0"/>
                        <a:t>Exports</a:t>
                      </a:r>
                      <a:endParaRPr lang="en-GB" dirty="0"/>
                    </a:p>
                  </a:txBody>
                  <a:tcPr/>
                </a:tc>
                <a:tc>
                  <a:txBody>
                    <a:bodyPr/>
                    <a:lstStyle/>
                    <a:p>
                      <a:r>
                        <a:rPr lang="en-GB" dirty="0" smtClean="0"/>
                        <a:t>$210.7 billion</a:t>
                      </a:r>
                      <a:endParaRPr lang="en-GB" dirty="0"/>
                    </a:p>
                  </a:txBody>
                  <a:tcPr/>
                </a:tc>
              </a:tr>
              <a:tr h="350078">
                <a:tc>
                  <a:txBody>
                    <a:bodyPr/>
                    <a:lstStyle/>
                    <a:p>
                      <a:r>
                        <a:rPr lang="en-GB" dirty="0" smtClean="0"/>
                        <a:t>Internet users</a:t>
                      </a:r>
                      <a:endParaRPr lang="en-GB" dirty="0"/>
                    </a:p>
                  </a:txBody>
                  <a:tcPr/>
                </a:tc>
                <a:tc>
                  <a:txBody>
                    <a:bodyPr/>
                    <a:lstStyle/>
                    <a:p>
                      <a:r>
                        <a:rPr lang="en-GB" dirty="0" smtClean="0"/>
                        <a:t>15.81 million</a:t>
                      </a:r>
                      <a:endParaRPr lang="en-GB" dirty="0"/>
                    </a:p>
                  </a:txBody>
                  <a:tcPr/>
                </a:tc>
              </a:tr>
              <a:tr h="350078">
                <a:tc>
                  <a:txBody>
                    <a:bodyPr/>
                    <a:lstStyle/>
                    <a:p>
                      <a:r>
                        <a:rPr lang="en-GB" dirty="0" smtClean="0"/>
                        <a:t>Airports</a:t>
                      </a:r>
                      <a:endParaRPr lang="en-GB" dirty="0"/>
                    </a:p>
                  </a:txBody>
                  <a:tcPr/>
                </a:tc>
                <a:tc>
                  <a:txBody>
                    <a:bodyPr/>
                    <a:lstStyle/>
                    <a:p>
                      <a:r>
                        <a:rPr lang="en-GB" dirty="0" smtClean="0"/>
                        <a:t>465</a:t>
                      </a:r>
                      <a:endParaRPr lang="en-GB" dirty="0"/>
                    </a:p>
                  </a:txBody>
                  <a:tcPr/>
                </a:tc>
              </a:tr>
              <a:tr h="350078">
                <a:tc>
                  <a:txBody>
                    <a:bodyPr/>
                    <a:lstStyle/>
                    <a:p>
                      <a:r>
                        <a:rPr lang="en-GB" dirty="0" smtClean="0"/>
                        <a:t>Merchant</a:t>
                      </a:r>
                      <a:r>
                        <a:rPr lang="en-GB" baseline="0" dirty="0" smtClean="0"/>
                        <a:t> ships</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t>45</a:t>
                      </a:r>
                      <a:endParaRPr lang="en-GB" dirty="0" smtClean="0"/>
                    </a:p>
                  </a:txBody>
                  <a:tcPr/>
                </a:tc>
              </a:tr>
              <a:tr h="395761">
                <a:tc>
                  <a:txBody>
                    <a:bodyPr/>
                    <a:lstStyle/>
                    <a:p>
                      <a:r>
                        <a:rPr lang="en-GB" dirty="0" smtClean="0"/>
                        <a:t>Literacy</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t>99%</a:t>
                      </a:r>
                      <a:endParaRPr lang="en-GB" dirty="0" smtClean="0"/>
                    </a:p>
                  </a:txBody>
                  <a:tcPr/>
                </a:tc>
              </a:tr>
              <a:tr h="395761">
                <a:tc>
                  <a:txBody>
                    <a:bodyPr/>
                    <a:lstStyle/>
                    <a:p>
                      <a:r>
                        <a:rPr lang="en-GB" dirty="0" smtClean="0"/>
                        <a:t>Minimum wage</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45 AED per </a:t>
                      </a:r>
                      <a:r>
                        <a:rPr lang="en-GB" dirty="0" smtClean="0"/>
                        <a:t>hour</a:t>
                      </a:r>
                    </a:p>
                  </a:txBody>
                  <a:tcPr/>
                </a:tc>
              </a:tr>
              <a:tr h="720080">
                <a:tc>
                  <a:txBody>
                    <a:bodyPr/>
                    <a:lstStyle/>
                    <a:p>
                      <a:r>
                        <a:rPr lang="en-GB" dirty="0" smtClean="0"/>
                        <a:t>Natural Hazards</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cyclones; severe droughts; forest fires</a:t>
                      </a:r>
                      <a:endParaRPr lang="en-GB" dirty="0"/>
                    </a:p>
                  </a:txBody>
                  <a:tcPr/>
                </a:tc>
              </a:tr>
            </a:tbl>
          </a:graphicData>
        </a:graphic>
      </p:graphicFrame>
      <p:sp>
        <p:nvSpPr>
          <p:cNvPr id="9" name="TextBox 8"/>
          <p:cNvSpPr txBox="1"/>
          <p:nvPr/>
        </p:nvSpPr>
        <p:spPr>
          <a:xfrm>
            <a:off x="7668344" y="2708920"/>
            <a:ext cx="1224136" cy="923330"/>
          </a:xfrm>
          <a:prstGeom prst="rect">
            <a:avLst/>
          </a:prstGeom>
          <a:solidFill>
            <a:schemeClr val="accent1">
              <a:lumMod val="40000"/>
              <a:lumOff val="60000"/>
            </a:schemeClr>
          </a:solidFill>
          <a:ln>
            <a:noFill/>
          </a:ln>
        </p:spPr>
        <p:txBody>
          <a:bodyPr wrap="square" rtlCol="0">
            <a:spAutoFit/>
          </a:bodyPr>
          <a:lstStyle/>
          <a:p>
            <a:pPr algn="ctr"/>
            <a:r>
              <a:rPr lang="en-GB"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Pictures </a:t>
            </a:r>
            <a:r>
              <a:rPr lang="en-GB"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hlinkClick r:id="rId7" action="ppaction://hlinksldjump"/>
              </a:rPr>
              <a:t>of</a:t>
            </a:r>
            <a:r>
              <a:rPr lang="en-GB"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r>
              <a:rPr lang="en-GB"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hlinkClick r:id="rId8" action="ppaction://hlinksldjump"/>
              </a:rPr>
              <a:t>Australia</a:t>
            </a:r>
            <a:endParaRPr lang="en-GB"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10" name="Action Button: Help 9">
            <a:hlinkClick r:id="rId9" action="ppaction://hlinksldjump" highlightClick="1"/>
          </p:cNvPr>
          <p:cNvSpPr/>
          <p:nvPr/>
        </p:nvSpPr>
        <p:spPr>
          <a:xfrm>
            <a:off x="5436096" y="188640"/>
            <a:ext cx="720080" cy="576064"/>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p:txBody>
      </p:sp>
      <p:sp>
        <p:nvSpPr>
          <p:cNvPr id="3" name="Title 2"/>
          <p:cNvSpPr>
            <a:spLocks noGrp="1"/>
          </p:cNvSpPr>
          <p:nvPr>
            <p:ph type="title"/>
          </p:nvPr>
        </p:nvSpPr>
        <p:spPr/>
        <p:txBody>
          <a:bodyPr/>
          <a:lstStyle/>
          <a:p>
            <a:r>
              <a:rPr lang="en-GB" dirty="0" smtClean="0"/>
              <a:t>Pictures of Australia</a:t>
            </a:r>
            <a:endParaRPr lang="en-GB" dirty="0"/>
          </a:p>
        </p:txBody>
      </p:sp>
      <p:pic>
        <p:nvPicPr>
          <p:cNvPr id="38914" name="Picture 2" descr="Incipient sunset in the Outback."/>
          <p:cNvPicPr>
            <a:picLocks noChangeAspect="1" noChangeArrowheads="1"/>
          </p:cNvPicPr>
          <p:nvPr/>
        </p:nvPicPr>
        <p:blipFill>
          <a:blip r:embed="rId3" cstate="print"/>
          <a:srcRect/>
          <a:stretch>
            <a:fillRect/>
          </a:stretch>
        </p:blipFill>
        <p:spPr bwMode="auto">
          <a:xfrm>
            <a:off x="395536" y="1268760"/>
            <a:ext cx="3456384" cy="27473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8916" name="Picture 4" descr="A view of the skyscrapers in downtown Sydney, near the harbor."/>
          <p:cNvPicPr>
            <a:picLocks noChangeAspect="1" noChangeArrowheads="1"/>
          </p:cNvPicPr>
          <p:nvPr/>
        </p:nvPicPr>
        <p:blipFill>
          <a:blip r:embed="rId4" cstate="print"/>
          <a:srcRect/>
          <a:stretch>
            <a:fillRect/>
          </a:stretch>
        </p:blipFill>
        <p:spPr bwMode="auto">
          <a:xfrm>
            <a:off x="4499992" y="1268760"/>
            <a:ext cx="3528392" cy="27593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8918" name="Picture 6" descr="View of Cairns (in the Australian state of Queensland) from the air."/>
          <p:cNvPicPr>
            <a:picLocks noChangeAspect="1" noChangeArrowheads="1"/>
          </p:cNvPicPr>
          <p:nvPr/>
        </p:nvPicPr>
        <p:blipFill>
          <a:blip r:embed="rId5" cstate="print"/>
          <a:srcRect/>
          <a:stretch>
            <a:fillRect/>
          </a:stretch>
        </p:blipFill>
        <p:spPr bwMode="auto">
          <a:xfrm>
            <a:off x="467544" y="4149080"/>
            <a:ext cx="3384376" cy="25165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8920" name="Picture 8" descr="http://t1.gstatic.com/images?q=tbn:ANd9GcQRhDnbLiHWzbSC6h8y5NA-jR_k058ZHV8c9jXpdibii_m4og2o"/>
          <p:cNvPicPr>
            <a:picLocks noChangeAspect="1" noChangeArrowheads="1"/>
          </p:cNvPicPr>
          <p:nvPr/>
        </p:nvPicPr>
        <p:blipFill>
          <a:blip r:embed="rId6" cstate="print"/>
          <a:srcRect/>
          <a:stretch>
            <a:fillRect/>
          </a:stretch>
        </p:blipFill>
        <p:spPr bwMode="auto">
          <a:xfrm>
            <a:off x="4644008" y="4149080"/>
            <a:ext cx="3240360" cy="25487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Action Button: Back or Previous 7">
            <a:hlinkClick r:id="rId7" action="ppaction://hlinksldjump" highlightClick="1"/>
          </p:cNvPr>
          <p:cNvSpPr/>
          <p:nvPr/>
        </p:nvSpPr>
        <p:spPr>
          <a:xfrm>
            <a:off x="8244408" y="6237312"/>
            <a:ext cx="576064" cy="50405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196752"/>
            <a:ext cx="8352928" cy="1512168"/>
          </a:xfrm>
        </p:spPr>
        <p:txBody>
          <a:bodyPr>
            <a:normAutofit fontScale="70000" lnSpcReduction="20000"/>
          </a:bodyPr>
          <a:lstStyle/>
          <a:p>
            <a:r>
              <a:rPr lang="en-GB" dirty="0" smtClean="0"/>
              <a:t>Kenya has battled against different political parties competing for power. December 2007 brought charges of vote rigging from ODM candidate </a:t>
            </a:r>
            <a:r>
              <a:rPr lang="en-GB" dirty="0" err="1" smtClean="0"/>
              <a:t>Raila</a:t>
            </a:r>
            <a:r>
              <a:rPr lang="en-GB" dirty="0" smtClean="0"/>
              <a:t> </a:t>
            </a:r>
            <a:r>
              <a:rPr lang="en-GB" dirty="0" err="1" smtClean="0"/>
              <a:t>Odinga</a:t>
            </a:r>
            <a:r>
              <a:rPr lang="en-GB" dirty="0" smtClean="0"/>
              <a:t> and unleashed two months of violence in which as many as 1,500 people died. UN-sponsored talks in late February produced a power sharing bringing </a:t>
            </a:r>
            <a:r>
              <a:rPr lang="en-GB" dirty="0" err="1" smtClean="0"/>
              <a:t>Odinga</a:t>
            </a:r>
            <a:r>
              <a:rPr lang="en-GB" dirty="0" smtClean="0"/>
              <a:t> into the government in the restored position of prime minister.</a:t>
            </a:r>
            <a:endParaRPr lang="en-GB" dirty="0"/>
          </a:p>
        </p:txBody>
      </p:sp>
      <p:sp>
        <p:nvSpPr>
          <p:cNvPr id="3" name="Title 2"/>
          <p:cNvSpPr>
            <a:spLocks noGrp="1"/>
          </p:cNvSpPr>
          <p:nvPr>
            <p:ph type="title"/>
          </p:nvPr>
        </p:nvSpPr>
        <p:spPr/>
        <p:txBody>
          <a:bodyPr/>
          <a:lstStyle/>
          <a:p>
            <a:r>
              <a:rPr lang="en-GB" dirty="0" smtClean="0"/>
              <a:t>Kenya</a:t>
            </a:r>
            <a:endParaRPr lang="en-GB" dirty="0"/>
          </a:p>
        </p:txBody>
      </p:sp>
      <p:sp>
        <p:nvSpPr>
          <p:cNvPr id="4" name="Action Button: Home 3">
            <a:hlinkClick r:id="rId3" action="ppaction://hlinksldjump" highlightClick="1"/>
          </p:cNvPr>
          <p:cNvSpPr/>
          <p:nvPr/>
        </p:nvSpPr>
        <p:spPr>
          <a:xfrm>
            <a:off x="7740352" y="6021288"/>
            <a:ext cx="720080" cy="62068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ction Button: Information 4">
            <a:hlinkClick r:id="rId4" action="ppaction://hlinksldjump" highlightClick="1"/>
          </p:cNvPr>
          <p:cNvSpPr/>
          <p:nvPr/>
        </p:nvSpPr>
        <p:spPr>
          <a:xfrm>
            <a:off x="8172400" y="188640"/>
            <a:ext cx="648072" cy="720080"/>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7668344" y="2708920"/>
            <a:ext cx="1224136" cy="646331"/>
          </a:xfrm>
          <a:prstGeom prst="rect">
            <a:avLst/>
          </a:prstGeom>
          <a:solidFill>
            <a:schemeClr val="accent1">
              <a:lumMod val="40000"/>
              <a:lumOff val="60000"/>
            </a:schemeClr>
          </a:solidFill>
          <a:ln>
            <a:noFill/>
          </a:ln>
        </p:spPr>
        <p:txBody>
          <a:bodyPr wrap="square" rtlCol="0">
            <a:spAutoFit/>
          </a:bodyPr>
          <a:lstStyle/>
          <a:p>
            <a:pPr algn="ctr"/>
            <a:r>
              <a:rPr lang="en-GB"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hlinkClick r:id="rId5" action="ppaction://hlinksldjump"/>
              </a:rPr>
              <a:t>Pictures</a:t>
            </a:r>
            <a:r>
              <a:rPr lang="en-GB"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r>
              <a:rPr lang="en-GB"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hlinkClick r:id="rId6" action="ppaction://hlinksldjump"/>
              </a:rPr>
              <a:t>of</a:t>
            </a:r>
            <a:r>
              <a:rPr lang="en-GB"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Kenya</a:t>
            </a:r>
            <a:endParaRPr lang="en-GB"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3074" name="Picture 2" descr="Location of Kenya">
            <a:hlinkClick r:id="rId7"/>
          </p:cNvPr>
          <p:cNvPicPr>
            <a:picLocks noChangeAspect="1" noChangeArrowheads="1"/>
          </p:cNvPicPr>
          <p:nvPr/>
        </p:nvPicPr>
        <p:blipFill>
          <a:blip r:embed="rId8" cstate="print"/>
          <a:srcRect/>
          <a:stretch>
            <a:fillRect/>
          </a:stretch>
        </p:blipFill>
        <p:spPr bwMode="auto">
          <a:xfrm>
            <a:off x="2483768" y="0"/>
            <a:ext cx="1266825" cy="1228726"/>
          </a:xfrm>
          <a:prstGeom prst="rect">
            <a:avLst/>
          </a:prstGeom>
          <a:noFill/>
        </p:spPr>
      </p:pic>
      <p:graphicFrame>
        <p:nvGraphicFramePr>
          <p:cNvPr id="8" name="Table 7"/>
          <p:cNvGraphicFramePr>
            <a:graphicFrameLocks noGrp="1"/>
          </p:cNvGraphicFramePr>
          <p:nvPr>
            <p:extLst>
              <p:ext uri="{D42A27DB-BD31-4B8C-83A1-F6EECF244321}">
                <p14:modId xmlns:p14="http://schemas.microsoft.com/office/powerpoint/2010/main" val="857817489"/>
              </p:ext>
            </p:extLst>
          </p:nvPr>
        </p:nvGraphicFramePr>
        <p:xfrm>
          <a:off x="1187624" y="2719667"/>
          <a:ext cx="6096000" cy="4114800"/>
        </p:xfrm>
        <a:graphic>
          <a:graphicData uri="http://schemas.openxmlformats.org/drawingml/2006/table">
            <a:tbl>
              <a:tblPr firstRow="1" bandRow="1">
                <a:tableStyleId>{5C22544A-7EE6-4342-B048-85BDC9FD1C3A}</a:tableStyleId>
              </a:tblPr>
              <a:tblGrid>
                <a:gridCol w="3048000"/>
                <a:gridCol w="3048000"/>
              </a:tblGrid>
              <a:tr h="344199">
                <a:tc>
                  <a:txBody>
                    <a:bodyPr/>
                    <a:lstStyle/>
                    <a:p>
                      <a:r>
                        <a:rPr lang="en-GB" dirty="0" smtClean="0"/>
                        <a:t>Factor</a:t>
                      </a:r>
                      <a:endParaRPr lang="en-GB" dirty="0"/>
                    </a:p>
                  </a:txBody>
                  <a:tcPr/>
                </a:tc>
                <a:tc>
                  <a:txBody>
                    <a:bodyPr/>
                    <a:lstStyle/>
                    <a:p>
                      <a:r>
                        <a:rPr lang="en-GB" dirty="0" smtClean="0"/>
                        <a:t>Data</a:t>
                      </a:r>
                      <a:endParaRPr lang="en-GB" dirty="0"/>
                    </a:p>
                  </a:txBody>
                  <a:tcPr/>
                </a:tc>
              </a:tr>
              <a:tr h="344199">
                <a:tc>
                  <a:txBody>
                    <a:bodyPr/>
                    <a:lstStyle/>
                    <a:p>
                      <a:r>
                        <a:rPr lang="en-GB" dirty="0" smtClean="0"/>
                        <a:t>Labour force</a:t>
                      </a:r>
                      <a:endParaRPr lang="en-GB" dirty="0"/>
                    </a:p>
                  </a:txBody>
                  <a:tcPr/>
                </a:tc>
                <a:tc>
                  <a:txBody>
                    <a:bodyPr/>
                    <a:lstStyle/>
                    <a:p>
                      <a:r>
                        <a:rPr lang="en-GB" dirty="0" smtClean="0"/>
                        <a:t>17.94 million</a:t>
                      </a:r>
                      <a:endParaRPr lang="en-GB" dirty="0"/>
                    </a:p>
                  </a:txBody>
                  <a:tcPr/>
                </a:tc>
              </a:tr>
              <a:tr h="344199">
                <a:tc>
                  <a:txBody>
                    <a:bodyPr/>
                    <a:lstStyle/>
                    <a:p>
                      <a:r>
                        <a:rPr lang="en-GB" dirty="0" smtClean="0"/>
                        <a:t>Exports</a:t>
                      </a:r>
                      <a:endParaRPr lang="en-GB" dirty="0"/>
                    </a:p>
                  </a:txBody>
                  <a:tcPr/>
                </a:tc>
                <a:tc>
                  <a:txBody>
                    <a:bodyPr/>
                    <a:lstStyle/>
                    <a:p>
                      <a:r>
                        <a:rPr lang="en-GB" dirty="0" smtClean="0"/>
                        <a:t>$5.141 billion</a:t>
                      </a:r>
                      <a:endParaRPr lang="en-GB" dirty="0"/>
                    </a:p>
                  </a:txBody>
                  <a:tcPr/>
                </a:tc>
              </a:tr>
              <a:tr h="344199">
                <a:tc>
                  <a:txBody>
                    <a:bodyPr/>
                    <a:lstStyle/>
                    <a:p>
                      <a:r>
                        <a:rPr lang="en-GB" dirty="0" smtClean="0"/>
                        <a:t>Internet users</a:t>
                      </a:r>
                      <a:endParaRPr lang="en-GB" dirty="0"/>
                    </a:p>
                  </a:txBody>
                  <a:tcPr/>
                </a:tc>
                <a:tc>
                  <a:txBody>
                    <a:bodyPr/>
                    <a:lstStyle/>
                    <a:p>
                      <a:r>
                        <a:rPr lang="en-GB" dirty="0" smtClean="0"/>
                        <a:t>3.996 million</a:t>
                      </a:r>
                      <a:endParaRPr lang="en-GB" dirty="0"/>
                    </a:p>
                  </a:txBody>
                  <a:tcPr/>
                </a:tc>
              </a:tr>
              <a:tr h="344199">
                <a:tc>
                  <a:txBody>
                    <a:bodyPr/>
                    <a:lstStyle/>
                    <a:p>
                      <a:r>
                        <a:rPr lang="en-GB" dirty="0" smtClean="0"/>
                        <a:t>Airports</a:t>
                      </a:r>
                      <a:endParaRPr lang="en-GB" dirty="0"/>
                    </a:p>
                  </a:txBody>
                  <a:tcPr/>
                </a:tc>
                <a:tc>
                  <a:txBody>
                    <a:bodyPr/>
                    <a:lstStyle/>
                    <a:p>
                      <a:r>
                        <a:rPr lang="en-GB" dirty="0" smtClean="0"/>
                        <a:t>191</a:t>
                      </a:r>
                      <a:endParaRPr lang="en-GB" dirty="0"/>
                    </a:p>
                  </a:txBody>
                  <a:tcPr/>
                </a:tc>
              </a:tr>
              <a:tr h="344199">
                <a:tc>
                  <a:txBody>
                    <a:bodyPr/>
                    <a:lstStyle/>
                    <a:p>
                      <a:r>
                        <a:rPr lang="en-GB" dirty="0" smtClean="0"/>
                        <a:t>Merchant</a:t>
                      </a:r>
                      <a:r>
                        <a:rPr lang="en-GB" baseline="0" dirty="0" smtClean="0"/>
                        <a:t> ships</a:t>
                      </a:r>
                      <a:endParaRPr lang="en-GB" dirty="0"/>
                    </a:p>
                  </a:txBody>
                  <a:tcPr/>
                </a:tc>
                <a:tc>
                  <a:txBody>
                    <a:bodyPr/>
                    <a:lstStyle/>
                    <a:p>
                      <a:r>
                        <a:rPr lang="en-GB" dirty="0" smtClean="0"/>
                        <a:t>1</a:t>
                      </a:r>
                      <a:endParaRPr lang="en-GB" dirty="0"/>
                    </a:p>
                  </a:txBody>
                  <a:tcPr/>
                </a:tc>
              </a:tr>
              <a:tr h="349647">
                <a:tc>
                  <a:txBody>
                    <a:bodyPr/>
                    <a:lstStyle/>
                    <a:p>
                      <a:r>
                        <a:rPr lang="en-GB" dirty="0" smtClean="0"/>
                        <a:t>Literacy</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t>85.1%</a:t>
                      </a:r>
                      <a:endParaRPr lang="en-GB" dirty="0" smtClean="0"/>
                    </a:p>
                  </a:txBody>
                  <a:tcPr/>
                </a:tc>
              </a:tr>
              <a:tr h="349647">
                <a:tc>
                  <a:txBody>
                    <a:bodyPr/>
                    <a:lstStyle/>
                    <a:p>
                      <a:r>
                        <a:rPr lang="en-GB" dirty="0" smtClean="0"/>
                        <a:t>Minimum wage</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1 AED per </a:t>
                      </a:r>
                      <a:r>
                        <a:rPr lang="en-GB" dirty="0" smtClean="0"/>
                        <a:t>hour</a:t>
                      </a:r>
                    </a:p>
                  </a:txBody>
                  <a:tcPr/>
                </a:tc>
              </a:tr>
              <a:tr h="1118647">
                <a:tc>
                  <a:txBody>
                    <a:bodyPr/>
                    <a:lstStyle/>
                    <a:p>
                      <a:r>
                        <a:rPr lang="en-GB" dirty="0" smtClean="0"/>
                        <a:t>Natural Hazards</a:t>
                      </a:r>
                      <a:endParaRPr lang="en-GB" dirty="0"/>
                    </a:p>
                  </a:txBody>
                  <a:tcPr/>
                </a:tc>
                <a:tc>
                  <a:txBody>
                    <a:bodyPr/>
                    <a:lstStyle/>
                    <a:p>
                      <a:pPr rtl="0"/>
                      <a:r>
                        <a:rPr lang="en-GB" dirty="0" smtClean="0"/>
                        <a:t>drought; flooding during rainy seasons</a:t>
                      </a:r>
                    </a:p>
                    <a:p>
                      <a:pPr rtl="0"/>
                      <a:r>
                        <a:rPr lang="en-GB" dirty="0" smtClean="0"/>
                        <a:t>Last volcano</a:t>
                      </a:r>
                      <a:r>
                        <a:rPr lang="en-GB" baseline="0" dirty="0" smtClean="0"/>
                        <a:t> in 1921</a:t>
                      </a:r>
                      <a:endParaRPr lang="en-GB" dirty="0" smtClean="0"/>
                    </a:p>
                    <a:p>
                      <a:endParaRPr lang="en-GB" dirty="0"/>
                    </a:p>
                  </a:txBody>
                  <a:tcPr/>
                </a:tc>
              </a:tr>
            </a:tbl>
          </a:graphicData>
        </a:graphic>
      </p:graphicFrame>
      <p:sp>
        <p:nvSpPr>
          <p:cNvPr id="9" name="Action Button: Help 8">
            <a:hlinkClick r:id="rId9" action="ppaction://hlinksldjump" highlightClick="1"/>
          </p:cNvPr>
          <p:cNvSpPr/>
          <p:nvPr/>
        </p:nvSpPr>
        <p:spPr>
          <a:xfrm>
            <a:off x="5436096" y="188640"/>
            <a:ext cx="720080" cy="576064"/>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p:txBody>
      </p:sp>
      <p:sp>
        <p:nvSpPr>
          <p:cNvPr id="3" name="Title 2"/>
          <p:cNvSpPr>
            <a:spLocks noGrp="1"/>
          </p:cNvSpPr>
          <p:nvPr>
            <p:ph type="title"/>
          </p:nvPr>
        </p:nvSpPr>
        <p:spPr/>
        <p:txBody>
          <a:bodyPr/>
          <a:lstStyle/>
          <a:p>
            <a:r>
              <a:rPr lang="en-GB" dirty="0" smtClean="0"/>
              <a:t>Pictures of Kenya</a:t>
            </a:r>
            <a:endParaRPr lang="en-GB" dirty="0"/>
          </a:p>
        </p:txBody>
      </p:sp>
      <p:pic>
        <p:nvPicPr>
          <p:cNvPr id="39938" name="Picture 2" descr="A large herd of elephants makes its way across Amboseli National Park in southern Kenya.  Amboseli is generally recognized as the best place in Africa to get close to elephants in their natural surroundings."/>
          <p:cNvPicPr>
            <a:picLocks noChangeAspect="1" noChangeArrowheads="1"/>
          </p:cNvPicPr>
          <p:nvPr/>
        </p:nvPicPr>
        <p:blipFill>
          <a:blip r:embed="rId3" cstate="print"/>
          <a:srcRect/>
          <a:stretch>
            <a:fillRect/>
          </a:stretch>
        </p:blipFill>
        <p:spPr bwMode="auto">
          <a:xfrm>
            <a:off x="683568" y="1268760"/>
            <a:ext cx="3168352" cy="22544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9940" name="Picture 4" descr="A view of the Kiambethu tea farm in Limuru. "/>
          <p:cNvPicPr>
            <a:picLocks noChangeAspect="1" noChangeArrowheads="1"/>
          </p:cNvPicPr>
          <p:nvPr/>
        </p:nvPicPr>
        <p:blipFill>
          <a:blip r:embed="rId4" cstate="print"/>
          <a:srcRect/>
          <a:stretch>
            <a:fillRect/>
          </a:stretch>
        </p:blipFill>
        <p:spPr bwMode="auto">
          <a:xfrm>
            <a:off x="4572000" y="3717032"/>
            <a:ext cx="3384376" cy="22562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9942" name="Picture 6" descr="http://t0.gstatic.com/images?q=tbn:ANd9GcSgasBHq_v9WOnG3Z-kc9NfwwYyrAuULPWFd1lyLfZzKdW6jxlmPQ"/>
          <p:cNvPicPr>
            <a:picLocks noChangeAspect="1" noChangeArrowheads="1"/>
          </p:cNvPicPr>
          <p:nvPr/>
        </p:nvPicPr>
        <p:blipFill>
          <a:blip r:embed="rId5" cstate="print"/>
          <a:srcRect/>
          <a:stretch>
            <a:fillRect/>
          </a:stretch>
        </p:blipFill>
        <p:spPr bwMode="auto">
          <a:xfrm>
            <a:off x="683568" y="3717032"/>
            <a:ext cx="3246260" cy="22322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9950" name="Picture 14" descr="http://www.maplibrary.org/stacks/Africa/Kenya/KEN_satellite_trimmed.png"/>
          <p:cNvPicPr>
            <a:picLocks noChangeAspect="1" noChangeArrowheads="1"/>
          </p:cNvPicPr>
          <p:nvPr/>
        </p:nvPicPr>
        <p:blipFill>
          <a:blip r:embed="rId6" cstate="print"/>
          <a:srcRect/>
          <a:stretch>
            <a:fillRect/>
          </a:stretch>
        </p:blipFill>
        <p:spPr bwMode="auto">
          <a:xfrm>
            <a:off x="5190346" y="548680"/>
            <a:ext cx="2487548" cy="28803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Action Button: Back or Previous 10">
            <a:hlinkClick r:id="rId7" action="ppaction://hlinksldjump" highlightClick="1"/>
          </p:cNvPr>
          <p:cNvSpPr/>
          <p:nvPr/>
        </p:nvSpPr>
        <p:spPr>
          <a:xfrm>
            <a:off x="8172400" y="6165304"/>
            <a:ext cx="648072" cy="57606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Title 2"/>
          <p:cNvSpPr>
            <a:spLocks noGrp="1"/>
          </p:cNvSpPr>
          <p:nvPr>
            <p:ph type="title"/>
          </p:nvPr>
        </p:nvSpPr>
        <p:spPr>
          <a:xfrm>
            <a:off x="467544" y="0"/>
            <a:ext cx="8229600" cy="1143000"/>
          </a:xfrm>
        </p:spPr>
        <p:txBody>
          <a:bodyPr/>
          <a:lstStyle/>
          <a:p>
            <a:r>
              <a:rPr lang="en-GB" dirty="0" smtClean="0"/>
              <a:t>Decision Matrix</a:t>
            </a:r>
            <a:endParaRPr lang="en-GB" dirty="0"/>
          </a:p>
        </p:txBody>
      </p:sp>
      <p:sp>
        <p:nvSpPr>
          <p:cNvPr id="4" name="Action Button: Home 3">
            <a:hlinkClick r:id="rId3" action="ppaction://hlinksldjump" highlightClick="1"/>
          </p:cNvPr>
          <p:cNvSpPr/>
          <p:nvPr/>
        </p:nvSpPr>
        <p:spPr>
          <a:xfrm>
            <a:off x="8172400" y="6237312"/>
            <a:ext cx="720080" cy="62068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ction Button: Information 4">
            <a:hlinkClick r:id="rId4" action="ppaction://hlinksldjump" highlightClick="1"/>
          </p:cNvPr>
          <p:cNvSpPr/>
          <p:nvPr/>
        </p:nvSpPr>
        <p:spPr>
          <a:xfrm>
            <a:off x="8172400" y="188640"/>
            <a:ext cx="648072" cy="720080"/>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Table 5"/>
          <p:cNvGraphicFramePr>
            <a:graphicFrameLocks noGrp="1"/>
          </p:cNvGraphicFramePr>
          <p:nvPr/>
        </p:nvGraphicFramePr>
        <p:xfrm>
          <a:off x="179510" y="836713"/>
          <a:ext cx="8712972" cy="4883545"/>
        </p:xfrm>
        <a:graphic>
          <a:graphicData uri="http://schemas.openxmlformats.org/drawingml/2006/table">
            <a:tbl>
              <a:tblPr firstRow="1" bandRow="1">
                <a:tableStyleId>{5C22544A-7EE6-4342-B048-85BDC9FD1C3A}</a:tableStyleId>
              </a:tblPr>
              <a:tblGrid>
                <a:gridCol w="2016226"/>
                <a:gridCol w="1008112"/>
                <a:gridCol w="1512168"/>
                <a:gridCol w="1368152"/>
                <a:gridCol w="1512168"/>
                <a:gridCol w="1296146"/>
              </a:tblGrid>
              <a:tr h="864023">
                <a:tc>
                  <a:txBody>
                    <a:bodyPr/>
                    <a:lstStyle/>
                    <a:p>
                      <a:r>
                        <a:rPr lang="en-GB" dirty="0" smtClean="0"/>
                        <a:t>Factor</a:t>
                      </a:r>
                      <a:endParaRPr lang="en-GB" dirty="0"/>
                    </a:p>
                  </a:txBody>
                  <a:tcPr/>
                </a:tc>
                <a:tc>
                  <a:txBody>
                    <a:bodyPr/>
                    <a:lstStyle/>
                    <a:p>
                      <a:r>
                        <a:rPr lang="en-GB" dirty="0" smtClean="0">
                          <a:solidFill>
                            <a:schemeClr val="bg1"/>
                          </a:solidFill>
                          <a:hlinkClick r:id="rId5" action="ppaction://hlinksldjump"/>
                        </a:rPr>
                        <a:t>Taiwan</a:t>
                      </a:r>
                      <a:endParaRPr lang="en-GB" dirty="0" smtClean="0">
                        <a:solidFill>
                          <a:schemeClr val="bg1"/>
                        </a:solidFill>
                      </a:endParaRPr>
                    </a:p>
                    <a:p>
                      <a:endParaRPr lang="en-GB" dirty="0">
                        <a:solidFill>
                          <a:schemeClr val="bg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bg1"/>
                          </a:solidFill>
                          <a:hlinkClick r:id="rId6" action="ppaction://hlinksldjump"/>
                        </a:rPr>
                        <a:t>United Kingdom</a:t>
                      </a:r>
                      <a:endParaRPr lang="en-GB" dirty="0" smtClean="0">
                        <a:solidFill>
                          <a:schemeClr val="bg1"/>
                        </a:solidFill>
                      </a:endParaRPr>
                    </a:p>
                    <a:p>
                      <a:endParaRPr lang="en-GB" dirty="0">
                        <a:solidFill>
                          <a:schemeClr val="bg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bg1"/>
                          </a:solidFill>
                          <a:hlinkClick r:id="rId7" action="ppaction://hlinksldjump"/>
                        </a:rPr>
                        <a:t>Bulgaria</a:t>
                      </a:r>
                      <a:endParaRPr lang="en-GB" dirty="0" smtClean="0">
                        <a:solidFill>
                          <a:schemeClr val="bg1"/>
                        </a:solidFill>
                      </a:endParaRPr>
                    </a:p>
                    <a:p>
                      <a:endParaRPr lang="en-GB" dirty="0">
                        <a:solidFill>
                          <a:schemeClr val="bg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bg1"/>
                          </a:solidFill>
                          <a:hlinkClick r:id="rId8" action="ppaction://hlinksldjump"/>
                        </a:rPr>
                        <a:t>Australia</a:t>
                      </a:r>
                      <a:endParaRPr lang="en-GB" dirty="0" smtClean="0">
                        <a:solidFill>
                          <a:schemeClr val="bg1"/>
                        </a:solidFill>
                      </a:endParaRPr>
                    </a:p>
                    <a:p>
                      <a:endParaRPr lang="en-GB" dirty="0">
                        <a:solidFill>
                          <a:schemeClr val="bg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bg1"/>
                          </a:solidFill>
                          <a:hlinkClick r:id="rId9" action="ppaction://hlinksldjump"/>
                        </a:rPr>
                        <a:t>Kenya</a:t>
                      </a:r>
                      <a:endParaRPr lang="en-GB" dirty="0" smtClean="0">
                        <a:solidFill>
                          <a:schemeClr val="bg1"/>
                        </a:solidFill>
                      </a:endParaRPr>
                    </a:p>
                    <a:p>
                      <a:endParaRPr lang="en-GB" dirty="0">
                        <a:solidFill>
                          <a:schemeClr val="bg1"/>
                        </a:solidFill>
                      </a:endParaRPr>
                    </a:p>
                  </a:txBody>
                  <a:tcPr/>
                </a:tc>
              </a:tr>
              <a:tr h="604816">
                <a:tc>
                  <a:txBody>
                    <a:bodyPr/>
                    <a:lstStyle/>
                    <a:p>
                      <a:r>
                        <a:rPr lang="en-GB" dirty="0" smtClean="0"/>
                        <a:t>Labour force</a:t>
                      </a:r>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r h="345609">
                <a:tc>
                  <a:txBody>
                    <a:bodyPr/>
                    <a:lstStyle/>
                    <a:p>
                      <a:r>
                        <a:rPr lang="en-GB" dirty="0" smtClean="0"/>
                        <a:t>Exports</a:t>
                      </a:r>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r h="604816">
                <a:tc>
                  <a:txBody>
                    <a:bodyPr/>
                    <a:lstStyle/>
                    <a:p>
                      <a:r>
                        <a:rPr lang="en-GB" dirty="0" smtClean="0"/>
                        <a:t>Internet users</a:t>
                      </a:r>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r h="345609">
                <a:tc>
                  <a:txBody>
                    <a:bodyPr/>
                    <a:lstStyle/>
                    <a:p>
                      <a:r>
                        <a:rPr lang="en-GB" dirty="0" smtClean="0"/>
                        <a:t>Airports</a:t>
                      </a:r>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r h="604816">
                <a:tc>
                  <a:txBody>
                    <a:bodyPr/>
                    <a:lstStyle/>
                    <a:p>
                      <a:r>
                        <a:rPr lang="en-GB" dirty="0" smtClean="0"/>
                        <a:t>Merchant</a:t>
                      </a:r>
                      <a:r>
                        <a:rPr lang="en-GB" baseline="0" dirty="0" smtClean="0"/>
                        <a:t> ships</a:t>
                      </a:r>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r h="345609">
                <a:tc>
                  <a:txBody>
                    <a:bodyPr/>
                    <a:lstStyle/>
                    <a:p>
                      <a:r>
                        <a:rPr lang="en-GB" dirty="0" smtClean="0"/>
                        <a:t>Literacy</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txBody>
                  <a:tcPr/>
                </a:tc>
              </a:tr>
              <a:tr h="345609">
                <a:tc>
                  <a:txBody>
                    <a:bodyPr/>
                    <a:lstStyle/>
                    <a:p>
                      <a:r>
                        <a:rPr lang="en-GB" dirty="0" smtClean="0"/>
                        <a:t>Minimum wage</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txBody>
                  <a:tcPr/>
                </a:tc>
                <a:tc>
                  <a:txBody>
                    <a:bodyPr/>
                    <a:lstStyle/>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txBody>
                  <a:tcPr/>
                </a:tc>
                <a:tc>
                  <a:txBody>
                    <a:bodyPr/>
                    <a:lstStyle/>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txBody>
                  <a:tcPr/>
                </a:tc>
              </a:tr>
              <a:tr h="691657">
                <a:tc>
                  <a:txBody>
                    <a:bodyPr/>
                    <a:lstStyle/>
                    <a:p>
                      <a:r>
                        <a:rPr lang="en-GB" dirty="0" smtClean="0"/>
                        <a:t>Natural Hazards</a:t>
                      </a:r>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bl>
          </a:graphicData>
        </a:graphic>
      </p:graphicFrame>
      <p:sp>
        <p:nvSpPr>
          <p:cNvPr id="7" name="TextBox 6"/>
          <p:cNvSpPr txBox="1"/>
          <p:nvPr/>
        </p:nvSpPr>
        <p:spPr>
          <a:xfrm>
            <a:off x="251520" y="6309320"/>
            <a:ext cx="7704856" cy="369332"/>
          </a:xfrm>
          <a:prstGeom prst="rect">
            <a:avLst/>
          </a:prstGeom>
          <a:solidFill>
            <a:schemeClr val="bg1"/>
          </a:solidFill>
        </p:spPr>
        <p:txBody>
          <a:bodyPr wrap="square" rtlCol="0">
            <a:spAutoFit/>
          </a:bodyPr>
          <a:lstStyle/>
          <a:p>
            <a:r>
              <a:rPr lang="en-GB" dirty="0" smtClean="0"/>
              <a:t>Rank each factor 1to 5 (1-worst, 5-best)</a:t>
            </a:r>
            <a:endParaRPr lang="en-GB" dirty="0"/>
          </a:p>
        </p:txBody>
      </p:sp>
      <p:sp>
        <p:nvSpPr>
          <p:cNvPr id="8" name="Action Button: Help 7">
            <a:hlinkClick r:id="rId10" action="ppaction://hlinksldjump" highlightClick="1"/>
          </p:cNvPr>
          <p:cNvSpPr/>
          <p:nvPr/>
        </p:nvSpPr>
        <p:spPr>
          <a:xfrm>
            <a:off x="5436096" y="188640"/>
            <a:ext cx="720080" cy="576064"/>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124744"/>
            <a:ext cx="8229600" cy="4738531"/>
          </a:xfrm>
        </p:spPr>
        <p:txBody>
          <a:bodyPr>
            <a:noAutofit/>
          </a:bodyPr>
          <a:lstStyle/>
          <a:p>
            <a:pPr fontAlgn="t"/>
            <a:r>
              <a:rPr lang="en-GB" sz="2000" dirty="0" smtClean="0">
                <a:solidFill>
                  <a:srgbClr val="FF0000"/>
                </a:solidFill>
              </a:rPr>
              <a:t>Labour force </a:t>
            </a:r>
            <a:r>
              <a:rPr lang="en-GB" sz="2000" dirty="0" smtClean="0"/>
              <a:t>– the amount of people the country has able to work.</a:t>
            </a:r>
          </a:p>
          <a:p>
            <a:pPr fontAlgn="t"/>
            <a:r>
              <a:rPr lang="en-GB" sz="2000" dirty="0" smtClean="0">
                <a:solidFill>
                  <a:srgbClr val="FF0000"/>
                </a:solidFill>
              </a:rPr>
              <a:t>Exports</a:t>
            </a:r>
            <a:r>
              <a:rPr lang="en-GB" sz="2000" dirty="0" smtClean="0"/>
              <a:t> – the amount of products that the country sells to other countries.</a:t>
            </a:r>
          </a:p>
          <a:p>
            <a:pPr fontAlgn="t"/>
            <a:r>
              <a:rPr lang="en-GB" sz="2000" dirty="0" smtClean="0">
                <a:solidFill>
                  <a:srgbClr val="FF0000"/>
                </a:solidFill>
              </a:rPr>
              <a:t>Internet users </a:t>
            </a:r>
            <a:r>
              <a:rPr lang="en-GB" sz="2000" dirty="0" smtClean="0"/>
              <a:t>– the amount of people who have the internet.</a:t>
            </a:r>
          </a:p>
          <a:p>
            <a:pPr fontAlgn="t"/>
            <a:r>
              <a:rPr lang="en-GB" sz="2000" dirty="0" smtClean="0">
                <a:solidFill>
                  <a:srgbClr val="FF0000"/>
                </a:solidFill>
              </a:rPr>
              <a:t>Airports</a:t>
            </a:r>
            <a:r>
              <a:rPr lang="en-GB" sz="2000" dirty="0" smtClean="0"/>
              <a:t> – the number of airports in the country that are set up to export products.</a:t>
            </a:r>
          </a:p>
          <a:p>
            <a:pPr fontAlgn="t"/>
            <a:r>
              <a:rPr lang="en-GB" sz="2000" dirty="0" smtClean="0">
                <a:solidFill>
                  <a:srgbClr val="FF0000"/>
                </a:solidFill>
              </a:rPr>
              <a:t>Merchant ships </a:t>
            </a:r>
            <a:r>
              <a:rPr lang="en-GB" sz="2000" dirty="0" smtClean="0"/>
              <a:t>- the number of ships in the country that are set up to export products</a:t>
            </a:r>
          </a:p>
          <a:p>
            <a:pPr fontAlgn="t"/>
            <a:r>
              <a:rPr lang="en-GB" sz="2000" dirty="0" smtClean="0">
                <a:solidFill>
                  <a:srgbClr val="FF0000"/>
                </a:solidFill>
              </a:rPr>
              <a:t>Literacy</a:t>
            </a:r>
            <a:r>
              <a:rPr lang="en-GB" sz="2000" dirty="0" smtClean="0"/>
              <a:t> – the percentage of people in the country that can read and write.</a:t>
            </a:r>
          </a:p>
          <a:p>
            <a:pPr fontAlgn="t"/>
            <a:r>
              <a:rPr lang="en-GB" sz="2000" dirty="0" smtClean="0">
                <a:solidFill>
                  <a:srgbClr val="FF0000"/>
                </a:solidFill>
              </a:rPr>
              <a:t>Minimum wage </a:t>
            </a:r>
            <a:r>
              <a:rPr lang="en-GB" sz="2000" dirty="0" smtClean="0"/>
              <a:t>– the lowest amount of pay you can give someone to work every hour.</a:t>
            </a:r>
          </a:p>
          <a:p>
            <a:pPr fontAlgn="t"/>
            <a:r>
              <a:rPr lang="en-GB" sz="2000" dirty="0" smtClean="0">
                <a:solidFill>
                  <a:srgbClr val="FF0000"/>
                </a:solidFill>
              </a:rPr>
              <a:t>Natural Hazards </a:t>
            </a:r>
            <a:r>
              <a:rPr lang="en-GB" sz="2000" dirty="0" smtClean="0"/>
              <a:t>– the types of disasters the country may have.</a:t>
            </a:r>
          </a:p>
          <a:p>
            <a:endParaRPr lang="en-GB" sz="2000" dirty="0"/>
          </a:p>
        </p:txBody>
      </p:sp>
      <p:sp>
        <p:nvSpPr>
          <p:cNvPr id="3" name="Title 2"/>
          <p:cNvSpPr>
            <a:spLocks noGrp="1"/>
          </p:cNvSpPr>
          <p:nvPr>
            <p:ph type="title"/>
          </p:nvPr>
        </p:nvSpPr>
        <p:spPr>
          <a:xfrm>
            <a:off x="457200" y="274638"/>
            <a:ext cx="8229600" cy="850106"/>
          </a:xfrm>
        </p:spPr>
        <p:txBody>
          <a:bodyPr/>
          <a:lstStyle/>
          <a:p>
            <a:r>
              <a:rPr lang="en-GB" dirty="0" smtClean="0"/>
              <a:t>Glossary</a:t>
            </a:r>
            <a:endParaRPr lang="en-GB" dirty="0"/>
          </a:p>
        </p:txBody>
      </p:sp>
      <p:sp>
        <p:nvSpPr>
          <p:cNvPr id="4" name="Action Button: Home 3">
            <a:hlinkClick r:id="rId2" action="ppaction://hlinksldjump" highlightClick="1"/>
          </p:cNvPr>
          <p:cNvSpPr/>
          <p:nvPr/>
        </p:nvSpPr>
        <p:spPr>
          <a:xfrm>
            <a:off x="7740352" y="6021288"/>
            <a:ext cx="720080" cy="62068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ction Button: Information 4">
            <a:hlinkClick r:id="rId3" action="ppaction://hlinksldjump" highlightClick="1"/>
          </p:cNvPr>
          <p:cNvSpPr/>
          <p:nvPr/>
        </p:nvSpPr>
        <p:spPr>
          <a:xfrm>
            <a:off x="8172400" y="188640"/>
            <a:ext cx="648072" cy="720080"/>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484784"/>
            <a:ext cx="8229600" cy="2592288"/>
          </a:xfrm>
        </p:spPr>
        <p:txBody>
          <a:bodyPr>
            <a:normAutofit/>
          </a:bodyPr>
          <a:lstStyle/>
          <a:p>
            <a:r>
              <a:rPr lang="en-GB" dirty="0" smtClean="0"/>
              <a:t>You have been hired by  ‘</a:t>
            </a:r>
            <a:r>
              <a:rPr lang="en-GB" dirty="0" err="1" smtClean="0"/>
              <a:t>i</a:t>
            </a:r>
            <a:r>
              <a:rPr lang="en-GB" dirty="0" smtClean="0"/>
              <a:t>-fast’, a Trans National Company who make trainers and other designer sports clothing. You must analyse the data for 5 countries and then decide on which country is the best for their new factory. </a:t>
            </a:r>
            <a:endParaRPr lang="en-GB" dirty="0"/>
          </a:p>
        </p:txBody>
      </p:sp>
      <p:sp>
        <p:nvSpPr>
          <p:cNvPr id="3" name="Title 2"/>
          <p:cNvSpPr>
            <a:spLocks noGrp="1"/>
          </p:cNvSpPr>
          <p:nvPr>
            <p:ph type="title"/>
          </p:nvPr>
        </p:nvSpPr>
        <p:spPr>
          <a:xfrm>
            <a:off x="4355976" y="274638"/>
            <a:ext cx="4330824" cy="1143000"/>
          </a:xfrm>
        </p:spPr>
        <p:txBody>
          <a:bodyPr/>
          <a:lstStyle/>
          <a:p>
            <a:r>
              <a:rPr lang="en-GB" dirty="0" smtClean="0"/>
              <a:t>Your job</a:t>
            </a:r>
            <a:endParaRPr lang="en-GB" dirty="0"/>
          </a:p>
        </p:txBody>
      </p:sp>
      <p:grpSp>
        <p:nvGrpSpPr>
          <p:cNvPr id="8" name="Group 7"/>
          <p:cNvGrpSpPr/>
          <p:nvPr/>
        </p:nvGrpSpPr>
        <p:grpSpPr>
          <a:xfrm>
            <a:off x="611560" y="0"/>
            <a:ext cx="2314830" cy="1622177"/>
            <a:chOff x="3563888" y="3501008"/>
            <a:chExt cx="2314830" cy="1622177"/>
          </a:xfrm>
        </p:grpSpPr>
        <p:pic>
          <p:nvPicPr>
            <p:cNvPr id="2051" name="Picture 3" descr="C:\Users\Morgan\AppData\Local\Microsoft\Windows\Temporary Internet Files\Content.IE5\3K71AQLB\MC900434663[1].wmf"/>
            <p:cNvPicPr>
              <a:picLocks noChangeAspect="1" noChangeArrowheads="1"/>
            </p:cNvPicPr>
            <p:nvPr/>
          </p:nvPicPr>
          <p:blipFill>
            <a:blip r:embed="rId2" cstate="print"/>
            <a:srcRect/>
            <a:stretch>
              <a:fillRect/>
            </a:stretch>
          </p:blipFill>
          <p:spPr bwMode="auto">
            <a:xfrm>
              <a:off x="3635896" y="3645024"/>
              <a:ext cx="1944216" cy="1478161"/>
            </a:xfrm>
            <a:prstGeom prst="rect">
              <a:avLst/>
            </a:prstGeom>
            <a:noFill/>
          </p:spPr>
        </p:pic>
        <p:sp>
          <p:nvSpPr>
            <p:cNvPr id="4" name="Rectangle 3"/>
            <p:cNvSpPr/>
            <p:nvPr/>
          </p:nvSpPr>
          <p:spPr>
            <a:xfrm>
              <a:off x="3563888" y="3717032"/>
              <a:ext cx="2036135" cy="923330"/>
            </a:xfrm>
            <a:prstGeom prst="rect">
              <a:avLst/>
            </a:prstGeom>
            <a:noFill/>
          </p:spPr>
          <p:txBody>
            <a:bodyPr wrap="none" lIns="91440" tIns="45720" rIns="91440" bIns="45720">
              <a:spAutoFit/>
            </a:bodyPr>
            <a:lstStyle/>
            <a:p>
              <a:pPr algn="ctr"/>
              <a:r>
                <a:rPr lang="en-US" sz="5400" b="1" cap="none" spc="0" dirty="0" smtClean="0">
                  <a:ln w="28575">
                    <a:solidFill>
                      <a:schemeClr val="tx1"/>
                    </a:solidFill>
                    <a:prstDash val="solid"/>
                    <a:miter lim="800000"/>
                  </a:ln>
                  <a:solidFill>
                    <a:srgbClr val="FF0000"/>
                  </a:solidFill>
                  <a:effectLst>
                    <a:outerShdw blurRad="25500" dist="23000" dir="7020000" algn="tl">
                      <a:srgbClr val="000000">
                        <a:alpha val="50000"/>
                      </a:srgbClr>
                    </a:outerShdw>
                  </a:effectLst>
                </a:rPr>
                <a:t>i-fast</a:t>
              </a:r>
              <a:endParaRPr lang="en-US" sz="5400" b="1" cap="none" spc="0" dirty="0">
                <a:ln w="28575">
                  <a:solidFill>
                    <a:schemeClr val="tx1"/>
                  </a:solidFill>
                  <a:prstDash val="solid"/>
                  <a:miter lim="800000"/>
                </a:ln>
                <a:solidFill>
                  <a:srgbClr val="FF0000"/>
                </a:solidFill>
                <a:effectLst>
                  <a:outerShdw blurRad="25500" dist="23000" dir="7020000" algn="tl">
                    <a:srgbClr val="000000">
                      <a:alpha val="50000"/>
                    </a:srgbClr>
                  </a:outerShdw>
                </a:effectLst>
              </a:endParaRPr>
            </a:p>
          </p:txBody>
        </p:sp>
        <p:sp>
          <p:nvSpPr>
            <p:cNvPr id="7" name="Rectangle 6"/>
            <p:cNvSpPr/>
            <p:nvPr/>
          </p:nvSpPr>
          <p:spPr>
            <a:xfrm>
              <a:off x="5508104" y="3501008"/>
              <a:ext cx="370614" cy="369332"/>
            </a:xfrm>
            <a:prstGeom prst="rect">
              <a:avLst/>
            </a:prstGeom>
          </p:spPr>
          <p:txBody>
            <a:bodyPr wrap="none">
              <a:spAutoFit/>
            </a:bodyPr>
            <a:lstStyle/>
            <a:p>
              <a:r>
                <a:rPr lang="en-GB" dirty="0" smtClean="0"/>
                <a:t>™</a:t>
              </a:r>
              <a:endParaRPr lang="en-GB" dirty="0"/>
            </a:p>
          </p:txBody>
        </p:sp>
      </p:grpSp>
      <p:grpSp>
        <p:nvGrpSpPr>
          <p:cNvPr id="9" name="Group 8"/>
          <p:cNvGrpSpPr/>
          <p:nvPr/>
        </p:nvGrpSpPr>
        <p:grpSpPr>
          <a:xfrm>
            <a:off x="3635896" y="4509120"/>
            <a:ext cx="2314830" cy="1622177"/>
            <a:chOff x="3563888" y="3501008"/>
            <a:chExt cx="2314830" cy="1622177"/>
          </a:xfrm>
        </p:grpSpPr>
        <p:pic>
          <p:nvPicPr>
            <p:cNvPr id="10" name="Picture 3" descr="C:\Users\Morgan\AppData\Local\Microsoft\Windows\Temporary Internet Files\Content.IE5\3K71AQLB\MC900434663[1].wmf"/>
            <p:cNvPicPr>
              <a:picLocks noChangeAspect="1" noChangeArrowheads="1"/>
            </p:cNvPicPr>
            <p:nvPr/>
          </p:nvPicPr>
          <p:blipFill>
            <a:blip r:embed="rId2" cstate="print"/>
            <a:srcRect/>
            <a:stretch>
              <a:fillRect/>
            </a:stretch>
          </p:blipFill>
          <p:spPr bwMode="auto">
            <a:xfrm>
              <a:off x="3635896" y="3645024"/>
              <a:ext cx="1944216" cy="1478161"/>
            </a:xfrm>
            <a:prstGeom prst="rect">
              <a:avLst/>
            </a:prstGeom>
            <a:noFill/>
          </p:spPr>
        </p:pic>
        <p:sp>
          <p:nvSpPr>
            <p:cNvPr id="11" name="Rectangle 10"/>
            <p:cNvSpPr/>
            <p:nvPr/>
          </p:nvSpPr>
          <p:spPr>
            <a:xfrm>
              <a:off x="3563888" y="3717032"/>
              <a:ext cx="2036135" cy="923330"/>
            </a:xfrm>
            <a:prstGeom prst="rect">
              <a:avLst/>
            </a:prstGeom>
            <a:noFill/>
          </p:spPr>
          <p:txBody>
            <a:bodyPr wrap="none" lIns="91440" tIns="45720" rIns="91440" bIns="45720">
              <a:spAutoFit/>
            </a:bodyPr>
            <a:lstStyle/>
            <a:p>
              <a:pPr algn="ctr"/>
              <a:r>
                <a:rPr lang="en-US" sz="5400" b="1" cap="none" spc="0" dirty="0" smtClean="0">
                  <a:ln w="28575">
                    <a:solidFill>
                      <a:schemeClr val="tx1"/>
                    </a:solidFill>
                    <a:prstDash val="solid"/>
                    <a:miter lim="800000"/>
                  </a:ln>
                  <a:solidFill>
                    <a:srgbClr val="FF0000"/>
                  </a:solidFill>
                  <a:effectLst>
                    <a:outerShdw blurRad="25500" dist="23000" dir="7020000" algn="tl">
                      <a:srgbClr val="000000">
                        <a:alpha val="50000"/>
                      </a:srgbClr>
                    </a:outerShdw>
                  </a:effectLst>
                </a:rPr>
                <a:t>i-fast</a:t>
              </a:r>
              <a:endParaRPr lang="en-US" sz="5400" b="1" cap="none" spc="0" dirty="0">
                <a:ln w="28575">
                  <a:solidFill>
                    <a:schemeClr val="tx1"/>
                  </a:solidFill>
                  <a:prstDash val="solid"/>
                  <a:miter lim="800000"/>
                </a:ln>
                <a:solidFill>
                  <a:srgbClr val="FF0000"/>
                </a:solidFill>
                <a:effectLst>
                  <a:outerShdw blurRad="25500" dist="23000" dir="7020000" algn="tl">
                    <a:srgbClr val="000000">
                      <a:alpha val="50000"/>
                    </a:srgbClr>
                  </a:outerShdw>
                </a:effectLst>
              </a:endParaRPr>
            </a:p>
          </p:txBody>
        </p:sp>
        <p:sp>
          <p:nvSpPr>
            <p:cNvPr id="12" name="Rectangle 11"/>
            <p:cNvSpPr/>
            <p:nvPr/>
          </p:nvSpPr>
          <p:spPr>
            <a:xfrm>
              <a:off x="5508104" y="3501008"/>
              <a:ext cx="370614" cy="369332"/>
            </a:xfrm>
            <a:prstGeom prst="rect">
              <a:avLst/>
            </a:prstGeom>
          </p:spPr>
          <p:txBody>
            <a:bodyPr wrap="none">
              <a:spAutoFit/>
            </a:bodyPr>
            <a:lstStyle/>
            <a:p>
              <a:r>
                <a:rPr lang="en-GB" dirty="0" smtClean="0"/>
                <a:t>™</a:t>
              </a:r>
              <a:endParaRPr lang="en-GB" dirty="0"/>
            </a:p>
          </p:txBody>
        </p:sp>
      </p:grpSp>
      <p:sp>
        <p:nvSpPr>
          <p:cNvPr id="13" name="Action Button: Forward or Next 12">
            <a:hlinkClick r:id="" action="ppaction://hlinkshowjump?jump=nextslide" highlightClick="1"/>
          </p:cNvPr>
          <p:cNvSpPr/>
          <p:nvPr/>
        </p:nvSpPr>
        <p:spPr>
          <a:xfrm>
            <a:off x="7452320" y="5877272"/>
            <a:ext cx="1152128" cy="79208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Below are the 5 possible countries to build the new factory. Click on each one in turn and fill in the decision matrix to help work out the best site.</a:t>
            </a:r>
          </a:p>
          <a:p>
            <a:r>
              <a:rPr lang="en-GB" dirty="0" smtClean="0">
                <a:hlinkClick r:id="rId2" action="ppaction://hlinksldjump"/>
              </a:rPr>
              <a:t>Taiwan</a:t>
            </a:r>
            <a:endParaRPr lang="en-GB" dirty="0" smtClean="0"/>
          </a:p>
          <a:p>
            <a:r>
              <a:rPr lang="en-GB" dirty="0" smtClean="0">
                <a:hlinkClick r:id="rId3" action="ppaction://hlinksldjump"/>
              </a:rPr>
              <a:t>United Kingdom</a:t>
            </a:r>
            <a:endParaRPr lang="en-GB" dirty="0" smtClean="0"/>
          </a:p>
          <a:p>
            <a:r>
              <a:rPr lang="en-GB" dirty="0" smtClean="0">
                <a:hlinkClick r:id="rId4" action="ppaction://hlinksldjump"/>
              </a:rPr>
              <a:t>Bulgaria</a:t>
            </a:r>
            <a:endParaRPr lang="en-GB" dirty="0" smtClean="0"/>
          </a:p>
          <a:p>
            <a:r>
              <a:rPr lang="en-GB" dirty="0" smtClean="0">
                <a:hlinkClick r:id="rId5" action="ppaction://hlinksldjump"/>
              </a:rPr>
              <a:t>Australia</a:t>
            </a:r>
            <a:endParaRPr lang="en-GB" dirty="0" smtClean="0"/>
          </a:p>
          <a:p>
            <a:r>
              <a:rPr lang="en-GB" dirty="0" smtClean="0">
                <a:hlinkClick r:id="rId6" action="ppaction://hlinksldjump"/>
              </a:rPr>
              <a:t>Kenya</a:t>
            </a:r>
            <a:endParaRPr lang="en-GB" dirty="0" smtClean="0"/>
          </a:p>
          <a:p>
            <a:endParaRPr lang="en-GB" dirty="0"/>
          </a:p>
        </p:txBody>
      </p:sp>
      <p:sp>
        <p:nvSpPr>
          <p:cNvPr id="3" name="Title 2"/>
          <p:cNvSpPr>
            <a:spLocks noGrp="1"/>
          </p:cNvSpPr>
          <p:nvPr>
            <p:ph type="title"/>
          </p:nvPr>
        </p:nvSpPr>
        <p:spPr/>
        <p:txBody>
          <a:bodyPr/>
          <a:lstStyle/>
          <a:p>
            <a:r>
              <a:rPr lang="en-GB" dirty="0" smtClean="0"/>
              <a:t>Possible country options</a:t>
            </a:r>
            <a:endParaRPr lang="en-GB" dirty="0"/>
          </a:p>
        </p:txBody>
      </p:sp>
      <p:sp>
        <p:nvSpPr>
          <p:cNvPr id="4" name="Action Button: Information 3">
            <a:hlinkClick r:id="rId7" action="ppaction://hlinksldjump" highlightClick="1"/>
          </p:cNvPr>
          <p:cNvSpPr/>
          <p:nvPr/>
        </p:nvSpPr>
        <p:spPr>
          <a:xfrm>
            <a:off x="6516216" y="3645024"/>
            <a:ext cx="1008112" cy="1080120"/>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ction Button: Home 4">
            <a:hlinkClick r:id="" action="ppaction://hlinkshowjump?jump=firstslide" highlightClick="1"/>
          </p:cNvPr>
          <p:cNvSpPr/>
          <p:nvPr/>
        </p:nvSpPr>
        <p:spPr>
          <a:xfrm>
            <a:off x="7380312" y="332656"/>
            <a:ext cx="864096" cy="79208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340768"/>
            <a:ext cx="8229600" cy="1299599"/>
          </a:xfrm>
        </p:spPr>
        <p:txBody>
          <a:bodyPr>
            <a:normAutofit fontScale="47500" lnSpcReduction="20000"/>
          </a:bodyPr>
          <a:lstStyle/>
          <a:p>
            <a:r>
              <a:rPr lang="en-GB" dirty="0" smtClean="0"/>
              <a:t>Taiwan has a dynamic capitalist economy with gradually decreasing government guidance of investment and foreign trade. Exports, led by electronics and machinery, generate about 70% of Taiwan's GDP growth, and have provided the primary impetus for economic development. This heavy dependence on exports exposes the economy to upturns and downturns in world demand. Taiwan involved in complex dispute with Brunei, China, Malaysia, the Philippines, and Vietnam over the Spratly Islands, and with China and the Philippines over Scarborough Reef.</a:t>
            </a:r>
            <a:endParaRPr lang="en-GB" dirty="0"/>
          </a:p>
        </p:txBody>
      </p:sp>
      <p:sp>
        <p:nvSpPr>
          <p:cNvPr id="3" name="Title 2"/>
          <p:cNvSpPr>
            <a:spLocks noGrp="1"/>
          </p:cNvSpPr>
          <p:nvPr>
            <p:ph type="title"/>
          </p:nvPr>
        </p:nvSpPr>
        <p:spPr/>
        <p:txBody>
          <a:bodyPr/>
          <a:lstStyle/>
          <a:p>
            <a:r>
              <a:rPr lang="en-GB" dirty="0" smtClean="0"/>
              <a:t>Taiwan</a:t>
            </a:r>
            <a:endParaRPr lang="en-GB" dirty="0"/>
          </a:p>
        </p:txBody>
      </p:sp>
      <p:sp>
        <p:nvSpPr>
          <p:cNvPr id="4" name="Action Button: Home 3">
            <a:hlinkClick r:id="rId2" action="ppaction://hlinksldjump" highlightClick="1"/>
          </p:cNvPr>
          <p:cNvSpPr/>
          <p:nvPr/>
        </p:nvSpPr>
        <p:spPr>
          <a:xfrm>
            <a:off x="7740352" y="6021288"/>
            <a:ext cx="720080" cy="62068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ction Button: Information 4">
            <a:hlinkClick r:id="rId3" action="ppaction://hlinksldjump" highlightClick="1"/>
          </p:cNvPr>
          <p:cNvSpPr/>
          <p:nvPr/>
        </p:nvSpPr>
        <p:spPr>
          <a:xfrm>
            <a:off x="8172400" y="188640"/>
            <a:ext cx="648072" cy="720080"/>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194" name="Picture 2" descr="Location of Taiwan">
            <a:hlinkClick r:id="rId4"/>
          </p:cNvPr>
          <p:cNvPicPr>
            <a:picLocks noChangeAspect="1" noChangeArrowheads="1"/>
          </p:cNvPicPr>
          <p:nvPr/>
        </p:nvPicPr>
        <p:blipFill>
          <a:blip r:embed="rId5" cstate="print"/>
          <a:srcRect/>
          <a:stretch>
            <a:fillRect/>
          </a:stretch>
        </p:blipFill>
        <p:spPr bwMode="auto">
          <a:xfrm>
            <a:off x="2771800" y="188640"/>
            <a:ext cx="1266825" cy="1190625"/>
          </a:xfrm>
          <a:prstGeom prst="rect">
            <a:avLst/>
          </a:prstGeom>
          <a:noFill/>
        </p:spPr>
      </p:pic>
      <p:graphicFrame>
        <p:nvGraphicFramePr>
          <p:cNvPr id="7" name="Table 6"/>
          <p:cNvGraphicFramePr>
            <a:graphicFrameLocks noGrp="1"/>
          </p:cNvGraphicFramePr>
          <p:nvPr>
            <p:extLst>
              <p:ext uri="{D42A27DB-BD31-4B8C-83A1-F6EECF244321}">
                <p14:modId xmlns:p14="http://schemas.microsoft.com/office/powerpoint/2010/main" val="3982479879"/>
              </p:ext>
            </p:extLst>
          </p:nvPr>
        </p:nvGraphicFramePr>
        <p:xfrm>
          <a:off x="1259632" y="2420888"/>
          <a:ext cx="6096000" cy="333756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n-GB" dirty="0" smtClean="0"/>
                        <a:t>Factor</a:t>
                      </a:r>
                      <a:endParaRPr lang="en-GB" dirty="0"/>
                    </a:p>
                  </a:txBody>
                  <a:tcPr/>
                </a:tc>
                <a:tc>
                  <a:txBody>
                    <a:bodyPr/>
                    <a:lstStyle/>
                    <a:p>
                      <a:r>
                        <a:rPr lang="en-GB" dirty="0" smtClean="0"/>
                        <a:t>Data</a:t>
                      </a:r>
                      <a:endParaRPr lang="en-GB" dirty="0"/>
                    </a:p>
                  </a:txBody>
                  <a:tcPr/>
                </a:tc>
              </a:tr>
              <a:tr h="370840">
                <a:tc>
                  <a:txBody>
                    <a:bodyPr/>
                    <a:lstStyle/>
                    <a:p>
                      <a:r>
                        <a:rPr lang="en-GB" dirty="0" smtClean="0"/>
                        <a:t>Labour force</a:t>
                      </a:r>
                      <a:endParaRPr lang="en-GB" dirty="0"/>
                    </a:p>
                  </a:txBody>
                  <a:tcPr/>
                </a:tc>
                <a:tc>
                  <a:txBody>
                    <a:bodyPr/>
                    <a:lstStyle/>
                    <a:p>
                      <a:r>
                        <a:rPr lang="en-GB" dirty="0" smtClean="0"/>
                        <a:t>11.07 million </a:t>
                      </a:r>
                      <a:endParaRPr lang="en-GB" dirty="0"/>
                    </a:p>
                  </a:txBody>
                  <a:tcPr/>
                </a:tc>
              </a:tr>
              <a:tr h="370840">
                <a:tc>
                  <a:txBody>
                    <a:bodyPr/>
                    <a:lstStyle/>
                    <a:p>
                      <a:r>
                        <a:rPr lang="en-GB" dirty="0" smtClean="0"/>
                        <a:t>Exports</a:t>
                      </a:r>
                      <a:endParaRPr lang="en-GB" dirty="0"/>
                    </a:p>
                  </a:txBody>
                  <a:tcPr/>
                </a:tc>
                <a:tc>
                  <a:txBody>
                    <a:bodyPr/>
                    <a:lstStyle/>
                    <a:p>
                      <a:r>
                        <a:rPr lang="en-GB" dirty="0" smtClean="0"/>
                        <a:t>$274.6 billion </a:t>
                      </a:r>
                      <a:endParaRPr lang="en-GB" dirty="0"/>
                    </a:p>
                  </a:txBody>
                  <a:tcPr/>
                </a:tc>
              </a:tr>
              <a:tr h="370840">
                <a:tc>
                  <a:txBody>
                    <a:bodyPr/>
                    <a:lstStyle/>
                    <a:p>
                      <a:r>
                        <a:rPr lang="en-GB" dirty="0" smtClean="0"/>
                        <a:t>Internet users</a:t>
                      </a:r>
                      <a:endParaRPr lang="en-GB" dirty="0"/>
                    </a:p>
                  </a:txBody>
                  <a:tcPr/>
                </a:tc>
                <a:tc>
                  <a:txBody>
                    <a:bodyPr/>
                    <a:lstStyle/>
                    <a:p>
                      <a:r>
                        <a:rPr lang="en-GB" dirty="0" smtClean="0"/>
                        <a:t>16.147 million </a:t>
                      </a:r>
                      <a:endParaRPr lang="en-GB" dirty="0"/>
                    </a:p>
                  </a:txBody>
                  <a:tcPr/>
                </a:tc>
              </a:tr>
              <a:tr h="370840">
                <a:tc>
                  <a:txBody>
                    <a:bodyPr/>
                    <a:lstStyle/>
                    <a:p>
                      <a:r>
                        <a:rPr lang="en-GB" dirty="0" smtClean="0"/>
                        <a:t>Airports</a:t>
                      </a:r>
                      <a:endParaRPr lang="en-GB" dirty="0"/>
                    </a:p>
                  </a:txBody>
                  <a:tcPr/>
                </a:tc>
                <a:tc>
                  <a:txBody>
                    <a:bodyPr/>
                    <a:lstStyle/>
                    <a:p>
                      <a:r>
                        <a:rPr lang="en-GB" dirty="0" smtClean="0"/>
                        <a:t>41</a:t>
                      </a:r>
                      <a:endParaRPr lang="en-GB" dirty="0"/>
                    </a:p>
                  </a:txBody>
                  <a:tcPr/>
                </a:tc>
              </a:tr>
              <a:tr h="370840">
                <a:tc>
                  <a:txBody>
                    <a:bodyPr/>
                    <a:lstStyle/>
                    <a:p>
                      <a:r>
                        <a:rPr lang="en-GB" dirty="0" smtClean="0"/>
                        <a:t>Merchant</a:t>
                      </a:r>
                      <a:r>
                        <a:rPr lang="en-GB" baseline="0" dirty="0" smtClean="0"/>
                        <a:t> ships</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t>101</a:t>
                      </a:r>
                      <a:endParaRPr lang="en-GB" dirty="0" smtClean="0"/>
                    </a:p>
                  </a:txBody>
                  <a:tcPr/>
                </a:tc>
              </a:tr>
              <a:tr h="370840">
                <a:tc>
                  <a:txBody>
                    <a:bodyPr/>
                    <a:lstStyle/>
                    <a:p>
                      <a:r>
                        <a:rPr lang="en-GB" dirty="0" smtClean="0"/>
                        <a:t>Literacy</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t>96.1%</a:t>
                      </a:r>
                      <a:endParaRPr lang="en-GB" dirty="0" smtClean="0"/>
                    </a:p>
                  </a:txBody>
                  <a:tcPr/>
                </a:tc>
              </a:tr>
              <a:tr h="370840">
                <a:tc>
                  <a:txBody>
                    <a:bodyPr/>
                    <a:lstStyle/>
                    <a:p>
                      <a:r>
                        <a:rPr lang="en-GB" dirty="0" smtClean="0"/>
                        <a:t>Minimum wage</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9.37 AED per </a:t>
                      </a:r>
                      <a:r>
                        <a:rPr lang="en-GB" dirty="0" smtClean="0"/>
                        <a:t>hour</a:t>
                      </a:r>
                    </a:p>
                  </a:txBody>
                  <a:tcPr/>
                </a:tc>
              </a:tr>
              <a:tr h="370840">
                <a:tc>
                  <a:txBody>
                    <a:bodyPr/>
                    <a:lstStyle/>
                    <a:p>
                      <a:r>
                        <a:rPr lang="en-GB" dirty="0" smtClean="0"/>
                        <a:t>Natural Hazards</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earthquakes; typhoons</a:t>
                      </a:r>
                    </a:p>
                  </a:txBody>
                  <a:tcPr/>
                </a:tc>
              </a:tr>
            </a:tbl>
          </a:graphicData>
        </a:graphic>
      </p:graphicFrame>
      <p:sp>
        <p:nvSpPr>
          <p:cNvPr id="9" name="TextBox 8">
            <a:hlinkClick r:id="rId6" action="ppaction://hlinksldjump"/>
          </p:cNvPr>
          <p:cNvSpPr txBox="1"/>
          <p:nvPr/>
        </p:nvSpPr>
        <p:spPr>
          <a:xfrm>
            <a:off x="7668344" y="2708920"/>
            <a:ext cx="1224136" cy="923330"/>
          </a:xfrm>
          <a:prstGeom prst="rect">
            <a:avLst/>
          </a:prstGeom>
          <a:solidFill>
            <a:schemeClr val="accent1">
              <a:lumMod val="40000"/>
              <a:lumOff val="60000"/>
            </a:schemeClr>
          </a:solidFill>
          <a:ln>
            <a:noFill/>
          </a:ln>
        </p:spPr>
        <p:txBody>
          <a:bodyPr wrap="square" rtlCol="0">
            <a:spAutoFit/>
          </a:bodyPr>
          <a:lstStyle/>
          <a:p>
            <a:pPr algn="ctr"/>
            <a:r>
              <a:rPr lang="en-GB"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Pictures of Taiwan</a:t>
            </a:r>
            <a:endParaRPr lang="en-GB"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10" name="Action Button: Help 9">
            <a:hlinkClick r:id="rId7" action="ppaction://hlinksldjump" highlightClick="1"/>
          </p:cNvPr>
          <p:cNvSpPr/>
          <p:nvPr/>
        </p:nvSpPr>
        <p:spPr>
          <a:xfrm>
            <a:off x="5436096" y="188640"/>
            <a:ext cx="720080" cy="576064"/>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p:txBody>
      </p:sp>
      <p:sp>
        <p:nvSpPr>
          <p:cNvPr id="3" name="Title 2"/>
          <p:cNvSpPr>
            <a:spLocks noGrp="1"/>
          </p:cNvSpPr>
          <p:nvPr>
            <p:ph type="title"/>
          </p:nvPr>
        </p:nvSpPr>
        <p:spPr/>
        <p:txBody>
          <a:bodyPr/>
          <a:lstStyle/>
          <a:p>
            <a:r>
              <a:rPr lang="en-GB" dirty="0" smtClean="0"/>
              <a:t>Pictures of Taiwan</a:t>
            </a:r>
            <a:endParaRPr lang="en-GB" dirty="0"/>
          </a:p>
        </p:txBody>
      </p:sp>
      <p:pic>
        <p:nvPicPr>
          <p:cNvPr id="22530" name="Picture 2" descr="https://www.cia.gov/library/publications/the-world-factbook/photo_gallery/tw/images/TW_002.jpg">
            <a:hlinkClick r:id="rId2"/>
          </p:cNvPr>
          <p:cNvPicPr>
            <a:picLocks noChangeAspect="1" noChangeArrowheads="1"/>
          </p:cNvPicPr>
          <p:nvPr/>
        </p:nvPicPr>
        <p:blipFill>
          <a:blip r:embed="rId3" cstate="print"/>
          <a:srcRect/>
          <a:stretch>
            <a:fillRect/>
          </a:stretch>
        </p:blipFill>
        <p:spPr bwMode="auto">
          <a:xfrm>
            <a:off x="683568" y="1340768"/>
            <a:ext cx="3960439" cy="2304255"/>
          </a:xfrm>
          <a:prstGeom prst="rect">
            <a:avLst/>
          </a:prstGeom>
          <a:ln w="88900" cap="sq" cmpd="thickThin">
            <a:solidFill>
              <a:srgbClr val="000000"/>
            </a:solidFill>
            <a:prstDash val="solid"/>
            <a:miter lim="800000"/>
          </a:ln>
          <a:effectLst>
            <a:innerShdw blurRad="76200">
              <a:srgbClr val="000000"/>
            </a:innerShdw>
          </a:effectLst>
        </p:spPr>
      </p:pic>
      <p:pic>
        <p:nvPicPr>
          <p:cNvPr id="22532" name="Picture 4" descr="Sun Moon Lake is situated in Nantou County, Taiwan.  The lake's name is derived from its shape, with the eastern side said to resemble the sun and the western side the moon. Although a natural hydrologic feature, the lake was expanded in size during the period of Japanese occupation when water from a nearby river was channeled into it for the purpose of hydropower generation.  The area surrounding the lake has historically been occupied by the Thao people, one of Taiwan's aboriginal tribes. Sun Moon Lake was a favorite recreation spot of former Republic of China leader CHIANG Kai-shek and it is a popular tourist destination today."/>
          <p:cNvPicPr>
            <a:picLocks noChangeAspect="1" noChangeArrowheads="1"/>
          </p:cNvPicPr>
          <p:nvPr/>
        </p:nvPicPr>
        <p:blipFill>
          <a:blip r:embed="rId4" cstate="print"/>
          <a:srcRect/>
          <a:stretch>
            <a:fillRect/>
          </a:stretch>
        </p:blipFill>
        <p:spPr bwMode="auto">
          <a:xfrm>
            <a:off x="827584" y="4005064"/>
            <a:ext cx="4104456" cy="2430324"/>
          </a:xfrm>
          <a:prstGeom prst="rect">
            <a:avLst/>
          </a:prstGeom>
          <a:ln w="88900" cap="sq" cmpd="thickThin">
            <a:solidFill>
              <a:srgbClr val="000000"/>
            </a:solidFill>
            <a:prstDash val="solid"/>
            <a:miter lim="800000"/>
          </a:ln>
          <a:effectLst>
            <a:innerShdw blurRad="76200">
              <a:srgbClr val="000000"/>
            </a:innerShdw>
          </a:effectLst>
        </p:spPr>
      </p:pic>
      <p:pic>
        <p:nvPicPr>
          <p:cNvPr id="22534" name="Picture 6" descr="The island of Taiwan is mostly mountainous in the east, but gradually transitions to gently sloping plains in the west. At the northern tip of the island is Taiwan's capital city, Taipei, which appears as a large grayish patch surrounded by dark green. In this image, most of Taiwan's eastern coast is dotted with low clouds, with low and high clouds over the Pacific Ocean. The imaging satellite also detected three fires, which are marked in red. Photo courtesy of NASA."/>
          <p:cNvPicPr>
            <a:picLocks noChangeAspect="1" noChangeArrowheads="1"/>
          </p:cNvPicPr>
          <p:nvPr/>
        </p:nvPicPr>
        <p:blipFill>
          <a:blip r:embed="rId5" cstate="print"/>
          <a:srcRect/>
          <a:stretch>
            <a:fillRect/>
          </a:stretch>
        </p:blipFill>
        <p:spPr bwMode="auto">
          <a:xfrm>
            <a:off x="5652120" y="548680"/>
            <a:ext cx="2409499" cy="3240360"/>
          </a:xfrm>
          <a:prstGeom prst="rect">
            <a:avLst/>
          </a:prstGeom>
          <a:ln w="88900" cap="sq" cmpd="thickThin">
            <a:solidFill>
              <a:srgbClr val="000000"/>
            </a:solidFill>
            <a:prstDash val="solid"/>
            <a:miter lim="800000"/>
          </a:ln>
          <a:effectLst>
            <a:innerShdw blurRad="76200">
              <a:srgbClr val="000000"/>
            </a:innerShdw>
          </a:effectLst>
        </p:spPr>
      </p:pic>
      <p:pic>
        <p:nvPicPr>
          <p:cNvPr id="7" name="Picture 4" descr="Map of Taiwan">
            <a:hlinkClick r:id="rId6"/>
          </p:cNvPr>
          <p:cNvPicPr>
            <a:picLocks noChangeAspect="1" noChangeArrowheads="1"/>
          </p:cNvPicPr>
          <p:nvPr/>
        </p:nvPicPr>
        <p:blipFill>
          <a:blip r:embed="rId7" cstate="print"/>
          <a:srcRect/>
          <a:stretch>
            <a:fillRect/>
          </a:stretch>
        </p:blipFill>
        <p:spPr bwMode="auto">
          <a:xfrm>
            <a:off x="5580112" y="4005064"/>
            <a:ext cx="2520280" cy="27080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Action Button: Back or Previous 7">
            <a:hlinkClick r:id="" action="ppaction://hlinkshowjump?jump=previousslide" highlightClick="1"/>
          </p:cNvPr>
          <p:cNvSpPr/>
          <p:nvPr/>
        </p:nvSpPr>
        <p:spPr>
          <a:xfrm>
            <a:off x="8316416" y="6165304"/>
            <a:ext cx="648072" cy="50405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196752"/>
            <a:ext cx="8229600" cy="1371608"/>
          </a:xfrm>
        </p:spPr>
        <p:txBody>
          <a:bodyPr>
            <a:normAutofit fontScale="62500" lnSpcReduction="20000"/>
          </a:bodyPr>
          <a:lstStyle/>
          <a:p>
            <a:r>
              <a:rPr lang="en-GB" dirty="0" smtClean="0"/>
              <a:t>At its peak in the 19th century, the British Empire stretched over one-fourth of the earth's surface. The first half of the 20th century saw the UK's strength seriously depleted in two world wars and the Irish republic withdraw from the union. The second half witnessed the dismantling of the Empire and the UK rebuilding itself into a modern and prosperous European nation.</a:t>
            </a:r>
            <a:endParaRPr lang="en-GB" dirty="0"/>
          </a:p>
        </p:txBody>
      </p:sp>
      <p:sp>
        <p:nvSpPr>
          <p:cNvPr id="3" name="Title 2"/>
          <p:cNvSpPr>
            <a:spLocks noGrp="1"/>
          </p:cNvSpPr>
          <p:nvPr>
            <p:ph type="title"/>
          </p:nvPr>
        </p:nvSpPr>
        <p:spPr/>
        <p:txBody>
          <a:bodyPr/>
          <a:lstStyle/>
          <a:p>
            <a:r>
              <a:rPr lang="en-GB" dirty="0" smtClean="0"/>
              <a:t>United Kingdom</a:t>
            </a:r>
            <a:endParaRPr lang="en-GB" dirty="0"/>
          </a:p>
        </p:txBody>
      </p:sp>
      <p:sp>
        <p:nvSpPr>
          <p:cNvPr id="4" name="Action Button: Home 3">
            <a:hlinkClick r:id="rId2" action="ppaction://hlinksldjump" highlightClick="1"/>
          </p:cNvPr>
          <p:cNvSpPr/>
          <p:nvPr/>
        </p:nvSpPr>
        <p:spPr>
          <a:xfrm>
            <a:off x="7740352" y="6021288"/>
            <a:ext cx="720080" cy="62068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ction Button: Information 4">
            <a:hlinkClick r:id="rId3" action="ppaction://hlinksldjump" highlightClick="1"/>
          </p:cNvPr>
          <p:cNvSpPr/>
          <p:nvPr/>
        </p:nvSpPr>
        <p:spPr>
          <a:xfrm>
            <a:off x="8172400" y="188640"/>
            <a:ext cx="648072" cy="720080"/>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146" name="Picture 2" descr="Location of United Kingdom">
            <a:hlinkClick r:id="rId4"/>
          </p:cNvPr>
          <p:cNvPicPr>
            <a:picLocks noChangeAspect="1" noChangeArrowheads="1"/>
          </p:cNvPicPr>
          <p:nvPr/>
        </p:nvPicPr>
        <p:blipFill>
          <a:blip r:embed="rId5" cstate="print"/>
          <a:srcRect t="17503"/>
          <a:stretch>
            <a:fillRect/>
          </a:stretch>
        </p:blipFill>
        <p:spPr bwMode="auto">
          <a:xfrm>
            <a:off x="4716016" y="0"/>
            <a:ext cx="1295400" cy="1147243"/>
          </a:xfrm>
          <a:prstGeom prst="rect">
            <a:avLst/>
          </a:prstGeom>
          <a:noFill/>
        </p:spPr>
      </p:pic>
      <p:graphicFrame>
        <p:nvGraphicFramePr>
          <p:cNvPr id="9" name="Table 8"/>
          <p:cNvGraphicFramePr>
            <a:graphicFrameLocks noGrp="1"/>
          </p:cNvGraphicFramePr>
          <p:nvPr>
            <p:extLst>
              <p:ext uri="{D42A27DB-BD31-4B8C-83A1-F6EECF244321}">
                <p14:modId xmlns:p14="http://schemas.microsoft.com/office/powerpoint/2010/main" val="4048024451"/>
              </p:ext>
            </p:extLst>
          </p:nvPr>
        </p:nvGraphicFramePr>
        <p:xfrm>
          <a:off x="1259632" y="2492896"/>
          <a:ext cx="6096000" cy="360680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n-GB" dirty="0" smtClean="0"/>
                        <a:t>Factor</a:t>
                      </a:r>
                      <a:endParaRPr lang="en-GB" dirty="0"/>
                    </a:p>
                  </a:txBody>
                  <a:tcPr/>
                </a:tc>
                <a:tc>
                  <a:txBody>
                    <a:bodyPr/>
                    <a:lstStyle/>
                    <a:p>
                      <a:r>
                        <a:rPr lang="en-GB" dirty="0" smtClean="0"/>
                        <a:t>Data</a:t>
                      </a:r>
                      <a:endParaRPr lang="en-GB" dirty="0"/>
                    </a:p>
                  </a:txBody>
                  <a:tcPr/>
                </a:tc>
              </a:tr>
              <a:tr h="370840">
                <a:tc>
                  <a:txBody>
                    <a:bodyPr/>
                    <a:lstStyle/>
                    <a:p>
                      <a:r>
                        <a:rPr lang="en-GB" dirty="0" smtClean="0"/>
                        <a:t>Labour force</a:t>
                      </a:r>
                      <a:endParaRPr lang="en-GB" dirty="0"/>
                    </a:p>
                  </a:txBody>
                  <a:tcPr/>
                </a:tc>
                <a:tc>
                  <a:txBody>
                    <a:bodyPr/>
                    <a:lstStyle/>
                    <a:p>
                      <a:r>
                        <a:rPr lang="en-GB" dirty="0" smtClean="0"/>
                        <a:t>31.45 million </a:t>
                      </a:r>
                      <a:endParaRPr lang="en-GB" dirty="0"/>
                    </a:p>
                  </a:txBody>
                  <a:tcPr/>
                </a:tc>
              </a:tr>
              <a:tr h="370840">
                <a:tc>
                  <a:txBody>
                    <a:bodyPr/>
                    <a:lstStyle/>
                    <a:p>
                      <a:r>
                        <a:rPr lang="en-GB" dirty="0" smtClean="0"/>
                        <a:t>Exports</a:t>
                      </a:r>
                      <a:endParaRPr lang="en-GB" dirty="0"/>
                    </a:p>
                  </a:txBody>
                  <a:tcPr/>
                </a:tc>
                <a:tc>
                  <a:txBody>
                    <a:bodyPr/>
                    <a:lstStyle/>
                    <a:p>
                      <a:r>
                        <a:rPr lang="en-GB" dirty="0" smtClean="0"/>
                        <a:t>$405.6 billion </a:t>
                      </a:r>
                      <a:endParaRPr lang="en-GB" dirty="0"/>
                    </a:p>
                  </a:txBody>
                  <a:tcPr/>
                </a:tc>
              </a:tr>
              <a:tr h="370840">
                <a:tc>
                  <a:txBody>
                    <a:bodyPr/>
                    <a:lstStyle/>
                    <a:p>
                      <a:r>
                        <a:rPr lang="en-GB" dirty="0" smtClean="0"/>
                        <a:t>Internet users</a:t>
                      </a:r>
                      <a:endParaRPr lang="en-GB" dirty="0"/>
                    </a:p>
                  </a:txBody>
                  <a:tcPr/>
                </a:tc>
                <a:tc>
                  <a:txBody>
                    <a:bodyPr/>
                    <a:lstStyle/>
                    <a:p>
                      <a:r>
                        <a:rPr lang="en-GB" dirty="0" smtClean="0"/>
                        <a:t>51.444 million </a:t>
                      </a:r>
                      <a:endParaRPr lang="en-GB" dirty="0"/>
                    </a:p>
                  </a:txBody>
                  <a:tcPr/>
                </a:tc>
              </a:tr>
              <a:tr h="370840">
                <a:tc>
                  <a:txBody>
                    <a:bodyPr/>
                    <a:lstStyle/>
                    <a:p>
                      <a:r>
                        <a:rPr lang="en-GB" dirty="0" smtClean="0"/>
                        <a:t>Airports</a:t>
                      </a:r>
                      <a:endParaRPr lang="en-GB" dirty="0"/>
                    </a:p>
                  </a:txBody>
                  <a:tcPr/>
                </a:tc>
                <a:tc>
                  <a:txBody>
                    <a:bodyPr/>
                    <a:lstStyle/>
                    <a:p>
                      <a:r>
                        <a:rPr lang="en-GB" dirty="0" smtClean="0"/>
                        <a:t>505</a:t>
                      </a:r>
                      <a:endParaRPr lang="en-GB" dirty="0"/>
                    </a:p>
                  </a:txBody>
                  <a:tcPr/>
                </a:tc>
              </a:tr>
              <a:tr h="370840">
                <a:tc>
                  <a:txBody>
                    <a:bodyPr/>
                    <a:lstStyle/>
                    <a:p>
                      <a:r>
                        <a:rPr lang="en-GB" dirty="0" smtClean="0"/>
                        <a:t>Merchant</a:t>
                      </a:r>
                      <a:r>
                        <a:rPr lang="en-GB" baseline="0" dirty="0" smtClean="0"/>
                        <a:t> ships</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t>527</a:t>
                      </a:r>
                      <a:endParaRPr lang="en-GB" dirty="0" smtClean="0"/>
                    </a:p>
                  </a:txBody>
                  <a:tcPr/>
                </a:tc>
              </a:tr>
              <a:tr h="370840">
                <a:tc>
                  <a:txBody>
                    <a:bodyPr/>
                    <a:lstStyle/>
                    <a:p>
                      <a:r>
                        <a:rPr lang="en-GB" dirty="0" smtClean="0"/>
                        <a:t>Literacy</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t>99%</a:t>
                      </a:r>
                      <a:endParaRPr lang="en-GB" dirty="0" smtClean="0"/>
                    </a:p>
                  </a:txBody>
                  <a:tcPr/>
                </a:tc>
              </a:tr>
              <a:tr h="370840">
                <a:tc>
                  <a:txBody>
                    <a:bodyPr/>
                    <a:lstStyle/>
                    <a:p>
                      <a:r>
                        <a:rPr lang="en-GB" dirty="0" smtClean="0"/>
                        <a:t>Minimum wage</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27AED per </a:t>
                      </a:r>
                      <a:r>
                        <a:rPr lang="en-GB" dirty="0" smtClean="0"/>
                        <a:t>hour</a:t>
                      </a:r>
                    </a:p>
                  </a:txBody>
                  <a:tcPr/>
                </a:tc>
              </a:tr>
              <a:tr h="588456">
                <a:tc>
                  <a:txBody>
                    <a:bodyPr/>
                    <a:lstStyle/>
                    <a:p>
                      <a:r>
                        <a:rPr lang="en-GB" dirty="0" smtClean="0"/>
                        <a:t>Natural Hazards</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winter windstorms; floods</a:t>
                      </a:r>
                    </a:p>
                  </a:txBody>
                  <a:tcPr/>
                </a:tc>
              </a:tr>
            </a:tbl>
          </a:graphicData>
        </a:graphic>
      </p:graphicFrame>
      <p:sp>
        <p:nvSpPr>
          <p:cNvPr id="10" name="TextBox 9"/>
          <p:cNvSpPr txBox="1"/>
          <p:nvPr/>
        </p:nvSpPr>
        <p:spPr>
          <a:xfrm>
            <a:off x="7668344" y="2708920"/>
            <a:ext cx="1224136" cy="646331"/>
          </a:xfrm>
          <a:prstGeom prst="rect">
            <a:avLst/>
          </a:prstGeom>
          <a:solidFill>
            <a:schemeClr val="accent1">
              <a:lumMod val="40000"/>
              <a:lumOff val="60000"/>
            </a:schemeClr>
          </a:solidFill>
          <a:ln>
            <a:noFill/>
          </a:ln>
        </p:spPr>
        <p:txBody>
          <a:bodyPr wrap="square" rtlCol="0">
            <a:spAutoFit/>
          </a:bodyPr>
          <a:lstStyle/>
          <a:p>
            <a:pPr algn="ctr"/>
            <a:r>
              <a:rPr lang="en-GB"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Pictures of the </a:t>
            </a:r>
            <a:r>
              <a:rPr lang="en-GB"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hlinkClick r:id="rId6" action="ppaction://hlinksldjump"/>
              </a:rPr>
              <a:t>UK</a:t>
            </a:r>
            <a:endParaRPr lang="en-GB"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11" name="Action Button: Help 10">
            <a:hlinkClick r:id="rId7" action="ppaction://hlinksldjump" highlightClick="1"/>
          </p:cNvPr>
          <p:cNvSpPr/>
          <p:nvPr/>
        </p:nvSpPr>
        <p:spPr>
          <a:xfrm>
            <a:off x="6372200" y="188640"/>
            <a:ext cx="720080" cy="576064"/>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p:txBody>
      </p:sp>
      <p:sp>
        <p:nvSpPr>
          <p:cNvPr id="3" name="Title 2"/>
          <p:cNvSpPr>
            <a:spLocks noGrp="1"/>
          </p:cNvSpPr>
          <p:nvPr>
            <p:ph type="title"/>
          </p:nvPr>
        </p:nvSpPr>
        <p:spPr/>
        <p:txBody>
          <a:bodyPr/>
          <a:lstStyle/>
          <a:p>
            <a:r>
              <a:rPr lang="en-GB" dirty="0" smtClean="0"/>
              <a:t>Pictures of the UK</a:t>
            </a:r>
            <a:endParaRPr lang="en-GB" dirty="0"/>
          </a:p>
        </p:txBody>
      </p:sp>
      <p:pic>
        <p:nvPicPr>
          <p:cNvPr id="36866" name="Picture 2" descr="Dust from North Africa mingled with other aerosols in the skies over the United Kingdom (left of center) and Ireland (farther west) on 18 April 2003. In this scene, the dust is more prominent to the north over the Atlantic, where it can be seen as a tan swirl west of Norway. West of Ireland, the haze is grayer, and is more likely pollution. In the United Kingdom, a few bright plumes of white could be associated with fires. Photo courtesy of NASA."/>
          <p:cNvPicPr>
            <a:picLocks noChangeAspect="1" noChangeArrowheads="1"/>
          </p:cNvPicPr>
          <p:nvPr/>
        </p:nvPicPr>
        <p:blipFill>
          <a:blip r:embed="rId2" cstate="print"/>
          <a:srcRect/>
          <a:stretch>
            <a:fillRect/>
          </a:stretch>
        </p:blipFill>
        <p:spPr bwMode="auto">
          <a:xfrm>
            <a:off x="683568" y="1196752"/>
            <a:ext cx="3456384" cy="25989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6868" name="Picture 4" descr="The statue of Boudica, Queen of the Celtic Iceni tribe, near Westminster Pier and the Houses of Parliament Clock Tower. Boudica led a fearsome - but ultimately unsuccessful - Celtic revolt against the Romans in A.D. 60 or 61."/>
          <p:cNvPicPr>
            <a:picLocks noChangeAspect="1" noChangeArrowheads="1"/>
          </p:cNvPicPr>
          <p:nvPr/>
        </p:nvPicPr>
        <p:blipFill>
          <a:blip r:embed="rId3" cstate="print"/>
          <a:srcRect/>
          <a:stretch>
            <a:fillRect/>
          </a:stretch>
        </p:blipFill>
        <p:spPr bwMode="auto">
          <a:xfrm>
            <a:off x="5580112" y="260648"/>
            <a:ext cx="2376264" cy="31956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6870" name="Picture 6" descr="Swaledale, a valley in Yorkshire, northern England."/>
          <p:cNvPicPr>
            <a:picLocks noChangeAspect="1" noChangeArrowheads="1"/>
          </p:cNvPicPr>
          <p:nvPr/>
        </p:nvPicPr>
        <p:blipFill>
          <a:blip r:embed="rId4" cstate="print"/>
          <a:srcRect/>
          <a:stretch>
            <a:fillRect/>
          </a:stretch>
        </p:blipFill>
        <p:spPr bwMode="auto">
          <a:xfrm>
            <a:off x="467544" y="4005064"/>
            <a:ext cx="3907217" cy="23042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6872" name="Picture 8" descr="https://www.cia.gov/library/publications/the-world-factbook/photo_gallery/uk/images/UK_004.JPG">
            <a:hlinkClick r:id="rId5"/>
          </p:cNvPr>
          <p:cNvPicPr>
            <a:picLocks noChangeAspect="1" noChangeArrowheads="1"/>
          </p:cNvPicPr>
          <p:nvPr/>
        </p:nvPicPr>
        <p:blipFill>
          <a:blip r:embed="rId6" cstate="print"/>
          <a:srcRect/>
          <a:stretch>
            <a:fillRect/>
          </a:stretch>
        </p:blipFill>
        <p:spPr bwMode="auto">
          <a:xfrm>
            <a:off x="4644008" y="3645024"/>
            <a:ext cx="3816424" cy="28518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Action Button: Back or Previous 7">
            <a:hlinkClick r:id="" action="ppaction://hlinkshowjump?jump=previousslide" highlightClick="1"/>
          </p:cNvPr>
          <p:cNvSpPr/>
          <p:nvPr/>
        </p:nvSpPr>
        <p:spPr>
          <a:xfrm>
            <a:off x="8460432" y="6237312"/>
            <a:ext cx="576064" cy="50405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124744"/>
            <a:ext cx="8229600" cy="1224136"/>
          </a:xfrm>
        </p:spPr>
        <p:txBody>
          <a:bodyPr>
            <a:normAutofit fontScale="62500" lnSpcReduction="20000"/>
          </a:bodyPr>
          <a:lstStyle/>
          <a:p>
            <a:r>
              <a:rPr lang="en-GB" dirty="0" smtClean="0"/>
              <a:t>Having fought on the losing side in both World Wars, Bulgaria fell within the Soviet sphere of influence and became a communist country in 1946 and this ended in 1990. Bulgaria moved towards a democracy and a market economy while combating inflation, unemployment, corruption, and crime.</a:t>
            </a:r>
            <a:endParaRPr lang="en-GB" dirty="0"/>
          </a:p>
        </p:txBody>
      </p:sp>
      <p:sp>
        <p:nvSpPr>
          <p:cNvPr id="3" name="Title 2"/>
          <p:cNvSpPr>
            <a:spLocks noGrp="1"/>
          </p:cNvSpPr>
          <p:nvPr>
            <p:ph type="title"/>
          </p:nvPr>
        </p:nvSpPr>
        <p:spPr>
          <a:xfrm>
            <a:off x="457200" y="274638"/>
            <a:ext cx="8229600" cy="850106"/>
          </a:xfrm>
        </p:spPr>
        <p:txBody>
          <a:bodyPr/>
          <a:lstStyle/>
          <a:p>
            <a:r>
              <a:rPr lang="en-GB" dirty="0" smtClean="0"/>
              <a:t>Bulgaria</a:t>
            </a:r>
            <a:endParaRPr lang="en-GB" dirty="0"/>
          </a:p>
        </p:txBody>
      </p:sp>
      <p:sp>
        <p:nvSpPr>
          <p:cNvPr id="4" name="Action Button: Home 3">
            <a:hlinkClick r:id="rId3" action="ppaction://hlinksldjump" highlightClick="1"/>
          </p:cNvPr>
          <p:cNvSpPr/>
          <p:nvPr/>
        </p:nvSpPr>
        <p:spPr>
          <a:xfrm>
            <a:off x="7740352" y="6021288"/>
            <a:ext cx="720080" cy="62068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ction Button: Information 4">
            <a:hlinkClick r:id="rId4" action="ppaction://hlinksldjump" highlightClick="1"/>
          </p:cNvPr>
          <p:cNvSpPr/>
          <p:nvPr/>
        </p:nvSpPr>
        <p:spPr>
          <a:xfrm>
            <a:off x="8172400" y="188640"/>
            <a:ext cx="648072" cy="720080"/>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Table 5"/>
          <p:cNvGraphicFramePr>
            <a:graphicFrameLocks noGrp="1"/>
          </p:cNvGraphicFramePr>
          <p:nvPr>
            <p:extLst>
              <p:ext uri="{D42A27DB-BD31-4B8C-83A1-F6EECF244321}">
                <p14:modId xmlns:p14="http://schemas.microsoft.com/office/powerpoint/2010/main" val="938617972"/>
              </p:ext>
            </p:extLst>
          </p:nvPr>
        </p:nvGraphicFramePr>
        <p:xfrm>
          <a:off x="1331640" y="2276872"/>
          <a:ext cx="6096000" cy="3555176"/>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n-GB" dirty="0" smtClean="0"/>
                        <a:t>Factor</a:t>
                      </a:r>
                      <a:endParaRPr lang="en-GB" dirty="0"/>
                    </a:p>
                  </a:txBody>
                  <a:tcPr/>
                </a:tc>
                <a:tc>
                  <a:txBody>
                    <a:bodyPr/>
                    <a:lstStyle/>
                    <a:p>
                      <a:r>
                        <a:rPr lang="en-GB" dirty="0" smtClean="0"/>
                        <a:t>Data</a:t>
                      </a:r>
                      <a:endParaRPr lang="en-GB" dirty="0"/>
                    </a:p>
                  </a:txBody>
                  <a:tcPr/>
                </a:tc>
              </a:tr>
              <a:tr h="370840">
                <a:tc>
                  <a:txBody>
                    <a:bodyPr/>
                    <a:lstStyle/>
                    <a:p>
                      <a:r>
                        <a:rPr lang="en-GB" dirty="0" smtClean="0"/>
                        <a:t>Labour force</a:t>
                      </a:r>
                      <a:endParaRPr lang="en-GB" dirty="0"/>
                    </a:p>
                  </a:txBody>
                  <a:tcPr/>
                </a:tc>
                <a:tc>
                  <a:txBody>
                    <a:bodyPr/>
                    <a:lstStyle/>
                    <a:p>
                      <a:r>
                        <a:rPr lang="en-GB" dirty="0" smtClean="0"/>
                        <a:t>3.4 million </a:t>
                      </a:r>
                      <a:endParaRPr lang="en-GB" dirty="0"/>
                    </a:p>
                  </a:txBody>
                  <a:tcPr/>
                </a:tc>
              </a:tr>
              <a:tr h="370840">
                <a:tc>
                  <a:txBody>
                    <a:bodyPr/>
                    <a:lstStyle/>
                    <a:p>
                      <a:r>
                        <a:rPr lang="en-GB" dirty="0" smtClean="0"/>
                        <a:t>Exports</a:t>
                      </a:r>
                      <a:endParaRPr lang="en-GB" dirty="0"/>
                    </a:p>
                  </a:txBody>
                  <a:tcPr/>
                </a:tc>
                <a:tc>
                  <a:txBody>
                    <a:bodyPr/>
                    <a:lstStyle/>
                    <a:p>
                      <a:r>
                        <a:rPr lang="en-GB" dirty="0" smtClean="0"/>
                        <a:t>$19.33 billion </a:t>
                      </a:r>
                      <a:endParaRPr lang="en-GB" dirty="0"/>
                    </a:p>
                  </a:txBody>
                  <a:tcPr/>
                </a:tc>
              </a:tr>
              <a:tr h="370840">
                <a:tc>
                  <a:txBody>
                    <a:bodyPr/>
                    <a:lstStyle/>
                    <a:p>
                      <a:r>
                        <a:rPr lang="en-GB" dirty="0" smtClean="0"/>
                        <a:t>Internet users</a:t>
                      </a:r>
                      <a:endParaRPr lang="en-GB" dirty="0"/>
                    </a:p>
                  </a:txBody>
                  <a:tcPr/>
                </a:tc>
                <a:tc>
                  <a:txBody>
                    <a:bodyPr/>
                    <a:lstStyle/>
                    <a:p>
                      <a:r>
                        <a:rPr lang="en-GB" dirty="0" smtClean="0"/>
                        <a:t>3.395 million </a:t>
                      </a:r>
                      <a:endParaRPr lang="en-GB" dirty="0"/>
                    </a:p>
                  </a:txBody>
                  <a:tcPr/>
                </a:tc>
              </a:tr>
              <a:tr h="370840">
                <a:tc>
                  <a:txBody>
                    <a:bodyPr/>
                    <a:lstStyle/>
                    <a:p>
                      <a:r>
                        <a:rPr lang="en-GB" dirty="0" smtClean="0"/>
                        <a:t>Airports</a:t>
                      </a:r>
                      <a:endParaRPr lang="en-GB" dirty="0"/>
                    </a:p>
                  </a:txBody>
                  <a:tcPr/>
                </a:tc>
                <a:tc>
                  <a:txBody>
                    <a:bodyPr/>
                    <a:lstStyle/>
                    <a:p>
                      <a:r>
                        <a:rPr lang="en-GB" dirty="0" smtClean="0"/>
                        <a:t>210</a:t>
                      </a:r>
                      <a:endParaRPr lang="en-GB" dirty="0"/>
                    </a:p>
                  </a:txBody>
                  <a:tcPr/>
                </a:tc>
              </a:tr>
              <a:tr h="370840">
                <a:tc>
                  <a:txBody>
                    <a:bodyPr/>
                    <a:lstStyle/>
                    <a:p>
                      <a:r>
                        <a:rPr lang="en-GB" dirty="0" smtClean="0"/>
                        <a:t>Merchant</a:t>
                      </a:r>
                      <a:r>
                        <a:rPr lang="en-GB" baseline="0" dirty="0" smtClean="0"/>
                        <a:t> ships</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t>37</a:t>
                      </a:r>
                      <a:endParaRPr lang="en-GB" dirty="0" smtClean="0"/>
                    </a:p>
                  </a:txBody>
                  <a:tcPr/>
                </a:tc>
              </a:tr>
              <a:tr h="370840">
                <a:tc>
                  <a:txBody>
                    <a:bodyPr/>
                    <a:lstStyle/>
                    <a:p>
                      <a:r>
                        <a:rPr lang="en-GB" dirty="0" smtClean="0"/>
                        <a:t>Literacy</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t>98.2%</a:t>
                      </a:r>
                      <a:endParaRPr lang="en-GB" dirty="0" smtClean="0"/>
                    </a:p>
                  </a:txBody>
                  <a:tcPr/>
                </a:tc>
              </a:tr>
              <a:tr h="370840">
                <a:tc>
                  <a:txBody>
                    <a:bodyPr/>
                    <a:lstStyle/>
                    <a:p>
                      <a:r>
                        <a:rPr lang="en-GB" dirty="0" smtClean="0"/>
                        <a:t>Minimum wage</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2AED</a:t>
                      </a:r>
                      <a:r>
                        <a:rPr lang="en-GB" baseline="0" dirty="0" smtClean="0"/>
                        <a:t> </a:t>
                      </a:r>
                      <a:r>
                        <a:rPr lang="en-GB" dirty="0" smtClean="0"/>
                        <a:t>per </a:t>
                      </a:r>
                      <a:r>
                        <a:rPr lang="en-GB" dirty="0" smtClean="0"/>
                        <a:t>hour</a:t>
                      </a:r>
                    </a:p>
                  </a:txBody>
                  <a:tcPr/>
                </a:tc>
              </a:tr>
              <a:tr h="588456">
                <a:tc>
                  <a:txBody>
                    <a:bodyPr/>
                    <a:lstStyle/>
                    <a:p>
                      <a:r>
                        <a:rPr lang="en-GB" dirty="0" smtClean="0"/>
                        <a:t>Natural Hazards</a:t>
                      </a:r>
                      <a:endParaRPr lang="en-GB" dirty="0"/>
                    </a:p>
                  </a:txBody>
                  <a:tcPr/>
                </a:tc>
                <a:tc>
                  <a:txBody>
                    <a:bodyPr/>
                    <a:lstStyle/>
                    <a:p>
                      <a:pPr rtl="0"/>
                      <a:r>
                        <a:rPr lang="en-GB" dirty="0" smtClean="0"/>
                        <a:t>earthquakes; landslides</a:t>
                      </a:r>
                      <a:endParaRPr lang="en-GB" dirty="0"/>
                    </a:p>
                  </a:txBody>
                  <a:tcPr/>
                </a:tc>
              </a:tr>
            </a:tbl>
          </a:graphicData>
        </a:graphic>
      </p:graphicFrame>
      <p:sp>
        <p:nvSpPr>
          <p:cNvPr id="8" name="TextBox 7"/>
          <p:cNvSpPr txBox="1"/>
          <p:nvPr/>
        </p:nvSpPr>
        <p:spPr>
          <a:xfrm>
            <a:off x="7668344" y="2708920"/>
            <a:ext cx="1224136" cy="923330"/>
          </a:xfrm>
          <a:prstGeom prst="rect">
            <a:avLst/>
          </a:prstGeom>
          <a:solidFill>
            <a:schemeClr val="accent1">
              <a:lumMod val="40000"/>
              <a:lumOff val="60000"/>
            </a:schemeClr>
          </a:solidFill>
          <a:ln>
            <a:noFill/>
          </a:ln>
        </p:spPr>
        <p:txBody>
          <a:bodyPr wrap="square" rtlCol="0">
            <a:spAutoFit/>
          </a:bodyPr>
          <a:lstStyle/>
          <a:p>
            <a:pPr algn="ctr"/>
            <a:r>
              <a:rPr lang="en-GB"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Pictures </a:t>
            </a:r>
            <a:r>
              <a:rPr lang="en-GB"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hlinkClick r:id="rId5" action="ppaction://hlinksldjump"/>
              </a:rPr>
              <a:t>of</a:t>
            </a:r>
            <a:r>
              <a:rPr lang="en-GB"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Bulgaria</a:t>
            </a:r>
            <a:endParaRPr lang="en-GB"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5122" name="Picture 2" descr="Location of Bulgaria">
            <a:hlinkClick r:id="rId6"/>
          </p:cNvPr>
          <p:cNvPicPr>
            <a:picLocks noChangeAspect="1" noChangeArrowheads="1"/>
          </p:cNvPicPr>
          <p:nvPr/>
        </p:nvPicPr>
        <p:blipFill>
          <a:blip r:embed="rId7" cstate="print"/>
          <a:srcRect t="20712"/>
          <a:stretch>
            <a:fillRect/>
          </a:stretch>
        </p:blipFill>
        <p:spPr bwMode="auto">
          <a:xfrm>
            <a:off x="2987824" y="0"/>
            <a:ext cx="1295400" cy="1102619"/>
          </a:xfrm>
          <a:prstGeom prst="rect">
            <a:avLst/>
          </a:prstGeom>
          <a:noFill/>
        </p:spPr>
      </p:pic>
      <p:sp>
        <p:nvSpPr>
          <p:cNvPr id="9" name="Action Button: Help 8">
            <a:hlinkClick r:id="rId8" action="ppaction://hlinksldjump" highlightClick="1"/>
          </p:cNvPr>
          <p:cNvSpPr/>
          <p:nvPr/>
        </p:nvSpPr>
        <p:spPr>
          <a:xfrm>
            <a:off x="5436096" y="188640"/>
            <a:ext cx="720080" cy="576064"/>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p:txBody>
      </p:sp>
      <p:sp>
        <p:nvSpPr>
          <p:cNvPr id="3" name="Title 2"/>
          <p:cNvSpPr>
            <a:spLocks noGrp="1"/>
          </p:cNvSpPr>
          <p:nvPr>
            <p:ph type="title"/>
          </p:nvPr>
        </p:nvSpPr>
        <p:spPr/>
        <p:txBody>
          <a:bodyPr/>
          <a:lstStyle/>
          <a:p>
            <a:r>
              <a:rPr lang="en-GB" dirty="0" smtClean="0"/>
              <a:t>Pictures of Bulgaria</a:t>
            </a:r>
            <a:endParaRPr lang="en-GB" dirty="0"/>
          </a:p>
        </p:txBody>
      </p:sp>
      <p:pic>
        <p:nvPicPr>
          <p:cNvPr id="37890" name="Picture 2" descr="http://t3.gstatic.com/images?q=tbn:ANd9GcS_Okh-IgRVUHaw2v4ygcOzWscBB-9IQqvw48YQ8sbyOAD50l5Y"/>
          <p:cNvPicPr>
            <a:picLocks noChangeAspect="1" noChangeArrowheads="1"/>
          </p:cNvPicPr>
          <p:nvPr/>
        </p:nvPicPr>
        <p:blipFill>
          <a:blip r:embed="rId3" cstate="print"/>
          <a:srcRect t="13994"/>
          <a:stretch>
            <a:fillRect/>
          </a:stretch>
        </p:blipFill>
        <p:spPr bwMode="auto">
          <a:xfrm>
            <a:off x="539552" y="1196752"/>
            <a:ext cx="3528392" cy="26552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7892" name="Picture 4" descr="http://t3.gstatic.com/images?q=tbn:ANd9GcQZiI_Oz905b_XKNh_I3TE0MzMKPrqDRhSTgUMj9tkUD_giXGrR"/>
          <p:cNvPicPr>
            <a:picLocks noChangeAspect="1" noChangeArrowheads="1"/>
          </p:cNvPicPr>
          <p:nvPr/>
        </p:nvPicPr>
        <p:blipFill>
          <a:blip r:embed="rId4" cstate="print"/>
          <a:srcRect/>
          <a:stretch>
            <a:fillRect/>
          </a:stretch>
        </p:blipFill>
        <p:spPr bwMode="auto">
          <a:xfrm>
            <a:off x="5004048" y="1124744"/>
            <a:ext cx="2868319" cy="26611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7894" name="Picture 6" descr="http://t2.gstatic.com/images?q=tbn:ANd9GcS_zF3YiQB567Lgi4tInVv3kFoeEr-voXEEjCbde-MbvEe1awo7"/>
          <p:cNvPicPr>
            <a:picLocks noChangeAspect="1" noChangeArrowheads="1"/>
          </p:cNvPicPr>
          <p:nvPr/>
        </p:nvPicPr>
        <p:blipFill>
          <a:blip r:embed="rId5" cstate="print"/>
          <a:srcRect/>
          <a:stretch>
            <a:fillRect/>
          </a:stretch>
        </p:blipFill>
        <p:spPr bwMode="auto">
          <a:xfrm>
            <a:off x="4644008" y="3933056"/>
            <a:ext cx="3672408" cy="27156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7896" name="Picture 8" descr="http://www.sciencephoto.com/images/showEnlarged.html/C0033414-Bulgaria,_satellite_image-SPL.jpg?id=670033414"/>
          <p:cNvPicPr>
            <a:picLocks noChangeAspect="1" noChangeArrowheads="1"/>
          </p:cNvPicPr>
          <p:nvPr/>
        </p:nvPicPr>
        <p:blipFill>
          <a:blip r:embed="rId6" cstate="print"/>
          <a:srcRect/>
          <a:stretch>
            <a:fillRect/>
          </a:stretch>
        </p:blipFill>
        <p:spPr bwMode="auto">
          <a:xfrm>
            <a:off x="539551" y="4005064"/>
            <a:ext cx="3600401" cy="24482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Action Button: Back or Previous 7">
            <a:hlinkClick r:id="" action="ppaction://hlinkshowjump?jump=previousslide" highlightClick="1"/>
          </p:cNvPr>
          <p:cNvSpPr/>
          <p:nvPr/>
        </p:nvSpPr>
        <p:spPr>
          <a:xfrm>
            <a:off x="8460432" y="6165304"/>
            <a:ext cx="576064" cy="57606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Concours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Override1.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2.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3.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4.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5.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6.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7.xml><?xml version="1.0" encoding="utf-8"?>
<a:themeOverride xmlns:a="http://schemas.openxmlformats.org/drawingml/2006/main">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themeOverride>
</file>

<file path=docProps/app.xml><?xml version="1.0" encoding="utf-8"?>
<Properties xmlns="http://schemas.openxmlformats.org/officeDocument/2006/extended-properties" xmlns:vt="http://schemas.openxmlformats.org/officeDocument/2006/docPropsVTypes">
  <Template>Concourse</Template>
  <TotalTime>373</TotalTime>
  <Words>796</Words>
  <Application>Microsoft Office PowerPoint</Application>
  <PresentationFormat>On-screen Show (4:3)</PresentationFormat>
  <Paragraphs>155</Paragraphs>
  <Slides>15</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Lucida Sans Unicode</vt:lpstr>
      <vt:lpstr>Verdana</vt:lpstr>
      <vt:lpstr>Wingdings 2</vt:lpstr>
      <vt:lpstr>Wingdings 3</vt:lpstr>
      <vt:lpstr>Concourse</vt:lpstr>
      <vt:lpstr>1_Concourse</vt:lpstr>
      <vt:lpstr>PowerPoint Presentation</vt:lpstr>
      <vt:lpstr>Your job</vt:lpstr>
      <vt:lpstr>Possible country options</vt:lpstr>
      <vt:lpstr>Taiwan</vt:lpstr>
      <vt:lpstr>Pictures of Taiwan</vt:lpstr>
      <vt:lpstr>United Kingdom</vt:lpstr>
      <vt:lpstr>Pictures of the UK</vt:lpstr>
      <vt:lpstr>Bulgaria</vt:lpstr>
      <vt:lpstr>Pictures of Bulgaria</vt:lpstr>
      <vt:lpstr>Australia</vt:lpstr>
      <vt:lpstr>Pictures of Australia</vt:lpstr>
      <vt:lpstr>Kenya</vt:lpstr>
      <vt:lpstr>Pictures of Kenya</vt:lpstr>
      <vt:lpstr>Decision Matrix</vt:lpstr>
      <vt:lpstr>Glossary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Where shall I put my factory?</dc:title>
  <dc:creator>Morgan</dc:creator>
  <cp:lastModifiedBy>Eurin Benjamin Morgan</cp:lastModifiedBy>
  <cp:revision>30</cp:revision>
  <dcterms:created xsi:type="dcterms:W3CDTF">2011-04-21T06:54:46Z</dcterms:created>
  <dcterms:modified xsi:type="dcterms:W3CDTF">2017-02-08T08:14:42Z</dcterms:modified>
</cp:coreProperties>
</file>