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71" r:id="rId3"/>
    <p:sldId id="272" r:id="rId4"/>
    <p:sldId id="275" r:id="rId5"/>
    <p:sldId id="276" r:id="rId6"/>
    <p:sldId id="273" r:id="rId7"/>
    <p:sldId id="278" r:id="rId8"/>
    <p:sldId id="282" r:id="rId9"/>
    <p:sldId id="258" r:id="rId10"/>
    <p:sldId id="279" r:id="rId11"/>
    <p:sldId id="277" r:id="rId12"/>
    <p:sldId id="256" r:id="rId13"/>
    <p:sldId id="281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r">
              <a:defRPr sz="1200"/>
            </a:lvl1pPr>
          </a:lstStyle>
          <a:p>
            <a:fld id="{CB1A7491-3C74-4055-8943-018163AB8C27}" type="datetimeFigureOut">
              <a:rPr lang="en-GB" smtClean="0"/>
              <a:pPr/>
              <a:t>23/05/2017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r">
              <a:defRPr sz="1200"/>
            </a:lvl1pPr>
          </a:lstStyle>
          <a:p>
            <a:fld id="{97A03367-0F9F-49BC-B4DF-D1FA0F063A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374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175" cy="4644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552" y="1"/>
            <a:ext cx="3038175" cy="4644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2F890-B7C2-4B10-B0FA-3D848340308D}" type="datetimeFigureOut">
              <a:rPr lang="en-GB" smtClean="0"/>
              <a:t>23/05/2017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76" y="4415229"/>
            <a:ext cx="5607650" cy="4184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457"/>
            <a:ext cx="3038175" cy="4644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552" y="8830457"/>
            <a:ext cx="3038175" cy="4644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3D1AB-E437-4B30-A663-D020E2D15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870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E42021-7BF7-4B1D-8C08-BF9D5B2B562B}" type="slidenum">
              <a:rPr lang="en-GB"/>
              <a:pPr/>
              <a:t>4</a:t>
            </a:fld>
            <a:endParaRPr lang="en-GB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17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CDED73-7162-4E8D-B6CF-6C10E3401E32}" type="slidenum">
              <a:rPr lang="en-GB"/>
              <a:pPr/>
              <a:t>5</a:t>
            </a:fld>
            <a:endParaRPr lang="en-GB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95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After DME activity – read out the source sheet to introduce the writing exercise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3D1AB-E437-4B30-A663-D020E2D15A0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237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E0A6-2C20-4894-9FD9-17C8EC0266D1}" type="datetimeFigureOut">
              <a:rPr lang="en-US" smtClean="0"/>
              <a:pPr/>
              <a:t>5/23/2017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C232-DC37-4537-8BAE-422C42D586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E0A6-2C20-4894-9FD9-17C8EC0266D1}" type="datetimeFigureOut">
              <a:rPr lang="en-US" smtClean="0"/>
              <a:pPr/>
              <a:t>5/23/2017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C232-DC37-4537-8BAE-422C42D586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E0A6-2C20-4894-9FD9-17C8EC0266D1}" type="datetimeFigureOut">
              <a:rPr lang="en-US" smtClean="0"/>
              <a:pPr/>
              <a:t>5/23/2017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C232-DC37-4537-8BAE-422C42D586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E0A6-2C20-4894-9FD9-17C8EC0266D1}" type="datetimeFigureOut">
              <a:rPr lang="en-US" smtClean="0"/>
              <a:pPr/>
              <a:t>5/23/2017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C232-DC37-4537-8BAE-422C42D586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E0A6-2C20-4894-9FD9-17C8EC0266D1}" type="datetimeFigureOut">
              <a:rPr lang="en-US" smtClean="0"/>
              <a:pPr/>
              <a:t>5/23/2017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C232-DC37-4537-8BAE-422C42D586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E0A6-2C20-4894-9FD9-17C8EC0266D1}" type="datetimeFigureOut">
              <a:rPr lang="en-US" smtClean="0"/>
              <a:pPr/>
              <a:t>5/23/2017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C232-DC37-4537-8BAE-422C42D586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E0A6-2C20-4894-9FD9-17C8EC0266D1}" type="datetimeFigureOut">
              <a:rPr lang="en-US" smtClean="0"/>
              <a:pPr/>
              <a:t>5/23/2017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C232-DC37-4537-8BAE-422C42D586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E0A6-2C20-4894-9FD9-17C8EC0266D1}" type="datetimeFigureOut">
              <a:rPr lang="en-US" smtClean="0"/>
              <a:pPr/>
              <a:t>5/23/2017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C232-DC37-4537-8BAE-422C42D586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E0A6-2C20-4894-9FD9-17C8EC0266D1}" type="datetimeFigureOut">
              <a:rPr lang="en-US" smtClean="0"/>
              <a:pPr/>
              <a:t>5/23/2017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C232-DC37-4537-8BAE-422C42D586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E0A6-2C20-4894-9FD9-17C8EC0266D1}" type="datetimeFigureOut">
              <a:rPr lang="en-US" smtClean="0"/>
              <a:pPr/>
              <a:t>5/23/2017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C232-DC37-4537-8BAE-422C42D586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E0A6-2C20-4894-9FD9-17C8EC0266D1}" type="datetimeFigureOut">
              <a:rPr lang="en-US" smtClean="0"/>
              <a:pPr/>
              <a:t>5/23/2017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C232-DC37-4537-8BAE-422C42D586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BE0A6-2C20-4894-9FD9-17C8EC0266D1}" type="datetimeFigureOut">
              <a:rPr lang="en-US" smtClean="0"/>
              <a:pPr/>
              <a:t>5/23/2017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7C232-DC37-4537-8BAE-422C42D5867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1eMq-MTw2wA&amp;t=1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s://www.youtube.com/watch?v=LvDPN_DU99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Will the USA want me?</a:t>
            </a:r>
            <a:endParaRPr lang="en-GB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87624" y="1412776"/>
            <a:ext cx="6491064" cy="676671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GB" dirty="0" smtClean="0"/>
              <a:t>AF5:</a:t>
            </a:r>
            <a:r>
              <a:rPr lang="en-GB" dirty="0"/>
              <a:t> evaluate the </a:t>
            </a:r>
            <a:r>
              <a:rPr lang="en-GB" dirty="0" smtClean="0"/>
              <a:t>impact of migration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511481"/>
              </p:ext>
            </p:extLst>
          </p:nvPr>
        </p:nvGraphicFramePr>
        <p:xfrm>
          <a:off x="323528" y="3501008"/>
          <a:ext cx="8568951" cy="2580285"/>
        </p:xfrm>
        <a:graphic>
          <a:graphicData uri="http://schemas.openxmlformats.org/drawingml/2006/table">
            <a:tbl>
              <a:tblPr/>
              <a:tblGrid>
                <a:gridCol w="535559"/>
                <a:gridCol w="535559"/>
                <a:gridCol w="1368651"/>
                <a:gridCol w="535559"/>
                <a:gridCol w="1309145"/>
                <a:gridCol w="612068"/>
                <a:gridCol w="1530169"/>
                <a:gridCol w="2142241"/>
              </a:tblGrid>
              <a:tr h="516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latin typeface="Calibri"/>
                          <a:ea typeface="Calibri"/>
                          <a:cs typeface="Times New Roman"/>
                        </a:rPr>
                        <a:t>Word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latin typeface="Calibri"/>
                          <a:ea typeface="Calibri"/>
                          <a:cs typeface="Times New Roman"/>
                        </a:rPr>
                        <a:t>Word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latin typeface="Calibri"/>
                          <a:ea typeface="Calibri"/>
                          <a:cs typeface="Times New Roman"/>
                        </a:rPr>
                        <a:t>Word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Theme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16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latin typeface="Calibri"/>
                          <a:ea typeface="Calibri"/>
                          <a:cs typeface="Times New Roman"/>
                        </a:rPr>
                        <a:t>44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latin typeface="Calibri"/>
                          <a:ea typeface="Calibri"/>
                          <a:cs typeface="Times New Roman"/>
                        </a:rPr>
                        <a:t>36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latin typeface="Calibri"/>
                          <a:ea typeface="Calibri"/>
                          <a:cs typeface="Times New Roman"/>
                        </a:rPr>
                        <a:t>46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008" y="980728"/>
            <a:ext cx="8677472" cy="55399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smtClean="0"/>
              <a:t>Paragraph 1 - </a:t>
            </a:r>
            <a:r>
              <a:rPr lang="en-US" sz="1600" b="1" dirty="0" smtClean="0"/>
              <a:t>Explain</a:t>
            </a:r>
            <a:r>
              <a:rPr lang="en-US" sz="1600" dirty="0" smtClean="0"/>
              <a:t> reasons why America do want the Mexicans (2 developed reasons using connectives)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Paragraph 2 - </a:t>
            </a:r>
            <a:r>
              <a:rPr lang="en-US" sz="1600" b="1" dirty="0" smtClean="0"/>
              <a:t>Explain</a:t>
            </a:r>
            <a:r>
              <a:rPr lang="en-US" sz="1600" dirty="0" smtClean="0"/>
              <a:t> reasons why Americans do not want the Mexicans (2 developed reasons using connectives)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Conclusion:  </a:t>
            </a:r>
            <a:r>
              <a:rPr lang="en-US" altLang="zh-CN" sz="1600" dirty="0" smtClean="0"/>
              <a:t>Do</a:t>
            </a:r>
            <a:r>
              <a:rPr lang="en-GB" altLang="zh-CN" sz="1600" dirty="0" smtClean="0"/>
              <a:t> you think the Americans will want the </a:t>
            </a:r>
          </a:p>
          <a:p>
            <a:r>
              <a:rPr lang="en-GB" altLang="zh-CN" sz="1600" dirty="0"/>
              <a:t> </a:t>
            </a:r>
            <a:r>
              <a:rPr lang="en-GB" altLang="zh-CN" sz="1600" dirty="0" smtClean="0"/>
              <a:t>       Mexicans? Summarise the reasons.</a:t>
            </a:r>
            <a:endParaRPr lang="en-US" sz="1600" dirty="0" smtClean="0"/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sz="1600" b="1" u="sng" dirty="0" smtClean="0">
              <a:solidFill>
                <a:srgbClr val="000000"/>
              </a:solidFill>
            </a:endParaRPr>
          </a:p>
          <a:p>
            <a:r>
              <a:rPr lang="en-US" sz="1400" b="1" u="sng" dirty="0" smtClean="0">
                <a:solidFill>
                  <a:srgbClr val="000000"/>
                </a:solidFill>
              </a:rPr>
              <a:t>Success </a:t>
            </a:r>
            <a:r>
              <a:rPr lang="en-US" sz="1400" b="1" u="sng" dirty="0">
                <a:solidFill>
                  <a:srgbClr val="000000"/>
                </a:solidFill>
              </a:rPr>
              <a:t>Criteria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EE </a:t>
            </a:r>
            <a:r>
              <a:rPr lang="en-US" sz="1400" dirty="0">
                <a:solidFill>
                  <a:srgbClr val="000000"/>
                </a:solidFill>
              </a:rPr>
              <a:t>- </a:t>
            </a:r>
            <a:r>
              <a:rPr lang="en-GB" sz="1600" dirty="0"/>
              <a:t>Balanced evaluation that is justified based on </a:t>
            </a:r>
            <a:r>
              <a:rPr lang="en-GB" sz="1600" dirty="0" smtClean="0"/>
              <a:t>detailed </a:t>
            </a:r>
          </a:p>
          <a:p>
            <a:r>
              <a:rPr lang="en-GB" sz="1600" dirty="0" smtClean="0"/>
              <a:t>explanations </a:t>
            </a:r>
            <a:r>
              <a:rPr lang="en-GB" sz="1600" dirty="0"/>
              <a:t>which are supported with </a:t>
            </a:r>
            <a:r>
              <a:rPr lang="en-GB" sz="1600" dirty="0" smtClean="0"/>
              <a:t>evidence/data. </a:t>
            </a:r>
          </a:p>
          <a:p>
            <a:r>
              <a:rPr lang="en-GB" sz="1600" dirty="0" smtClean="0"/>
              <a:t>A detailed conclusion with your own opinion</a:t>
            </a:r>
          </a:p>
          <a:p>
            <a:endParaRPr lang="en-GB" sz="1600" dirty="0"/>
          </a:p>
          <a:p>
            <a:r>
              <a:rPr lang="en-US" sz="1400" dirty="0" smtClean="0">
                <a:solidFill>
                  <a:srgbClr val="000000"/>
                </a:solidFill>
              </a:rPr>
              <a:t>ME </a:t>
            </a:r>
            <a:r>
              <a:rPr lang="en-GB" sz="1600" dirty="0"/>
              <a:t>- Evaluation is two sided, </a:t>
            </a:r>
            <a:r>
              <a:rPr lang="en-GB" sz="1600" dirty="0" smtClean="0"/>
              <a:t>however </a:t>
            </a:r>
            <a:r>
              <a:rPr lang="en-GB" sz="1600" dirty="0"/>
              <a:t>explanations </a:t>
            </a:r>
            <a:r>
              <a:rPr lang="en-GB" sz="1600" dirty="0" smtClean="0"/>
              <a:t>are </a:t>
            </a:r>
            <a:r>
              <a:rPr lang="en-GB" sz="1600" dirty="0"/>
              <a:t>brief </a:t>
            </a:r>
            <a:endParaRPr lang="en-GB" sz="1600" dirty="0" smtClean="0"/>
          </a:p>
          <a:p>
            <a:r>
              <a:rPr lang="en-GB" sz="1600" dirty="0" smtClean="0"/>
              <a:t>with </a:t>
            </a:r>
            <a:r>
              <a:rPr lang="en-GB" sz="1600" dirty="0"/>
              <a:t>little evidence to justify the </a:t>
            </a:r>
            <a:r>
              <a:rPr lang="en-GB" sz="1600" err="1" smtClean="0"/>
              <a:t>points</a:t>
            </a:r>
            <a:r>
              <a:rPr lang="en-GB" sz="1600" smtClean="0"/>
              <a:t>. A </a:t>
            </a:r>
            <a:r>
              <a:rPr lang="en-GB" sz="1600" dirty="0" smtClean="0"/>
              <a:t>brief conclusion. 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WTE </a:t>
            </a:r>
            <a:r>
              <a:rPr lang="en-US" sz="1400" dirty="0">
                <a:solidFill>
                  <a:srgbClr val="000000"/>
                </a:solidFill>
              </a:rPr>
              <a:t>- </a:t>
            </a:r>
            <a:r>
              <a:rPr lang="en-GB" sz="1600" dirty="0"/>
              <a:t>one sided, no conclusion, points are briefly </a:t>
            </a:r>
            <a:endParaRPr lang="en-GB" sz="1600" dirty="0" smtClean="0"/>
          </a:p>
          <a:p>
            <a:r>
              <a:rPr lang="en-GB" sz="1600" dirty="0" smtClean="0"/>
              <a:t>explained </a:t>
            </a:r>
            <a:r>
              <a:rPr lang="en-GB" sz="1600" dirty="0"/>
              <a:t>with no further supporting data or </a:t>
            </a:r>
            <a:endParaRPr lang="en-GB" sz="1600" dirty="0" smtClean="0"/>
          </a:p>
          <a:p>
            <a:r>
              <a:rPr lang="en-GB" sz="1600" dirty="0" smtClean="0"/>
              <a:t>evidence</a:t>
            </a:r>
            <a:r>
              <a:rPr lang="en-GB" sz="1600" dirty="0"/>
              <a:t>. </a:t>
            </a:r>
            <a:r>
              <a:rPr lang="en-GB" sz="1600" dirty="0" smtClean="0"/>
              <a:t>No conclusion.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sz="1600" b="1" dirty="0" smtClean="0">
                <a:solidFill>
                  <a:srgbClr val="000000"/>
                </a:solidFill>
              </a:rPr>
              <a:t>Look back at your marked evaluations to see </a:t>
            </a:r>
          </a:p>
          <a:p>
            <a:r>
              <a:rPr lang="en-GB" sz="1600" b="1" dirty="0" smtClean="0">
                <a:solidFill>
                  <a:srgbClr val="000000"/>
                </a:solidFill>
              </a:rPr>
              <a:t>what you need to focus on to get a higher grade!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331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AF5 - Evaluation…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 descr="Screen Shot 2016-06-19 at 12.10.2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298" r="44249" b="11839"/>
          <a:stretch/>
        </p:blipFill>
        <p:spPr>
          <a:xfrm rot="807728">
            <a:off x="5187792" y="1962743"/>
            <a:ext cx="3440104" cy="483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1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1660557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Americans want me because I will work for little money. </a:t>
            </a:r>
            <a:r>
              <a:rPr lang="en-GB" dirty="0" smtClean="0"/>
              <a:t>This </a:t>
            </a:r>
            <a:r>
              <a:rPr lang="en-GB" dirty="0"/>
              <a:t>is good for America because they will make more money by not paying me much money.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7881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Which is a WTE+? Which is ME+?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2564904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Americans want me because I will work for little money. I want to work in a bar where I will be paid $2 per day. This is good for America because they will make </a:t>
            </a:r>
            <a:r>
              <a:rPr lang="en-GB" dirty="0" smtClean="0"/>
              <a:t>a profit by </a:t>
            </a:r>
            <a:r>
              <a:rPr lang="en-GB" dirty="0"/>
              <a:t>not paying me </a:t>
            </a:r>
            <a:r>
              <a:rPr lang="en-GB" dirty="0" smtClean="0"/>
              <a:t>much. This means that the country will become much more prosperous.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79513" y="4004265"/>
            <a:ext cx="8784976" cy="20005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u="sng" dirty="0">
                <a:solidFill>
                  <a:srgbClr val="000000"/>
                </a:solidFill>
              </a:rPr>
              <a:t>Success Criteria</a:t>
            </a:r>
          </a:p>
          <a:p>
            <a:r>
              <a:rPr lang="en-US" sz="1600" b="1" dirty="0" smtClean="0">
                <a:solidFill>
                  <a:srgbClr val="000000"/>
                </a:solidFill>
              </a:rPr>
              <a:t>EE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- </a:t>
            </a:r>
            <a:r>
              <a:rPr lang="en-GB" dirty="0"/>
              <a:t>Balanced evaluation that is justified based on </a:t>
            </a:r>
            <a:r>
              <a:rPr lang="en-GB" b="1" dirty="0"/>
              <a:t>detailed explanations which are supported with data. </a:t>
            </a:r>
            <a:endParaRPr lang="en-GB" b="1" dirty="0" smtClean="0"/>
          </a:p>
          <a:p>
            <a:r>
              <a:rPr lang="en-GB" b="1" dirty="0" smtClean="0"/>
              <a:t>ME </a:t>
            </a:r>
            <a:r>
              <a:rPr lang="en-GB" dirty="0" smtClean="0"/>
              <a:t>- </a:t>
            </a:r>
            <a:r>
              <a:rPr lang="en-GB" dirty="0"/>
              <a:t>Evaluation is two sided, however </a:t>
            </a:r>
            <a:r>
              <a:rPr lang="en-GB" b="1" dirty="0"/>
              <a:t>explanations are brief with little evidence to justify the points. </a:t>
            </a:r>
            <a:endParaRPr lang="en-US" b="1" dirty="0">
              <a:solidFill>
                <a:srgbClr val="000000"/>
              </a:solidFill>
            </a:endParaRPr>
          </a:p>
          <a:p>
            <a:r>
              <a:rPr lang="en-US" sz="1600" b="1" dirty="0" smtClean="0">
                <a:solidFill>
                  <a:srgbClr val="000000"/>
                </a:solidFill>
              </a:rPr>
              <a:t>WTE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- </a:t>
            </a:r>
            <a:r>
              <a:rPr lang="en-GB" dirty="0"/>
              <a:t>one sided, no conclusion, points are briefly explained with no further supporting data or evidence.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7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23528" y="1916832"/>
            <a:ext cx="122413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PLENARY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978489"/>
              </p:ext>
            </p:extLst>
          </p:nvPr>
        </p:nvGraphicFramePr>
        <p:xfrm>
          <a:off x="179512" y="558401"/>
          <a:ext cx="8280920" cy="539800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280920"/>
              </a:tblGrid>
              <a:tr h="8640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EXAMPLE paragraph: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en-GB" sz="1400" dirty="0" smtClean="0">
                          <a:effectLst/>
                        </a:rPr>
                        <a:t>The </a:t>
                      </a:r>
                      <a:r>
                        <a:rPr lang="en-GB" sz="1400" dirty="0">
                          <a:effectLst/>
                        </a:rPr>
                        <a:t>USA want me </a:t>
                      </a:r>
                      <a:r>
                        <a:rPr lang="en-GB" sz="1400" u="sng" dirty="0">
                          <a:effectLst/>
                        </a:rPr>
                        <a:t>because</a:t>
                      </a:r>
                      <a:r>
                        <a:rPr lang="en-GB" sz="1400" dirty="0">
                          <a:effectLst/>
                        </a:rPr>
                        <a:t> I will work for little money, </a:t>
                      </a:r>
                      <a:r>
                        <a:rPr lang="en-GB" sz="1400" u="sng" dirty="0">
                          <a:effectLst/>
                        </a:rPr>
                        <a:t>so </a:t>
                      </a:r>
                      <a:r>
                        <a:rPr lang="en-GB" sz="1400" dirty="0">
                          <a:effectLst/>
                        </a:rPr>
                        <a:t>they will make more money, by not paying me much money. For example, I will work </a:t>
                      </a:r>
                      <a:r>
                        <a:rPr lang="en-GB" sz="1400" u="sng" dirty="0">
                          <a:effectLst/>
                        </a:rPr>
                        <a:t>picking fruit</a:t>
                      </a:r>
                      <a:r>
                        <a:rPr lang="en-GB" sz="1400" dirty="0">
                          <a:effectLst/>
                        </a:rPr>
                        <a:t> where I will be paid only </a:t>
                      </a:r>
                      <a:r>
                        <a:rPr lang="en-GB" sz="1400" u="sng" dirty="0">
                          <a:effectLst/>
                        </a:rPr>
                        <a:t>$2.50</a:t>
                      </a:r>
                      <a:r>
                        <a:rPr lang="en-GB" sz="1400" dirty="0">
                          <a:effectLst/>
                        </a:rPr>
                        <a:t> per day. 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91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Another </a:t>
                      </a:r>
                      <a:r>
                        <a:rPr lang="en-GB" sz="1400" dirty="0">
                          <a:effectLst/>
                        </a:rPr>
                        <a:t>reason why the USA wants me is because/due to………………………, so/therefore……………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For example…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55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A </a:t>
                      </a:r>
                      <a:r>
                        <a:rPr lang="en-GB" sz="1400" dirty="0">
                          <a:effectLst/>
                        </a:rPr>
                        <a:t>reason the USA doesn't want me is because/due to………………………, so/therefore……………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For example…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39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Another </a:t>
                      </a:r>
                      <a:r>
                        <a:rPr lang="en-GB" sz="1400" dirty="0">
                          <a:effectLst/>
                        </a:rPr>
                        <a:t>reason the USA doesn’t want me is because/due to………………………, so/therefore………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For example…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33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CONCLUSION 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Answer the question</a:t>
                      </a:r>
                      <a:r>
                        <a:rPr lang="en-GB" sz="1400" dirty="0" smtClean="0">
                          <a:effectLst/>
                        </a:rPr>
                        <a:t>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Will the USA want me?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The USA will/will not want </a:t>
                      </a:r>
                      <a:r>
                        <a:rPr lang="en-GB" sz="1400" dirty="0" smtClean="0">
                          <a:effectLst/>
                        </a:rPr>
                        <a:t>me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because/due to………………………, </a:t>
                      </a:r>
                      <a:endParaRPr lang="en-GB" sz="1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so/therefore</a:t>
                      </a:r>
                      <a:r>
                        <a:rPr lang="en-GB" sz="1400" dirty="0">
                          <a:effectLst/>
                        </a:rPr>
                        <a:t>………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For example…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627784" y="188640"/>
            <a:ext cx="2837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575"/>
              </a:spcBef>
            </a:pPr>
            <a:r>
              <a:rPr lang="en-US" b="1" dirty="0">
                <a:solidFill>
                  <a:srgbClr val="262626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Will the USA want me?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30370"/>
              </p:ext>
            </p:extLst>
          </p:nvPr>
        </p:nvGraphicFramePr>
        <p:xfrm>
          <a:off x="2987824" y="3645024"/>
          <a:ext cx="5616624" cy="27515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03199"/>
                <a:gridCol w="4393345"/>
                <a:gridCol w="720080"/>
              </a:tblGrid>
              <a:tr h="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SUCCESS CRITERIA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Grade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Descriptor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Achieved?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Describing or listing your points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WTE+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Using either ‘because’ and ‘therefore’ style connectives in your sentences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Using both ‘because’ and ‘therefore’ style connectives in your sentences. Have a conclusion.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ME+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Using both ‘because’ and ‘therefore’ style connectives in your sentences and including data and using examples, such as job and place names. Have a conclusion that is also explained.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Using both ‘because’ and ‘therefore’ style connectives in your sentences and including data and using examples, such as job and place names. Have a conclusion that is explained and supported with data.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Also, you have independently researched further reasons, data and examples to support your point.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79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6204" t="39000" r="56816" b="24578"/>
          <a:stretch>
            <a:fillRect/>
          </a:stretch>
        </p:blipFill>
        <p:spPr bwMode="auto">
          <a:xfrm>
            <a:off x="0" y="-18551"/>
            <a:ext cx="2555776" cy="43228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26376" t="44094" r="56644" b="15547"/>
          <a:stretch>
            <a:fillRect/>
          </a:stretch>
        </p:blipFill>
        <p:spPr bwMode="auto">
          <a:xfrm>
            <a:off x="2176453" y="49970"/>
            <a:ext cx="2386580" cy="4254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15516" y="4372829"/>
            <a:ext cx="8712968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 smtClean="0"/>
              <a:t>Complete the table using the numbers and words above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Highlight/Underline the </a:t>
            </a:r>
            <a:r>
              <a:rPr lang="en-GB" sz="2400" u="sng" dirty="0" smtClean="0"/>
              <a:t>odd one out</a:t>
            </a:r>
            <a:r>
              <a:rPr lang="en-GB" sz="2400" dirty="0" smtClean="0"/>
              <a:t>.</a:t>
            </a:r>
            <a:endParaRPr lang="en-GB" sz="2400" dirty="0"/>
          </a:p>
          <a:p>
            <a:pPr marL="457200" indent="-457200">
              <a:buAutoNum type="arabicPeriod"/>
            </a:pPr>
            <a:r>
              <a:rPr lang="en-GB" sz="2400" dirty="0" smtClean="0"/>
              <a:t>Write the theme/reason for the choice.</a:t>
            </a:r>
          </a:p>
          <a:p>
            <a:pPr marL="457200" indent="-457200">
              <a:buAutoNum type="arabicPeriod"/>
            </a:pPr>
            <a:endParaRPr lang="en-US" sz="2400" dirty="0" smtClean="0"/>
          </a:p>
          <a:p>
            <a:r>
              <a:rPr lang="en-US" sz="2400" dirty="0" smtClean="0"/>
              <a:t>EXT: make up your own.</a:t>
            </a:r>
            <a:endParaRPr lang="en-GB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763688" y="630932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www.youtube.com/watch?v=1eMq-MTw2wA&amp;t=1s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50940" t="38390" r="33556" b="24204"/>
          <a:stretch>
            <a:fillRect/>
          </a:stretch>
        </p:blipFill>
        <p:spPr bwMode="auto">
          <a:xfrm>
            <a:off x="4499992" y="49970"/>
            <a:ext cx="2407722" cy="4356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50739" t="44094" r="34496" b="15547"/>
          <a:stretch>
            <a:fillRect/>
          </a:stretch>
        </p:blipFill>
        <p:spPr bwMode="auto">
          <a:xfrm>
            <a:off x="6876256" y="63076"/>
            <a:ext cx="2158667" cy="4425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671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162272"/>
            <a:ext cx="8579296" cy="1143000"/>
          </a:xfrm>
        </p:spPr>
        <p:txBody>
          <a:bodyPr>
            <a:normAutofit/>
          </a:bodyPr>
          <a:lstStyle/>
          <a:p>
            <a:r>
              <a:rPr lang="en-GB" u="sng" dirty="0" smtClean="0"/>
              <a:t>DME: Pedro Morales</a:t>
            </a:r>
            <a:endParaRPr lang="en-GB" u="sng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/>
          <a:srcRect b="60590"/>
          <a:stretch/>
        </p:blipFill>
        <p:spPr bwMode="auto">
          <a:xfrm>
            <a:off x="205974" y="836712"/>
            <a:ext cx="7822410" cy="44044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198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6154" y="5517232"/>
            <a:ext cx="458205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You need to decide: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How you are going to get into California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What job you are going to do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What you will be taking with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98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2_2_02ag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5400" cy="335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9331" name="Picture 3" descr="bord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9332" name="Picture 4" descr="mig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67000"/>
            <a:ext cx="4038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9333" name="Picture 5" descr="tar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5105400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6145213" y="5384800"/>
            <a:ext cx="2054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/>
              <a:t>1 in 10 chance!</a:t>
            </a:r>
          </a:p>
        </p:txBody>
      </p:sp>
      <p:sp>
        <p:nvSpPr>
          <p:cNvPr id="2" name="Rectangle 1"/>
          <p:cNvSpPr/>
          <p:nvPr/>
        </p:nvSpPr>
        <p:spPr>
          <a:xfrm>
            <a:off x="1115616" y="35849"/>
            <a:ext cx="7216656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How are you going to get into </a:t>
            </a:r>
          </a:p>
          <a:p>
            <a:pPr algn="ctr"/>
            <a:r>
              <a:rPr lang="en-US" sz="44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California?</a:t>
            </a:r>
            <a:endParaRPr lang="en-US" sz="4400" b="1" u="sng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2996952"/>
            <a:ext cx="165618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Cross in the day, border, swim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05400" y="4439334"/>
            <a:ext cx="4063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www.youtube.com/watch?v=LvDPN_DU99M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0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border_lights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385763" y="6172200"/>
            <a:ext cx="7920037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3600">
                <a:latin typeface="Comic Sans MS" pitchFamily="-28" charset="0"/>
              </a:rPr>
              <a:t>1 in 3 chance - The border at night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4797152"/>
            <a:ext cx="4572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GB" dirty="0"/>
              <a:t>Choose and justify which route you will take – wire cutters or swimming route?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5616" y="35849"/>
            <a:ext cx="7216656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How are you going to get into </a:t>
            </a:r>
          </a:p>
          <a:p>
            <a:pPr algn="ctr"/>
            <a:r>
              <a:rPr lang="en-US" sz="44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California?</a:t>
            </a:r>
            <a:endParaRPr lang="en-US" sz="4400" b="1" u="sng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157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b="21999"/>
          <a:stretch/>
        </p:blipFill>
        <p:spPr bwMode="auto">
          <a:xfrm>
            <a:off x="683568" y="610809"/>
            <a:ext cx="7903897" cy="497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827" y="0"/>
            <a:ext cx="9107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Which job are you going to do?</a:t>
            </a:r>
            <a:endParaRPr lang="en-US" sz="5400" b="1" u="sng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24534" y="5589240"/>
            <a:ext cx="5319466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 smtClean="0"/>
              <a:t> </a:t>
            </a:r>
            <a:r>
              <a:rPr lang="en-GB" sz="2800" dirty="0"/>
              <a:t>Choose and justify which of the </a:t>
            </a:r>
            <a:r>
              <a:rPr lang="en-GB" sz="2800" dirty="0" smtClean="0"/>
              <a:t>3 jobs </a:t>
            </a:r>
            <a:r>
              <a:rPr lang="en-GB" sz="2800" dirty="0"/>
              <a:t>you will do</a:t>
            </a:r>
            <a:r>
              <a:rPr lang="en-GB" sz="2800" dirty="0" smtClean="0"/>
              <a:t>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2250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214">
            <a:off x="4445104" y="106079"/>
            <a:ext cx="4341449" cy="673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810" y="3645023"/>
            <a:ext cx="4572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GB" dirty="0" smtClean="0"/>
              <a:t>Based </a:t>
            </a:r>
            <a:r>
              <a:rPr lang="en-GB" dirty="0"/>
              <a:t>on your job, choose what to buy with </a:t>
            </a:r>
            <a:r>
              <a:rPr lang="en-GB" b="1" dirty="0"/>
              <a:t>$40 </a:t>
            </a:r>
            <a:r>
              <a:rPr lang="en-GB" dirty="0"/>
              <a:t>– justify why you have bought these items - Produce a budget summary outlining what you spent your money on</a:t>
            </a:r>
          </a:p>
        </p:txBody>
      </p:sp>
      <p:sp>
        <p:nvSpPr>
          <p:cNvPr id="6" name="Rectangle 5"/>
          <p:cNvSpPr/>
          <p:nvPr/>
        </p:nvSpPr>
        <p:spPr>
          <a:xfrm>
            <a:off x="-31281" y="4518"/>
            <a:ext cx="478279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5400" b="1" u="sng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What are you going </a:t>
            </a:r>
          </a:p>
          <a:p>
            <a:r>
              <a:rPr lang="en-GB" sz="5400" b="1" u="sng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to take with you?</a:t>
            </a:r>
            <a:endParaRPr lang="en-GB" sz="5400" b="1" u="sng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262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diary entry to describe your journey across the border and what it was like once you made it across.</a:t>
            </a:r>
          </a:p>
          <a:p>
            <a:r>
              <a:rPr lang="en-US" dirty="0" smtClean="0"/>
              <a:t>What did you take with you?</a:t>
            </a:r>
          </a:p>
          <a:p>
            <a:r>
              <a:rPr lang="en-US" dirty="0" smtClean="0"/>
              <a:t>What job did you get? How much were you paid?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25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Will the USA want me?</a:t>
            </a:r>
            <a:endParaRPr lang="en-GB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2051720" y="116632"/>
            <a:ext cx="4968552" cy="476672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GB" sz="2400" dirty="0" smtClean="0"/>
              <a:t>AF5: evaluate the impact of migration</a:t>
            </a: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44070" y="1556792"/>
            <a:ext cx="8568952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1. In</a:t>
            </a:r>
            <a:r>
              <a:rPr lang="en-GB" altLang="zh-CN" dirty="0" smtClean="0"/>
              <a:t> groups discuss either: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b="1" dirty="0" smtClean="0"/>
              <a:t>Reasons why the USA do want the Mexicans</a:t>
            </a:r>
          </a:p>
          <a:p>
            <a:pPr marL="285750" indent="-285750">
              <a:buFontTx/>
              <a:buChar char="-"/>
            </a:pPr>
            <a:r>
              <a:rPr lang="en-GB" b="1" dirty="0" smtClean="0"/>
              <a:t>Reasons why the USA do not want the Mexicans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822</Words>
  <Application>Microsoft Office PowerPoint</Application>
  <PresentationFormat>On-screen Show (4:3)</PresentationFormat>
  <Paragraphs>135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宋体</vt:lpstr>
      <vt:lpstr>宋体</vt:lpstr>
      <vt:lpstr>Arial</vt:lpstr>
      <vt:lpstr>Calibri</vt:lpstr>
      <vt:lpstr>Comic Sans MS</vt:lpstr>
      <vt:lpstr>Times New Roman</vt:lpstr>
      <vt:lpstr>Office Theme</vt:lpstr>
      <vt:lpstr>Will the USA want me?</vt:lpstr>
      <vt:lpstr>PowerPoint Presentation</vt:lpstr>
      <vt:lpstr>DME: Pedro Morales</vt:lpstr>
      <vt:lpstr>PowerPoint Presentation</vt:lpstr>
      <vt:lpstr>PowerPoint Presentation</vt:lpstr>
      <vt:lpstr>PowerPoint Presentation</vt:lpstr>
      <vt:lpstr>PowerPoint Presentation</vt:lpstr>
      <vt:lpstr>Task</vt:lpstr>
      <vt:lpstr>Will the USA want me?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Becky</dc:creator>
  <cp:lastModifiedBy>Mark Alexander Gostelow</cp:lastModifiedBy>
  <cp:revision>63</cp:revision>
  <cp:lastPrinted>2017-05-11T04:37:02Z</cp:lastPrinted>
  <dcterms:created xsi:type="dcterms:W3CDTF">2010-03-17T06:38:41Z</dcterms:created>
  <dcterms:modified xsi:type="dcterms:W3CDTF">2017-05-23T10:31:35Z</dcterms:modified>
</cp:coreProperties>
</file>