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94A3DE-AED4-4E16-9443-83980C2FA35A}" type="datetimeFigureOut">
              <a:rPr lang="en-GB" smtClean="0"/>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223524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94A3DE-AED4-4E16-9443-83980C2FA35A}" type="datetimeFigureOut">
              <a:rPr lang="en-GB" smtClean="0"/>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410952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94A3DE-AED4-4E16-9443-83980C2FA35A}" type="datetimeFigureOut">
              <a:rPr lang="en-GB" smtClean="0"/>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33540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94A3DE-AED4-4E16-9443-83980C2FA35A}" type="datetimeFigureOut">
              <a:rPr lang="en-GB" smtClean="0"/>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730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4A3DE-AED4-4E16-9443-83980C2FA35A}" type="datetimeFigureOut">
              <a:rPr lang="en-GB" smtClean="0"/>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9767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94A3DE-AED4-4E16-9443-83980C2FA35A}" type="datetimeFigureOut">
              <a:rPr lang="en-GB" smtClean="0"/>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195846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94A3DE-AED4-4E16-9443-83980C2FA35A}" type="datetimeFigureOut">
              <a:rPr lang="en-GB" smtClean="0"/>
              <a:t>22/11/2017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84296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94A3DE-AED4-4E16-9443-83980C2FA35A}" type="datetimeFigureOut">
              <a:rPr lang="en-GB" smtClean="0"/>
              <a:t>22/11/2017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140279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4A3DE-AED4-4E16-9443-83980C2FA35A}" type="datetimeFigureOut">
              <a:rPr lang="en-GB" smtClean="0"/>
              <a:t>22/11/2017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54689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4A3DE-AED4-4E16-9443-83980C2FA35A}" type="datetimeFigureOut">
              <a:rPr lang="en-GB" smtClean="0"/>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43327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4A3DE-AED4-4E16-9443-83980C2FA35A}" type="datetimeFigureOut">
              <a:rPr lang="en-GB" smtClean="0"/>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4CF9D-7EDC-4EC2-9E32-FD35C1CAA0CB}" type="slidenum">
              <a:rPr lang="en-GB" smtClean="0"/>
              <a:t>‹#›</a:t>
            </a:fld>
            <a:endParaRPr lang="en-GB"/>
          </a:p>
        </p:txBody>
      </p:sp>
    </p:spTree>
    <p:extLst>
      <p:ext uri="{BB962C8B-B14F-4D97-AF65-F5344CB8AC3E}">
        <p14:creationId xmlns:p14="http://schemas.microsoft.com/office/powerpoint/2010/main" val="17929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4A3DE-AED4-4E16-9443-83980C2FA35A}" type="datetimeFigureOut">
              <a:rPr lang="en-GB" smtClean="0"/>
              <a:t>22/11/2017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4CF9D-7EDC-4EC2-9E32-FD35C1CAA0CB}" type="slidenum">
              <a:rPr lang="en-GB" smtClean="0"/>
              <a:t>‹#›</a:t>
            </a:fld>
            <a:endParaRPr lang="en-GB"/>
          </a:p>
        </p:txBody>
      </p:sp>
    </p:spTree>
    <p:extLst>
      <p:ext uri="{BB962C8B-B14F-4D97-AF65-F5344CB8AC3E}">
        <p14:creationId xmlns:p14="http://schemas.microsoft.com/office/powerpoint/2010/main" val="99174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1524000" y="1122363"/>
            <a:ext cx="9144000" cy="1451020"/>
          </a:xfrm>
        </p:spPr>
        <p:style>
          <a:lnRef idx="2">
            <a:schemeClr val="accent2"/>
          </a:lnRef>
          <a:fillRef idx="1">
            <a:schemeClr val="lt1"/>
          </a:fillRef>
          <a:effectRef idx="0">
            <a:schemeClr val="accent2"/>
          </a:effectRef>
          <a:fontRef idx="minor">
            <a:schemeClr val="dk1"/>
          </a:fontRef>
        </p:style>
        <p:txBody>
          <a:bodyPr/>
          <a:lstStyle/>
          <a:p>
            <a:r>
              <a:rPr lang="en-US" b="1" dirty="0" smtClean="0">
                <a:ln>
                  <a:solidFill>
                    <a:schemeClr val="bg1"/>
                  </a:solidFill>
                </a:ln>
              </a:rPr>
              <a:t>Who owns Antarctica?</a:t>
            </a:r>
            <a:endParaRPr lang="en-GB" b="1" dirty="0">
              <a:ln>
                <a:solidFill>
                  <a:schemeClr val="bg1"/>
                </a:solidFill>
              </a:ln>
            </a:endParaRPr>
          </a:p>
        </p:txBody>
      </p:sp>
      <p:sp>
        <p:nvSpPr>
          <p:cNvPr id="5" name="Subtitle 4"/>
          <p:cNvSpPr>
            <a:spLocks noGrp="1"/>
          </p:cNvSpPr>
          <p:nvPr>
            <p:ph type="subTitle" idx="1"/>
          </p:nvPr>
        </p:nvSpPr>
        <p:spPr>
          <a:xfrm>
            <a:off x="1524000" y="2699091"/>
            <a:ext cx="9144000" cy="880132"/>
          </a:xfrm>
        </p:spPr>
        <p:style>
          <a:lnRef idx="2">
            <a:schemeClr val="accent1"/>
          </a:lnRef>
          <a:fillRef idx="1">
            <a:schemeClr val="lt1"/>
          </a:fillRef>
          <a:effectRef idx="0">
            <a:schemeClr val="accent1"/>
          </a:effectRef>
          <a:fontRef idx="minor">
            <a:schemeClr val="dk1"/>
          </a:fontRef>
        </p:style>
        <p:txBody>
          <a:bodyPr/>
          <a:lstStyle/>
          <a:p>
            <a:r>
              <a:rPr lang="en-US" b="1" dirty="0" smtClean="0">
                <a:ln>
                  <a:solidFill>
                    <a:srgbClr val="7030A0"/>
                  </a:solidFill>
                </a:ln>
              </a:rPr>
              <a:t>AF5 – to evaluate who owns Antarctica and whether it should be used or protected.</a:t>
            </a:r>
            <a:endParaRPr lang="en-GB" b="1" dirty="0">
              <a:ln>
                <a:solidFill>
                  <a:srgbClr val="7030A0"/>
                </a:solidFill>
              </a:ln>
            </a:endParaRPr>
          </a:p>
        </p:txBody>
      </p:sp>
    </p:spTree>
    <p:extLst>
      <p:ext uri="{BB962C8B-B14F-4D97-AF65-F5344CB8AC3E}">
        <p14:creationId xmlns:p14="http://schemas.microsoft.com/office/powerpoint/2010/main" val="364248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00" y="200530"/>
            <a:ext cx="10515600" cy="1325563"/>
          </a:xfrm>
        </p:spPr>
        <p:txBody>
          <a:bodyPr/>
          <a:lstStyle/>
          <a:p>
            <a:r>
              <a:rPr lang="en-US" dirty="0" smtClean="0"/>
              <a:t>Tourism – </a:t>
            </a:r>
            <a:r>
              <a:rPr lang="en-US" sz="2400" dirty="0" smtClean="0"/>
              <a:t>British Antarctic Survey (BAS)</a:t>
            </a:r>
            <a:endParaRPr lang="en-GB" sz="2400" dirty="0"/>
          </a:p>
        </p:txBody>
      </p:sp>
      <p:sp>
        <p:nvSpPr>
          <p:cNvPr id="5" name="Content Placeholder 4"/>
          <p:cNvSpPr>
            <a:spLocks noGrp="1"/>
          </p:cNvSpPr>
          <p:nvPr>
            <p:ph idx="1"/>
          </p:nvPr>
        </p:nvSpPr>
        <p:spPr>
          <a:xfrm>
            <a:off x="4971229" y="1579885"/>
            <a:ext cx="2382983" cy="2175669"/>
          </a:xfrm>
        </p:spPr>
        <p:txBody>
          <a:bodyPr>
            <a:normAutofit fontScale="92500" lnSpcReduction="20000"/>
          </a:bodyPr>
          <a:lstStyle/>
          <a:p>
            <a:pPr marL="0" indent="0">
              <a:buNone/>
            </a:pPr>
            <a:r>
              <a:rPr lang="en-US" sz="2000" dirty="0" smtClean="0"/>
              <a:t>Tourists leave litter and it is washed up from passing boats.</a:t>
            </a:r>
          </a:p>
          <a:p>
            <a:pPr marL="0" indent="0">
              <a:buNone/>
            </a:pPr>
            <a:endParaRPr lang="en-US" sz="2000" dirty="0"/>
          </a:p>
          <a:p>
            <a:pPr marL="0" indent="0">
              <a:buNone/>
            </a:pPr>
            <a:r>
              <a:rPr lang="en-US" sz="2000" dirty="0" smtClean="0"/>
              <a:t>Could it bring more jobs? Guides, shipbuilders, ship entertainers, cold clothing makers…</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45" y="1526094"/>
            <a:ext cx="3644992" cy="2272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970" y="3896302"/>
            <a:ext cx="3509897" cy="22935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33577" y="4336473"/>
            <a:ext cx="6602023" cy="1569660"/>
          </a:xfrm>
          <a:prstGeom prst="rect">
            <a:avLst/>
          </a:prstGeom>
          <a:noFill/>
        </p:spPr>
        <p:txBody>
          <a:bodyPr wrap="square" rtlCol="0">
            <a:spAutoFit/>
          </a:bodyPr>
          <a:lstStyle/>
          <a:p>
            <a:r>
              <a:rPr lang="en-US" sz="2400" dirty="0" smtClean="0"/>
              <a:t>This hoverfly is an alien species to Antarctica, thought to have crossed from South America by tourists. Added species will change the food web and will eat the food of native species.</a:t>
            </a:r>
            <a:endParaRPr lang="en-GB" sz="2400" dirty="0"/>
          </a:p>
        </p:txBody>
      </p:sp>
      <p:sp>
        <p:nvSpPr>
          <p:cNvPr id="7" name="Right Arrow 6"/>
          <p:cNvSpPr/>
          <p:nvPr/>
        </p:nvSpPr>
        <p:spPr>
          <a:xfrm>
            <a:off x="7329055" y="5043055"/>
            <a:ext cx="406545" cy="498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flipH="1">
            <a:off x="4393619" y="1855084"/>
            <a:ext cx="540328" cy="570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073" y="333262"/>
            <a:ext cx="1969655" cy="2984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9" name="Picture 5" descr="BAS_100039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3054" y="218686"/>
            <a:ext cx="2412713" cy="161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8107" y="2177721"/>
            <a:ext cx="2293615" cy="1527843"/>
          </a:xfrm>
          <a:prstGeom prst="rect">
            <a:avLst/>
          </a:prstGeom>
        </p:spPr>
      </p:pic>
      <p:sp>
        <p:nvSpPr>
          <p:cNvPr id="3" name="Rectangle 2"/>
          <p:cNvSpPr/>
          <p:nvPr/>
        </p:nvSpPr>
        <p:spPr>
          <a:xfrm>
            <a:off x="346549" y="5861277"/>
            <a:ext cx="6096000" cy="923330"/>
          </a:xfrm>
          <a:prstGeom prst="rect">
            <a:avLst/>
          </a:prstGeom>
        </p:spPr>
        <p:txBody>
          <a:bodyPr>
            <a:spAutoFit/>
          </a:bodyPr>
          <a:lstStyle/>
          <a:p>
            <a:pPr marL="285750" indent="-285750">
              <a:buFont typeface="Wingdings" panose="05000000000000000000" pitchFamily="2" charset="2"/>
              <a:buChar char="Ø"/>
            </a:pPr>
            <a:r>
              <a:rPr lang="en-US" dirty="0"/>
              <a:t>A rise in the number of new diseases killing penguins is believed to correlate to the increase in tourists visiting </a:t>
            </a:r>
            <a:r>
              <a:rPr lang="en-US" dirty="0" smtClean="0"/>
              <a:t>Antarctica.</a:t>
            </a:r>
            <a:endParaRPr lang="en-GB" dirty="0"/>
          </a:p>
        </p:txBody>
      </p:sp>
    </p:spTree>
    <p:extLst>
      <p:ext uri="{BB962C8B-B14F-4D97-AF65-F5344CB8AC3E}">
        <p14:creationId xmlns:p14="http://schemas.microsoft.com/office/powerpoint/2010/main" val="272016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report.</a:t>
            </a:r>
            <a:endParaRPr lang="en-GB" dirty="0"/>
          </a:p>
        </p:txBody>
      </p:sp>
      <p:sp>
        <p:nvSpPr>
          <p:cNvPr id="3" name="Content Placeholder 2"/>
          <p:cNvSpPr>
            <a:spLocks noGrp="1"/>
          </p:cNvSpPr>
          <p:nvPr>
            <p:ph idx="1"/>
          </p:nvPr>
        </p:nvSpPr>
        <p:spPr>
          <a:xfrm>
            <a:off x="352696" y="1690688"/>
            <a:ext cx="10515600" cy="4351338"/>
          </a:xfrm>
        </p:spPr>
        <p:txBody>
          <a:bodyPr/>
          <a:lstStyle/>
          <a:p>
            <a:pPr marL="514350" indent="-514350">
              <a:buFont typeface="+mj-lt"/>
              <a:buAutoNum type="arabicPeriod"/>
            </a:pPr>
            <a:r>
              <a:rPr lang="en-US" dirty="0" smtClean="0"/>
              <a:t>Introduction</a:t>
            </a:r>
          </a:p>
          <a:p>
            <a:pPr marL="0" indent="0">
              <a:buNone/>
            </a:pPr>
            <a:r>
              <a:rPr lang="en-US" dirty="0" smtClean="0">
                <a:solidFill>
                  <a:srgbClr val="FF0000"/>
                </a:solidFill>
              </a:rPr>
              <a:t>This report will evaluate…</a:t>
            </a:r>
            <a:endParaRPr lang="en-US" dirty="0" smtClean="0">
              <a:solidFill>
                <a:srgbClr val="FF0000"/>
              </a:solidFill>
            </a:endParaRPr>
          </a:p>
          <a:p>
            <a:pPr marL="514350" indent="-514350">
              <a:buFont typeface="+mj-lt"/>
              <a:buAutoNum type="arabicPeriod" startAt="2"/>
            </a:pPr>
            <a:r>
              <a:rPr lang="en-US" dirty="0" smtClean="0"/>
              <a:t>Reason for</a:t>
            </a:r>
          </a:p>
          <a:p>
            <a:pPr marL="514350" indent="-514350">
              <a:buFont typeface="+mj-lt"/>
              <a:buAutoNum type="arabicPeriod" startAt="2"/>
            </a:pPr>
            <a:r>
              <a:rPr lang="en-US" dirty="0" smtClean="0"/>
              <a:t>Reason for</a:t>
            </a:r>
          </a:p>
          <a:p>
            <a:pPr marL="514350" indent="-514350">
              <a:buFont typeface="+mj-lt"/>
              <a:buAutoNum type="arabicPeriod" startAt="2"/>
            </a:pPr>
            <a:r>
              <a:rPr lang="en-US" dirty="0" smtClean="0"/>
              <a:t>Reason against</a:t>
            </a:r>
          </a:p>
          <a:p>
            <a:pPr marL="514350" indent="-514350">
              <a:buFont typeface="+mj-lt"/>
              <a:buAutoNum type="arabicPeriod" startAt="2"/>
            </a:pPr>
            <a:r>
              <a:rPr lang="en-US" dirty="0" smtClean="0"/>
              <a:t>Reason against</a:t>
            </a:r>
          </a:p>
          <a:p>
            <a:pPr marL="514350" indent="-514350">
              <a:buFont typeface="+mj-lt"/>
              <a:buAutoNum type="arabicPeriod" startAt="2"/>
            </a:pPr>
            <a:r>
              <a:rPr lang="en-US" dirty="0" smtClean="0"/>
              <a:t>Your overall opinion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733" t="4146" r="4080" b="2907"/>
          <a:stretch>
            <a:fillRect/>
          </a:stretch>
        </p:blipFill>
        <p:spPr bwMode="auto">
          <a:xfrm rot="737806">
            <a:off x="7035549" y="379703"/>
            <a:ext cx="4219078" cy="6065355"/>
          </a:xfrm>
          <a:prstGeom prst="rect">
            <a:avLst/>
          </a:prstGeom>
          <a:noFill/>
          <a:ln w="9525">
            <a:solidFill>
              <a:srgbClr val="000000"/>
            </a:solidFill>
            <a:prstDash val="lgDashDot"/>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4616" y="1825625"/>
            <a:ext cx="2651760" cy="3293209"/>
          </a:xfrm>
          <a:prstGeom prst="rect">
            <a:avLst/>
          </a:prstGeom>
          <a:noFill/>
        </p:spPr>
        <p:txBody>
          <a:bodyPr wrap="square" rtlCol="0">
            <a:spAutoFit/>
          </a:bodyPr>
          <a:lstStyle/>
          <a:p>
            <a:r>
              <a:rPr lang="en-US" sz="2400" b="1" dirty="0" smtClean="0">
                <a:solidFill>
                  <a:schemeClr val="accent1">
                    <a:lumMod val="75000"/>
                  </a:schemeClr>
                </a:solidFill>
              </a:rPr>
              <a:t>CAUSES: because, due to</a:t>
            </a:r>
          </a:p>
          <a:p>
            <a:endParaRPr lang="en-US" sz="2400" b="1" dirty="0">
              <a:solidFill>
                <a:schemeClr val="accent1">
                  <a:lumMod val="75000"/>
                </a:schemeClr>
              </a:solidFill>
            </a:endParaRPr>
          </a:p>
          <a:p>
            <a:r>
              <a:rPr lang="en-US" sz="2400" b="1" dirty="0" smtClean="0">
                <a:solidFill>
                  <a:schemeClr val="accent1">
                    <a:lumMod val="75000"/>
                  </a:schemeClr>
                </a:solidFill>
              </a:rPr>
              <a:t>CONSEQUENCES: so, therefore, this means that, as a result</a:t>
            </a:r>
          </a:p>
          <a:p>
            <a:endParaRPr lang="en-US" sz="2000" b="1" dirty="0">
              <a:solidFill>
                <a:schemeClr val="accent1">
                  <a:lumMod val="75000"/>
                </a:schemeClr>
              </a:solidFill>
            </a:endParaRPr>
          </a:p>
          <a:p>
            <a:endParaRPr lang="en-GB" sz="2000" b="1" dirty="0">
              <a:solidFill>
                <a:schemeClr val="accent1">
                  <a:lumMod val="75000"/>
                </a:schemeClr>
              </a:solidFill>
            </a:endParaRPr>
          </a:p>
        </p:txBody>
      </p:sp>
    </p:spTree>
    <p:extLst>
      <p:ext uri="{BB962C8B-B14F-4D97-AF65-F5344CB8AC3E}">
        <p14:creationId xmlns:p14="http://schemas.microsoft.com/office/powerpoint/2010/main" val="2290189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3474" y="365125"/>
            <a:ext cx="3676106" cy="1325563"/>
          </a:xfrm>
        </p:spPr>
        <p:txBody>
          <a:bodyPr>
            <a:normAutofit fontScale="90000"/>
          </a:bodyPr>
          <a:lstStyle/>
          <a:p>
            <a:r>
              <a:rPr lang="en-US" dirty="0"/>
              <a:t>Starter: </a:t>
            </a:r>
            <a:r>
              <a:rPr lang="en-US" dirty="0" smtClean="0"/>
              <a:t>Who can you recognise?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38" y="364072"/>
            <a:ext cx="7331256" cy="6071025"/>
          </a:xfrm>
          <a:prstGeom prst="rect">
            <a:avLst/>
          </a:prstGeom>
        </p:spPr>
      </p:pic>
      <p:sp>
        <p:nvSpPr>
          <p:cNvPr id="7" name="Content Placeholder 6"/>
          <p:cNvSpPr>
            <a:spLocks noGrp="1"/>
          </p:cNvSpPr>
          <p:nvPr>
            <p:ph idx="1"/>
          </p:nvPr>
        </p:nvSpPr>
        <p:spPr>
          <a:xfrm>
            <a:off x="8686800" y="1825625"/>
            <a:ext cx="2667000" cy="4351338"/>
          </a:xfrm>
        </p:spPr>
        <p:txBody>
          <a:bodyPr/>
          <a:lstStyle/>
          <a:p>
            <a:pPr marL="0" indent="0">
              <a:buNone/>
            </a:pPr>
            <a:r>
              <a:rPr lang="en-US" dirty="0" smtClean="0"/>
              <a:t>The inner circle show the first countries with territorial claims.</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580" y="2501272"/>
            <a:ext cx="5715000" cy="3933825"/>
          </a:xfrm>
          <a:prstGeom prst="rect">
            <a:avLst/>
          </a:prstGeom>
        </p:spPr>
      </p:pic>
    </p:spTree>
    <p:extLst>
      <p:ext uri="{BB962C8B-B14F-4D97-AF65-F5344CB8AC3E}">
        <p14:creationId xmlns:p14="http://schemas.microsoft.com/office/powerpoint/2010/main" val="42269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Antarctica Treaty?</a:t>
            </a:r>
            <a:endParaRPr lang="en-GB" dirty="0"/>
          </a:p>
        </p:txBody>
      </p:sp>
      <p:sp>
        <p:nvSpPr>
          <p:cNvPr id="3" name="Content Placeholder 2"/>
          <p:cNvSpPr>
            <a:spLocks noGrp="1"/>
          </p:cNvSpPr>
          <p:nvPr>
            <p:ph idx="1"/>
          </p:nvPr>
        </p:nvSpPr>
        <p:spPr/>
        <p:txBody>
          <a:bodyPr/>
          <a:lstStyle/>
          <a:p>
            <a:pPr marL="0" indent="0">
              <a:buNone/>
            </a:pPr>
            <a:r>
              <a:rPr lang="en-US" b="1" dirty="0"/>
              <a:t>Antarctica is a unique example of how governments cooperate. </a:t>
            </a:r>
            <a:endParaRPr lang="en-US" b="1" dirty="0" smtClean="0"/>
          </a:p>
          <a:p>
            <a:pPr marL="0" indent="0">
              <a:buNone/>
            </a:pPr>
            <a:endParaRPr lang="en-US" b="1" dirty="0"/>
          </a:p>
          <a:p>
            <a:pPr marL="0" indent="0">
              <a:buNone/>
            </a:pPr>
            <a:r>
              <a:rPr lang="en-US" b="1" dirty="0" smtClean="0"/>
              <a:t>The </a:t>
            </a:r>
            <a:r>
              <a:rPr lang="en-US" b="1" dirty="0"/>
              <a:t>Antarctic Treaty of 1961 states that Antarctica “shall continue to be used forever for peaceful purposes and shall not become the scene or object of international discord”…</a:t>
            </a:r>
          </a:p>
          <a:p>
            <a:endParaRPr lang="en-GB" dirty="0"/>
          </a:p>
        </p:txBody>
      </p:sp>
    </p:spTree>
    <p:extLst>
      <p:ext uri="{BB962C8B-B14F-4D97-AF65-F5344CB8AC3E}">
        <p14:creationId xmlns:p14="http://schemas.microsoft.com/office/powerpoint/2010/main" val="3438385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Create </a:t>
            </a:r>
            <a:r>
              <a:rPr lang="en-US" b="1" dirty="0"/>
              <a:t>your own treaty</a:t>
            </a:r>
            <a:r>
              <a:rPr lang="en-US" b="1" dirty="0" smtClean="0"/>
              <a:t>.</a:t>
            </a:r>
            <a:endParaRPr lang="en-GB" dirty="0"/>
          </a:p>
        </p:txBody>
      </p:sp>
      <p:sp>
        <p:nvSpPr>
          <p:cNvPr id="3" name="Content Placeholder 2"/>
          <p:cNvSpPr>
            <a:spLocks noGrp="1"/>
          </p:cNvSpPr>
          <p:nvPr>
            <p:ph idx="1"/>
          </p:nvPr>
        </p:nvSpPr>
        <p:spPr/>
        <p:txBody>
          <a:bodyPr/>
          <a:lstStyle/>
          <a:p>
            <a:pPr marL="0" indent="0">
              <a:buNone/>
            </a:pPr>
            <a:r>
              <a:rPr lang="en-US" dirty="0" smtClean="0"/>
              <a:t>In pairs or small groups, </a:t>
            </a:r>
            <a:r>
              <a:rPr lang="en-US" dirty="0"/>
              <a:t>come up with a list of five rules that you agree are the bare minimum for any Treaty that decides what goes on in Antarctica</a:t>
            </a:r>
            <a:r>
              <a:rPr lang="en-US" dirty="0" smtClean="0"/>
              <a:t>.</a:t>
            </a:r>
          </a:p>
          <a:p>
            <a:pPr marL="0" indent="0">
              <a:buNone/>
            </a:pPr>
            <a:endParaRPr lang="en-US" dirty="0"/>
          </a:p>
          <a:p>
            <a:pPr marL="0" indent="0">
              <a:buNone/>
            </a:pPr>
            <a:r>
              <a:rPr lang="en-US" dirty="0"/>
              <a:t>Use this word bank for useful words to include in your five rules:</a:t>
            </a:r>
          </a:p>
          <a:p>
            <a:pPr marL="0" indent="0">
              <a:buNone/>
            </a:pPr>
            <a:r>
              <a:rPr lang="en-US" b="1" dirty="0"/>
              <a:t>Ban | Quota | Limit | Introduce | Prohibit | Prevent | Protect | Reduce | Improve | Enhance | Monitor</a:t>
            </a:r>
            <a:endParaRPr lang="en-US" dirty="0"/>
          </a:p>
          <a:p>
            <a:endParaRPr lang="en-GB" dirty="0"/>
          </a:p>
        </p:txBody>
      </p:sp>
    </p:spTree>
    <p:extLst>
      <p:ext uri="{BB962C8B-B14F-4D97-AF65-F5344CB8AC3E}">
        <p14:creationId xmlns:p14="http://schemas.microsoft.com/office/powerpoint/2010/main" val="187064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use Antarctica for our benefit or leave it alone?</a:t>
            </a:r>
            <a:endParaRPr lang="en-GB" dirty="0"/>
          </a:p>
        </p:txBody>
      </p:sp>
      <p:sp>
        <p:nvSpPr>
          <p:cNvPr id="3" name="Content Placeholder 2"/>
          <p:cNvSpPr>
            <a:spLocks noGrp="1"/>
          </p:cNvSpPr>
          <p:nvPr>
            <p:ph idx="1"/>
          </p:nvPr>
        </p:nvSpPr>
        <p:spPr/>
        <p:txBody>
          <a:bodyPr/>
          <a:lstStyle/>
          <a:p>
            <a:pPr marL="0" indent="0">
              <a:buNone/>
            </a:pPr>
            <a:r>
              <a:rPr lang="en-US" dirty="0" smtClean="0"/>
              <a:t>You have been commissioned by the Antarctic Treaty to evaluate the advantages and disadvantages</a:t>
            </a:r>
            <a:r>
              <a:rPr lang="en-US" dirty="0"/>
              <a:t> </a:t>
            </a:r>
            <a:r>
              <a:rPr lang="en-US" dirty="0" smtClean="0"/>
              <a:t>of using Antarctica, and then to report back.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723" y="3267941"/>
            <a:ext cx="2095500"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302" y="4001294"/>
            <a:ext cx="4210050" cy="2381250"/>
          </a:xfrm>
          <a:prstGeom prst="rect">
            <a:avLst/>
          </a:prstGeom>
        </p:spPr>
      </p:pic>
    </p:spTree>
    <p:extLst>
      <p:ext uri="{BB962C8B-B14F-4D97-AF65-F5344CB8AC3E}">
        <p14:creationId xmlns:p14="http://schemas.microsoft.com/office/powerpoint/2010/main" val="44867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CAROUSEL: On the tables you will find information for and against using Antarctica.</a:t>
            </a:r>
            <a:endParaRPr lang="en-GB" dirty="0"/>
          </a:p>
        </p:txBody>
      </p:sp>
      <p:sp>
        <p:nvSpPr>
          <p:cNvPr id="3" name="Content Placeholder 2"/>
          <p:cNvSpPr>
            <a:spLocks noGrp="1"/>
          </p:cNvSpPr>
          <p:nvPr>
            <p:ph idx="1"/>
          </p:nvPr>
        </p:nvSpPr>
        <p:spPr/>
        <p:txBody>
          <a:bodyPr/>
          <a:lstStyle/>
          <a:p>
            <a:pPr marL="0" indent="0">
              <a:buNone/>
            </a:pPr>
            <a:r>
              <a:rPr lang="en-US" dirty="0" smtClean="0"/>
              <a:t>Move around each station and make notes on each of the reasons.</a:t>
            </a:r>
            <a:endParaRPr lang="en-GB" dirty="0"/>
          </a:p>
        </p:txBody>
      </p:sp>
      <p:sp>
        <p:nvSpPr>
          <p:cNvPr id="4" name="TextBox 3"/>
          <p:cNvSpPr txBox="1"/>
          <p:nvPr/>
        </p:nvSpPr>
        <p:spPr>
          <a:xfrm>
            <a:off x="838200" y="3241964"/>
            <a:ext cx="4384964" cy="1815882"/>
          </a:xfrm>
          <a:prstGeom prst="rect">
            <a:avLst/>
          </a:prstGeom>
          <a:noFill/>
        </p:spPr>
        <p:txBody>
          <a:bodyPr wrap="square" rtlCol="0">
            <a:spAutoFit/>
          </a:bodyPr>
          <a:lstStyle/>
          <a:p>
            <a:r>
              <a:rPr lang="en-US" sz="2800" dirty="0" smtClean="0"/>
              <a:t>It has resources!</a:t>
            </a:r>
          </a:p>
          <a:p>
            <a:r>
              <a:rPr lang="en-US" sz="2800" dirty="0" smtClean="0"/>
              <a:t>A wonder!</a:t>
            </a:r>
          </a:p>
          <a:p>
            <a:r>
              <a:rPr lang="en-US" sz="2800" dirty="0" smtClean="0"/>
              <a:t>Fishing</a:t>
            </a:r>
          </a:p>
          <a:p>
            <a:r>
              <a:rPr lang="en-US" sz="2800" dirty="0" smtClean="0"/>
              <a:t>Tourism</a:t>
            </a:r>
          </a:p>
        </p:txBody>
      </p:sp>
    </p:spTree>
    <p:extLst>
      <p:ext uri="{BB962C8B-B14F-4D97-AF65-F5344CB8AC3E}">
        <p14:creationId xmlns:p14="http://schemas.microsoft.com/office/powerpoint/2010/main" val="32938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has resources!</a:t>
            </a:r>
            <a:endParaRPr lang="en-GB" dirty="0"/>
          </a:p>
        </p:txBody>
      </p:sp>
      <p:sp>
        <p:nvSpPr>
          <p:cNvPr id="3" name="Content Placeholder 2"/>
          <p:cNvSpPr>
            <a:spLocks noGrp="1"/>
          </p:cNvSpPr>
          <p:nvPr>
            <p:ph idx="1"/>
          </p:nvPr>
        </p:nvSpPr>
        <p:spPr/>
        <p:txBody>
          <a:bodyPr>
            <a:normAutofit/>
          </a:bodyPr>
          <a:lstStyle/>
          <a:p>
            <a:pPr marL="0" indent="0">
              <a:buNone/>
            </a:pPr>
            <a:r>
              <a:rPr lang="en-US" dirty="0"/>
              <a:t>All of the non-renewable resources (including natural gas, oil and drinking water) are finite and that means that we will run out of them someday, however </a:t>
            </a:r>
            <a:r>
              <a:rPr lang="en-US" dirty="0" smtClean="0"/>
              <a:t>Antarctica </a:t>
            </a:r>
            <a:r>
              <a:rPr lang="en-US" dirty="0"/>
              <a:t>could provide that extra boost that humanity needs to survive for many more years, and this great reserve shall be used in the future</a:t>
            </a:r>
            <a:r>
              <a:rPr lang="en-US" dirty="0" smtClean="0"/>
              <a:t>.</a:t>
            </a:r>
          </a:p>
          <a:p>
            <a:pPr marL="0" indent="0">
              <a:buNone/>
            </a:pPr>
            <a:endParaRPr lang="en-US" dirty="0"/>
          </a:p>
          <a:p>
            <a:pPr marL="0" indent="0">
              <a:buNone/>
            </a:pPr>
            <a:r>
              <a:rPr lang="en-US" dirty="0"/>
              <a:t>Millions of people have died in the </a:t>
            </a:r>
            <a:r>
              <a:rPr lang="en-US" dirty="0" smtClean="0"/>
              <a:t>last </a:t>
            </a:r>
            <a:r>
              <a:rPr lang="en-US" dirty="0"/>
              <a:t>years because of problems related to droughts and with environmental problems increasing, the situation will be worse </a:t>
            </a:r>
            <a:r>
              <a:rPr lang="en-US" dirty="0" smtClean="0"/>
              <a:t>soon. The </a:t>
            </a:r>
            <a:r>
              <a:rPr lang="en-US" dirty="0"/>
              <a:t>majority of drinking water reserves are actually found on the ice and believe me, </a:t>
            </a:r>
            <a:r>
              <a:rPr lang="en-US" dirty="0" smtClean="0"/>
              <a:t>Antarctica </a:t>
            </a:r>
            <a:r>
              <a:rPr lang="en-US" dirty="0"/>
              <a:t>has lots of it. </a:t>
            </a:r>
            <a:endParaRPr lang="en-GB" dirty="0"/>
          </a:p>
        </p:txBody>
      </p:sp>
    </p:spTree>
    <p:extLst>
      <p:ext uri="{BB962C8B-B14F-4D97-AF65-F5344CB8AC3E}">
        <p14:creationId xmlns:p14="http://schemas.microsoft.com/office/powerpoint/2010/main" val="2841548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Wonder!</a:t>
            </a:r>
            <a:endParaRPr lang="en-GB" dirty="0"/>
          </a:p>
        </p:txBody>
      </p:sp>
      <p:sp>
        <p:nvSpPr>
          <p:cNvPr id="3" name="Content Placeholder 2"/>
          <p:cNvSpPr>
            <a:spLocks noGrp="1"/>
          </p:cNvSpPr>
          <p:nvPr>
            <p:ph idx="1"/>
          </p:nvPr>
        </p:nvSpPr>
        <p:spPr/>
        <p:txBody>
          <a:bodyPr/>
          <a:lstStyle/>
          <a:p>
            <a:pPr marL="0" indent="0">
              <a:buNone/>
            </a:pPr>
            <a:r>
              <a:rPr lang="en-US" dirty="0"/>
              <a:t>Antarctica is an ecological wonder with immense diversity that encompasses various endangered species and ancient </a:t>
            </a:r>
            <a:r>
              <a:rPr lang="en-US" dirty="0" smtClean="0"/>
              <a:t>species. It is almost all untouched at the moment. Shall we make sure it stays that way?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915" y="3092609"/>
            <a:ext cx="4617092" cy="3464945"/>
          </a:xfrm>
          <a:prstGeom prst="rect">
            <a:avLst/>
          </a:prstGeom>
          <a:ln>
            <a:noFill/>
          </a:ln>
          <a:effectLst>
            <a:softEdge rad="112500"/>
          </a:effectLst>
        </p:spPr>
      </p:pic>
    </p:spTree>
    <p:extLst>
      <p:ext uri="{BB962C8B-B14F-4D97-AF65-F5344CB8AC3E}">
        <p14:creationId xmlns:p14="http://schemas.microsoft.com/office/powerpoint/2010/main" val="409370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Fishing</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Fishing is the only large-scale commercial resource harvest currently undertaken in the Antarctic Treaty area now that sealing has effectively ceased </a:t>
            </a:r>
            <a:r>
              <a:rPr lang="en-US" dirty="0" smtClean="0"/>
              <a:t>and </a:t>
            </a:r>
            <a:r>
              <a:rPr lang="en-US" dirty="0"/>
              <a:t>whaling has significantly decreased. The major negative effects of fisheries are:</a:t>
            </a:r>
          </a:p>
          <a:p>
            <a:r>
              <a:rPr lang="en-US" dirty="0"/>
              <a:t>potential for over-fishing of target species</a:t>
            </a:r>
          </a:p>
          <a:p>
            <a:r>
              <a:rPr lang="en-US" dirty="0"/>
              <a:t>effects on predator populations </a:t>
            </a:r>
            <a:r>
              <a:rPr lang="en-US" dirty="0" smtClean="0"/>
              <a:t>dependent </a:t>
            </a:r>
            <a:r>
              <a:rPr lang="en-US" dirty="0"/>
              <a:t>on the target species as a food </a:t>
            </a:r>
            <a:r>
              <a:rPr lang="en-US" dirty="0" smtClean="0"/>
              <a:t>source</a:t>
            </a:r>
          </a:p>
          <a:p>
            <a:r>
              <a:rPr lang="en-US" dirty="0" smtClean="0"/>
              <a:t>destruction </a:t>
            </a:r>
            <a:r>
              <a:rPr lang="en-US" dirty="0"/>
              <a:t>of habitat</a:t>
            </a:r>
          </a:p>
          <a:p>
            <a:pPr marL="0" indent="0">
              <a:buNone/>
            </a:pPr>
            <a:r>
              <a:rPr lang="en-US" dirty="0" smtClean="0"/>
              <a:t>However, Over </a:t>
            </a:r>
            <a:r>
              <a:rPr lang="en-US" dirty="0"/>
              <a:t>110,000 </a:t>
            </a:r>
            <a:r>
              <a:rPr lang="en-US" dirty="0" err="1"/>
              <a:t>tonnes</a:t>
            </a:r>
            <a:r>
              <a:rPr lang="en-US" dirty="0"/>
              <a:t> of fisheries </a:t>
            </a:r>
            <a:r>
              <a:rPr lang="en-US" dirty="0" smtClean="0"/>
              <a:t>are caught in </a:t>
            </a:r>
            <a:r>
              <a:rPr lang="en-US" dirty="0"/>
              <a:t>Antarctic waters every </a:t>
            </a:r>
            <a:r>
              <a:rPr lang="en-US" dirty="0" smtClean="0"/>
              <a:t>year. Among </a:t>
            </a:r>
            <a:r>
              <a:rPr lang="en-US" dirty="0"/>
              <a:t>the varieties of fish and seafood that are commonly extracted from Antarctic Sea, the most important is Antarctic Krill, the catch for which is reported to have exceeded 200,000 </a:t>
            </a:r>
            <a:r>
              <a:rPr lang="en-US" dirty="0" err="1"/>
              <a:t>tonnes</a:t>
            </a:r>
            <a:r>
              <a:rPr lang="en-US" dirty="0"/>
              <a:t> per </a:t>
            </a:r>
            <a:r>
              <a:rPr lang="en-US" dirty="0" smtClean="0"/>
              <a:t>year. This does mean less fish are caught in other seas that are already over fished.</a:t>
            </a:r>
          </a:p>
        </p:txBody>
      </p:sp>
    </p:spTree>
    <p:extLst>
      <p:ext uri="{BB962C8B-B14F-4D97-AF65-F5344CB8AC3E}">
        <p14:creationId xmlns:p14="http://schemas.microsoft.com/office/powerpoint/2010/main" val="132073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613</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Who owns Antarctica?</vt:lpstr>
      <vt:lpstr>Starter: Who can you recognise?</vt:lpstr>
      <vt:lpstr>What is the Antarctica Treaty?</vt:lpstr>
      <vt:lpstr>Create your own treaty.</vt:lpstr>
      <vt:lpstr>Should we use Antarctica for our benefit or leave it alone?</vt:lpstr>
      <vt:lpstr>CAROUSEL: On the tables you will find information for and against using Antarctica.</vt:lpstr>
      <vt:lpstr>It has resources!</vt:lpstr>
      <vt:lpstr>A Wonder!</vt:lpstr>
      <vt:lpstr>Fishing</vt:lpstr>
      <vt:lpstr>Tourism – British Antarctic Survey (BAS)</vt:lpstr>
      <vt:lpstr>Write your report.</vt:lpstr>
    </vt:vector>
  </TitlesOfParts>
  <Company>Aldar Academies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owns Antarctica?</dc:title>
  <dc:creator>Eurin Benjamin Morgan</dc:creator>
  <cp:lastModifiedBy>Eurin Benjamin Morgan</cp:lastModifiedBy>
  <cp:revision>5</cp:revision>
  <cp:lastPrinted>2017-11-22T09:08:03Z</cp:lastPrinted>
  <dcterms:created xsi:type="dcterms:W3CDTF">2017-10-31T07:46:51Z</dcterms:created>
  <dcterms:modified xsi:type="dcterms:W3CDTF">2017-11-22T10:50:54Z</dcterms:modified>
</cp:coreProperties>
</file>