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C1EFAC-063D-4197-B547-4E90363600FC}" type="datetimeFigureOut">
              <a:rPr lang="en-GB" smtClean="0"/>
              <a:t>01/05/2018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8F9094-C59A-4E8D-B731-B28876B06DCA}" type="slidenum">
              <a:rPr lang="en-GB" smtClean="0"/>
              <a:t>‹#›</a:t>
            </a:fld>
            <a:endParaRPr lang="en-GB"/>
          </a:p>
        </p:txBody>
      </p:sp>
    </p:spTree>
    <p:extLst>
      <p:ext uri="{BB962C8B-B14F-4D97-AF65-F5344CB8AC3E}">
        <p14:creationId xmlns:p14="http://schemas.microsoft.com/office/powerpoint/2010/main" val="233662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C1EFAC-063D-4197-B547-4E90363600FC}" type="datetimeFigureOut">
              <a:rPr lang="en-GB" smtClean="0"/>
              <a:t>01/05/2018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8F9094-C59A-4E8D-B731-B28876B06DCA}" type="slidenum">
              <a:rPr lang="en-GB" smtClean="0"/>
              <a:t>‹#›</a:t>
            </a:fld>
            <a:endParaRPr lang="en-GB"/>
          </a:p>
        </p:txBody>
      </p:sp>
    </p:spTree>
    <p:extLst>
      <p:ext uri="{BB962C8B-B14F-4D97-AF65-F5344CB8AC3E}">
        <p14:creationId xmlns:p14="http://schemas.microsoft.com/office/powerpoint/2010/main" val="91218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C1EFAC-063D-4197-B547-4E90363600FC}" type="datetimeFigureOut">
              <a:rPr lang="en-GB" smtClean="0"/>
              <a:t>01/05/2018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8F9094-C59A-4E8D-B731-B28876B06DCA}" type="slidenum">
              <a:rPr lang="en-GB" smtClean="0"/>
              <a:t>‹#›</a:t>
            </a:fld>
            <a:endParaRPr lang="en-GB"/>
          </a:p>
        </p:txBody>
      </p:sp>
    </p:spTree>
    <p:extLst>
      <p:ext uri="{BB962C8B-B14F-4D97-AF65-F5344CB8AC3E}">
        <p14:creationId xmlns:p14="http://schemas.microsoft.com/office/powerpoint/2010/main" val="409034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C1EFAC-063D-4197-B547-4E90363600FC}" type="datetimeFigureOut">
              <a:rPr lang="en-GB" smtClean="0"/>
              <a:t>01/05/2018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8F9094-C59A-4E8D-B731-B28876B06DCA}" type="slidenum">
              <a:rPr lang="en-GB" smtClean="0"/>
              <a:t>‹#›</a:t>
            </a:fld>
            <a:endParaRPr lang="en-GB"/>
          </a:p>
        </p:txBody>
      </p:sp>
    </p:spTree>
    <p:extLst>
      <p:ext uri="{BB962C8B-B14F-4D97-AF65-F5344CB8AC3E}">
        <p14:creationId xmlns:p14="http://schemas.microsoft.com/office/powerpoint/2010/main" val="76577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C1EFAC-063D-4197-B547-4E90363600FC}" type="datetimeFigureOut">
              <a:rPr lang="en-GB" smtClean="0"/>
              <a:t>01/05/2018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8F9094-C59A-4E8D-B731-B28876B06DCA}" type="slidenum">
              <a:rPr lang="en-GB" smtClean="0"/>
              <a:t>‹#›</a:t>
            </a:fld>
            <a:endParaRPr lang="en-GB"/>
          </a:p>
        </p:txBody>
      </p:sp>
    </p:spTree>
    <p:extLst>
      <p:ext uri="{BB962C8B-B14F-4D97-AF65-F5344CB8AC3E}">
        <p14:creationId xmlns:p14="http://schemas.microsoft.com/office/powerpoint/2010/main" val="315020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C1EFAC-063D-4197-B547-4E90363600FC}" type="datetimeFigureOut">
              <a:rPr lang="en-GB" smtClean="0"/>
              <a:t>01/05/2018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8F9094-C59A-4E8D-B731-B28876B06DCA}" type="slidenum">
              <a:rPr lang="en-GB" smtClean="0"/>
              <a:t>‹#›</a:t>
            </a:fld>
            <a:endParaRPr lang="en-GB"/>
          </a:p>
        </p:txBody>
      </p:sp>
    </p:spTree>
    <p:extLst>
      <p:ext uri="{BB962C8B-B14F-4D97-AF65-F5344CB8AC3E}">
        <p14:creationId xmlns:p14="http://schemas.microsoft.com/office/powerpoint/2010/main" val="217826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C1EFAC-063D-4197-B547-4E90363600FC}" type="datetimeFigureOut">
              <a:rPr lang="en-GB" smtClean="0"/>
              <a:t>01/05/2018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8F9094-C59A-4E8D-B731-B28876B06DCA}" type="slidenum">
              <a:rPr lang="en-GB" smtClean="0"/>
              <a:t>‹#›</a:t>
            </a:fld>
            <a:endParaRPr lang="en-GB"/>
          </a:p>
        </p:txBody>
      </p:sp>
    </p:spTree>
    <p:extLst>
      <p:ext uri="{BB962C8B-B14F-4D97-AF65-F5344CB8AC3E}">
        <p14:creationId xmlns:p14="http://schemas.microsoft.com/office/powerpoint/2010/main" val="72831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C1EFAC-063D-4197-B547-4E90363600FC}" type="datetimeFigureOut">
              <a:rPr lang="en-GB" smtClean="0"/>
              <a:t>01/05/2018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8F9094-C59A-4E8D-B731-B28876B06DCA}" type="slidenum">
              <a:rPr lang="en-GB" smtClean="0"/>
              <a:t>‹#›</a:t>
            </a:fld>
            <a:endParaRPr lang="en-GB"/>
          </a:p>
        </p:txBody>
      </p:sp>
    </p:spTree>
    <p:extLst>
      <p:ext uri="{BB962C8B-B14F-4D97-AF65-F5344CB8AC3E}">
        <p14:creationId xmlns:p14="http://schemas.microsoft.com/office/powerpoint/2010/main" val="1019189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1EFAC-063D-4197-B547-4E90363600FC}" type="datetimeFigureOut">
              <a:rPr lang="en-GB" smtClean="0"/>
              <a:t>01/05/2018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8F9094-C59A-4E8D-B731-B28876B06DCA}" type="slidenum">
              <a:rPr lang="en-GB" smtClean="0"/>
              <a:t>‹#›</a:t>
            </a:fld>
            <a:endParaRPr lang="en-GB"/>
          </a:p>
        </p:txBody>
      </p:sp>
    </p:spTree>
    <p:extLst>
      <p:ext uri="{BB962C8B-B14F-4D97-AF65-F5344CB8AC3E}">
        <p14:creationId xmlns:p14="http://schemas.microsoft.com/office/powerpoint/2010/main" val="283087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C1EFAC-063D-4197-B547-4E90363600FC}" type="datetimeFigureOut">
              <a:rPr lang="en-GB" smtClean="0"/>
              <a:t>01/05/2018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8F9094-C59A-4E8D-B731-B28876B06DCA}" type="slidenum">
              <a:rPr lang="en-GB" smtClean="0"/>
              <a:t>‹#›</a:t>
            </a:fld>
            <a:endParaRPr lang="en-GB"/>
          </a:p>
        </p:txBody>
      </p:sp>
    </p:spTree>
    <p:extLst>
      <p:ext uri="{BB962C8B-B14F-4D97-AF65-F5344CB8AC3E}">
        <p14:creationId xmlns:p14="http://schemas.microsoft.com/office/powerpoint/2010/main" val="320621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C1EFAC-063D-4197-B547-4E90363600FC}" type="datetimeFigureOut">
              <a:rPr lang="en-GB" smtClean="0"/>
              <a:t>01/05/2018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8F9094-C59A-4E8D-B731-B28876B06DCA}" type="slidenum">
              <a:rPr lang="en-GB" smtClean="0"/>
              <a:t>‹#›</a:t>
            </a:fld>
            <a:endParaRPr lang="en-GB"/>
          </a:p>
        </p:txBody>
      </p:sp>
    </p:spTree>
    <p:extLst>
      <p:ext uri="{BB962C8B-B14F-4D97-AF65-F5344CB8AC3E}">
        <p14:creationId xmlns:p14="http://schemas.microsoft.com/office/powerpoint/2010/main" val="229469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1EFAC-063D-4197-B547-4E90363600FC}" type="datetimeFigureOut">
              <a:rPr lang="en-GB" smtClean="0"/>
              <a:t>01/05/2018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F9094-C59A-4E8D-B731-B28876B06DCA}" type="slidenum">
              <a:rPr lang="en-GB" smtClean="0"/>
              <a:t>‹#›</a:t>
            </a:fld>
            <a:endParaRPr lang="en-GB"/>
          </a:p>
        </p:txBody>
      </p:sp>
    </p:spTree>
    <p:extLst>
      <p:ext uri="{BB962C8B-B14F-4D97-AF65-F5344CB8AC3E}">
        <p14:creationId xmlns:p14="http://schemas.microsoft.com/office/powerpoint/2010/main" val="1155194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0582" y="160631"/>
            <a:ext cx="7830877" cy="923330"/>
          </a:xfrm>
          <a:prstGeom prst="rect">
            <a:avLst/>
          </a:prstGeom>
          <a:noFill/>
        </p:spPr>
        <p:txBody>
          <a:bodyPr wrap="non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Developing explanations…</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TextBox 2"/>
          <p:cNvSpPr txBox="1"/>
          <p:nvPr/>
        </p:nvSpPr>
        <p:spPr>
          <a:xfrm>
            <a:off x="1611832" y="1395512"/>
            <a:ext cx="8968357"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Choose three conditions from your worksheet, </a:t>
            </a:r>
            <a:r>
              <a:rPr lang="en-US" b="1" dirty="0"/>
              <a:t>explain in detail</a:t>
            </a:r>
            <a:r>
              <a:rPr lang="en-US" dirty="0"/>
              <a:t> how each condition allows the coral to grow. Use the </a:t>
            </a:r>
            <a:r>
              <a:rPr lang="en-US" b="1" dirty="0"/>
              <a:t>connectives</a:t>
            </a:r>
            <a:r>
              <a:rPr lang="en-US" dirty="0"/>
              <a:t> on the wall to explain and develop your explanations:</a:t>
            </a:r>
          </a:p>
          <a:p>
            <a:endParaRPr lang="en-US" dirty="0"/>
          </a:p>
          <a:p>
            <a:r>
              <a:rPr lang="en-US" dirty="0">
                <a:solidFill>
                  <a:schemeClr val="accent6"/>
                </a:solidFill>
              </a:rPr>
              <a:t>GOOD (AF4 - ME)</a:t>
            </a:r>
            <a:endParaRPr lang="en-US" dirty="0">
              <a:solidFill>
                <a:schemeClr val="accent6"/>
              </a:solidFill>
            </a:endParaRPr>
          </a:p>
          <a:p>
            <a:r>
              <a:rPr lang="en-US" dirty="0">
                <a:solidFill>
                  <a:schemeClr val="accent6"/>
                </a:solidFill>
              </a:rPr>
              <a:t>Coral needs to grow in shallow water so that sunlight can reach them</a:t>
            </a:r>
          </a:p>
          <a:p>
            <a:endParaRPr lang="en-US" dirty="0">
              <a:solidFill>
                <a:schemeClr val="accent6"/>
              </a:solidFill>
            </a:endParaRPr>
          </a:p>
          <a:p>
            <a:r>
              <a:rPr lang="en-US" dirty="0">
                <a:solidFill>
                  <a:srgbClr val="008000"/>
                </a:solidFill>
              </a:rPr>
              <a:t>EVEN BETTER (AF4 – ME+) </a:t>
            </a:r>
            <a:endParaRPr lang="en-US" dirty="0">
              <a:solidFill>
                <a:srgbClr val="008000"/>
              </a:solidFill>
            </a:endParaRPr>
          </a:p>
          <a:p>
            <a:r>
              <a:rPr lang="en-US" dirty="0">
                <a:solidFill>
                  <a:srgbClr val="008000"/>
                </a:solidFill>
              </a:rPr>
              <a:t>Coral needs to grow in shallow water so that sunlight can reach them. This means that the coral is able to absorb the sunlight for photosynthesis.</a:t>
            </a:r>
          </a:p>
          <a:p>
            <a:endParaRPr lang="en-US" dirty="0"/>
          </a:p>
          <a:p>
            <a:r>
              <a:rPr lang="en-US" dirty="0"/>
              <a:t>EE Would also include data, examples and place specific information e.g., names of seas or towns</a:t>
            </a:r>
            <a:endParaRPr lang="en-US" dirty="0"/>
          </a:p>
        </p:txBody>
      </p:sp>
      <p:sp>
        <p:nvSpPr>
          <p:cNvPr id="4" name="Rectangle 3"/>
          <p:cNvSpPr/>
          <p:nvPr/>
        </p:nvSpPr>
        <p:spPr>
          <a:xfrm>
            <a:off x="6441685" y="1080507"/>
            <a:ext cx="4044697"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dirty="0"/>
              <a:t>AF4 – explain the formation of landforms</a:t>
            </a:r>
            <a:endParaRPr lang="en-US" dirty="0"/>
          </a:p>
        </p:txBody>
      </p:sp>
      <p:sp>
        <p:nvSpPr>
          <p:cNvPr id="5" name="TextBox 4"/>
          <p:cNvSpPr txBox="1"/>
          <p:nvPr/>
        </p:nvSpPr>
        <p:spPr>
          <a:xfrm>
            <a:off x="2025686" y="4688294"/>
            <a:ext cx="827780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t>Explaining connectives: </a:t>
            </a:r>
            <a:r>
              <a:rPr lang="en-US" dirty="0"/>
              <a:t>Because, so, so that, in order to…</a:t>
            </a:r>
          </a:p>
          <a:p>
            <a:pPr algn="ctr"/>
            <a:endParaRPr lang="en-US" dirty="0"/>
          </a:p>
          <a:p>
            <a:pPr algn="ctr"/>
            <a:r>
              <a:rPr lang="en-US" b="1" dirty="0"/>
              <a:t>Developing the explanation connectives</a:t>
            </a:r>
            <a:r>
              <a:rPr lang="en-US" dirty="0"/>
              <a:t>: This means that, as a result of this, therefore…</a:t>
            </a:r>
            <a:endParaRPr lang="en-US" dirty="0"/>
          </a:p>
        </p:txBody>
      </p:sp>
    </p:spTree>
    <p:extLst>
      <p:ext uri="{BB962C8B-B14F-4D97-AF65-F5344CB8AC3E}">
        <p14:creationId xmlns:p14="http://schemas.microsoft.com/office/powerpoint/2010/main" val="171533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1876" y="5159942"/>
            <a:ext cx="8607040" cy="1200329"/>
          </a:xfrm>
          <a:prstGeom prst="rect">
            <a:avLst/>
          </a:prstGeom>
        </p:spPr>
        <p:txBody>
          <a:bodyPr wrap="square">
            <a:spAutoFit/>
          </a:bodyPr>
          <a:lstStyle/>
          <a:p>
            <a:r>
              <a:rPr lang="en-US" dirty="0"/>
              <a:t>Corals need to grow in shallow water where sunlight can reach them. Corals depend on the </a:t>
            </a:r>
            <a:r>
              <a:rPr lang="en-US" dirty="0" err="1"/>
              <a:t>zooxanthellae</a:t>
            </a:r>
            <a:r>
              <a:rPr lang="en-US" dirty="0"/>
              <a:t> (algae) that grow inside of them for oxygen and other things, and since these algae needs sunlight to survive, corals also need sunlight to survive. Corals rarely develop in water deeper than 165 feet (50 meters).</a:t>
            </a:r>
            <a:endParaRPr lang="en-US" dirty="0"/>
          </a:p>
        </p:txBody>
      </p:sp>
      <p:sp>
        <p:nvSpPr>
          <p:cNvPr id="3" name="Rectangle 2"/>
          <p:cNvSpPr/>
          <p:nvPr/>
        </p:nvSpPr>
        <p:spPr>
          <a:xfrm>
            <a:off x="1843085" y="144951"/>
            <a:ext cx="7221875" cy="923330"/>
          </a:xfrm>
          <a:prstGeom prst="rect">
            <a:avLst/>
          </a:prstGeom>
          <a:noFill/>
        </p:spPr>
        <p:txBody>
          <a:bodyPr wrap="square" lIns="91440" tIns="45720" rIns="91440" bIns="45720">
            <a:spAutoFit/>
          </a:bodyPr>
          <a:lstStyle/>
          <a:p>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SHALLOW WATER</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 name="Picture 3"/>
          <p:cNvPicPr>
            <a:picLocks noChangeAspect="1"/>
          </p:cNvPicPr>
          <p:nvPr/>
        </p:nvPicPr>
        <p:blipFill>
          <a:blip r:embed="rId2"/>
          <a:stretch>
            <a:fillRect/>
          </a:stretch>
        </p:blipFill>
        <p:spPr>
          <a:xfrm>
            <a:off x="1821876" y="1068281"/>
            <a:ext cx="8607040" cy="3917930"/>
          </a:xfrm>
          <a:prstGeom prst="rect">
            <a:avLst/>
          </a:prstGeom>
        </p:spPr>
      </p:pic>
    </p:spTree>
    <p:extLst>
      <p:ext uri="{BB962C8B-B14F-4D97-AF65-F5344CB8AC3E}">
        <p14:creationId xmlns:p14="http://schemas.microsoft.com/office/powerpoint/2010/main" val="3486835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8245" y="5700879"/>
            <a:ext cx="8779495" cy="923330"/>
          </a:xfrm>
          <a:prstGeom prst="rect">
            <a:avLst/>
          </a:prstGeom>
        </p:spPr>
        <p:txBody>
          <a:bodyPr wrap="square">
            <a:spAutoFit/>
          </a:bodyPr>
          <a:lstStyle/>
          <a:p>
            <a:r>
              <a:rPr lang="en-US" dirty="0"/>
              <a:t>Clear water: Corals need clear water that lets sunlight through; they don’t thrive well when the water is opaque. Sediment and plankton can cloud water, which decreases the amount of sunlight that reaches the </a:t>
            </a:r>
            <a:r>
              <a:rPr lang="en-US" dirty="0" err="1"/>
              <a:t>zooxanthellae</a:t>
            </a:r>
            <a:r>
              <a:rPr lang="en-US" dirty="0"/>
              <a:t> (algae).</a:t>
            </a:r>
            <a:endParaRPr lang="en-US" dirty="0"/>
          </a:p>
        </p:txBody>
      </p:sp>
      <p:sp>
        <p:nvSpPr>
          <p:cNvPr id="3" name="Rectangle 2"/>
          <p:cNvSpPr/>
          <p:nvPr/>
        </p:nvSpPr>
        <p:spPr>
          <a:xfrm>
            <a:off x="1862394" y="144951"/>
            <a:ext cx="4265598"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CLEAR WATER</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 name="Picture 3"/>
          <p:cNvPicPr>
            <a:picLocks noChangeAspect="1"/>
          </p:cNvPicPr>
          <p:nvPr/>
        </p:nvPicPr>
        <p:blipFill>
          <a:blip r:embed="rId2"/>
          <a:stretch>
            <a:fillRect/>
          </a:stretch>
        </p:blipFill>
        <p:spPr>
          <a:xfrm>
            <a:off x="1784004" y="1068282"/>
            <a:ext cx="8655345" cy="4632597"/>
          </a:xfrm>
          <a:prstGeom prst="rect">
            <a:avLst/>
          </a:prstGeom>
        </p:spPr>
      </p:pic>
    </p:spTree>
    <p:extLst>
      <p:ext uri="{BB962C8B-B14F-4D97-AF65-F5344CB8AC3E}">
        <p14:creationId xmlns:p14="http://schemas.microsoft.com/office/powerpoint/2010/main" val="467596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7810" y="5672139"/>
            <a:ext cx="8779494" cy="923330"/>
          </a:xfrm>
          <a:prstGeom prst="rect">
            <a:avLst/>
          </a:prstGeom>
        </p:spPr>
        <p:txBody>
          <a:bodyPr wrap="square">
            <a:spAutoFit/>
          </a:bodyPr>
          <a:lstStyle/>
          <a:p>
            <a:r>
              <a:rPr lang="en-US" dirty="0"/>
              <a:t>Reef-building corals require warm water conditions to survive. Different corals living in different regions can withstand various temperature fluctuations. However, corals generally live in water temperatures of 68–90° F or 20–32° C.</a:t>
            </a:r>
            <a:endParaRPr lang="en-US" dirty="0"/>
          </a:p>
        </p:txBody>
      </p:sp>
      <p:sp>
        <p:nvSpPr>
          <p:cNvPr id="3" name="Rectangle 2"/>
          <p:cNvSpPr/>
          <p:nvPr/>
        </p:nvSpPr>
        <p:spPr>
          <a:xfrm>
            <a:off x="1727810" y="160632"/>
            <a:ext cx="45090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TEMPERATURE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2"/>
          <a:stretch>
            <a:fillRect/>
          </a:stretch>
        </p:blipFill>
        <p:spPr>
          <a:xfrm>
            <a:off x="2247900" y="1346200"/>
            <a:ext cx="7683500" cy="4152900"/>
          </a:xfrm>
          <a:prstGeom prst="rect">
            <a:avLst/>
          </a:prstGeom>
        </p:spPr>
      </p:pic>
    </p:spTree>
    <p:extLst>
      <p:ext uri="{BB962C8B-B14F-4D97-AF65-F5344CB8AC3E}">
        <p14:creationId xmlns:p14="http://schemas.microsoft.com/office/powerpoint/2010/main" val="758492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1876" y="5638159"/>
            <a:ext cx="8638395" cy="923330"/>
          </a:xfrm>
          <a:prstGeom prst="rect">
            <a:avLst/>
          </a:prstGeom>
        </p:spPr>
        <p:txBody>
          <a:bodyPr wrap="square">
            <a:spAutoFit/>
          </a:bodyPr>
          <a:lstStyle/>
          <a:p>
            <a:r>
              <a:rPr lang="en-US" dirty="0"/>
              <a:t>Corals need saltwater to survive and require a certain balance in the ratio of salt to water. This is why corals don’t live in areas where rivers drain fresh water into the ocean (“estuaries”).</a:t>
            </a:r>
            <a:endParaRPr lang="en-US" dirty="0"/>
          </a:p>
        </p:txBody>
      </p:sp>
      <p:sp>
        <p:nvSpPr>
          <p:cNvPr id="3" name="Rectangle 2"/>
          <p:cNvSpPr/>
          <p:nvPr/>
        </p:nvSpPr>
        <p:spPr>
          <a:xfrm>
            <a:off x="1682462" y="191991"/>
            <a:ext cx="3841579"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dirty="0">
                <a:ln/>
                <a:solidFill>
                  <a:schemeClr val="accent5">
                    <a:tint val="50000"/>
                    <a:satMod val="180000"/>
                  </a:schemeClr>
                </a:solidFill>
              </a:rPr>
              <a:t>SALT WATER</a:t>
            </a:r>
            <a:endParaRPr lang="en-US" sz="5400" b="1" dirty="0">
              <a:ln/>
              <a:solidFill>
                <a:schemeClr val="accent5">
                  <a:tint val="50000"/>
                  <a:satMod val="180000"/>
                </a:schemeClr>
              </a:solidFill>
            </a:endParaRPr>
          </a:p>
        </p:txBody>
      </p:sp>
      <p:pic>
        <p:nvPicPr>
          <p:cNvPr id="4" name="Picture 3"/>
          <p:cNvPicPr>
            <a:picLocks noChangeAspect="1"/>
          </p:cNvPicPr>
          <p:nvPr/>
        </p:nvPicPr>
        <p:blipFill>
          <a:blip r:embed="rId2"/>
          <a:stretch>
            <a:fillRect/>
          </a:stretch>
        </p:blipFill>
        <p:spPr>
          <a:xfrm>
            <a:off x="2266414" y="1244600"/>
            <a:ext cx="7221841" cy="4253961"/>
          </a:xfrm>
          <a:prstGeom prst="rect">
            <a:avLst/>
          </a:prstGeom>
        </p:spPr>
      </p:pic>
    </p:spTree>
    <p:extLst>
      <p:ext uri="{BB962C8B-B14F-4D97-AF65-F5344CB8AC3E}">
        <p14:creationId xmlns:p14="http://schemas.microsoft.com/office/powerpoint/2010/main" val="348069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2202" y="176312"/>
            <a:ext cx="437380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Wave action</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Picture 3"/>
          <p:cNvPicPr>
            <a:picLocks noChangeAspect="1"/>
          </p:cNvPicPr>
          <p:nvPr/>
        </p:nvPicPr>
        <p:blipFill>
          <a:blip r:embed="rId2"/>
          <a:stretch>
            <a:fillRect/>
          </a:stretch>
        </p:blipFill>
        <p:spPr>
          <a:xfrm>
            <a:off x="1779036" y="1458232"/>
            <a:ext cx="6509775" cy="4882331"/>
          </a:xfrm>
          <a:prstGeom prst="rect">
            <a:avLst/>
          </a:prstGeom>
        </p:spPr>
      </p:pic>
      <p:sp>
        <p:nvSpPr>
          <p:cNvPr id="5" name="TextBox 4"/>
          <p:cNvSpPr txBox="1"/>
          <p:nvPr/>
        </p:nvSpPr>
        <p:spPr>
          <a:xfrm>
            <a:off x="8531918" y="1567992"/>
            <a:ext cx="1896998" cy="2585323"/>
          </a:xfrm>
          <a:prstGeom prst="rect">
            <a:avLst/>
          </a:prstGeom>
          <a:noFill/>
        </p:spPr>
        <p:txBody>
          <a:bodyPr wrap="square" rtlCol="0">
            <a:spAutoFit/>
          </a:bodyPr>
          <a:lstStyle/>
          <a:p>
            <a:r>
              <a:rPr lang="en-US" dirty="0"/>
              <a:t>Coral require strong wave action to ensure a supply of food and oxygen. It also prevents sediment from settling on the coral.</a:t>
            </a:r>
            <a:endParaRPr lang="en-US" dirty="0"/>
          </a:p>
        </p:txBody>
      </p:sp>
    </p:spTree>
    <p:extLst>
      <p:ext uri="{BB962C8B-B14F-4D97-AF65-F5344CB8AC3E}">
        <p14:creationId xmlns:p14="http://schemas.microsoft.com/office/powerpoint/2010/main" val="2700757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6492" y="1228423"/>
            <a:ext cx="6135096" cy="4773706"/>
          </a:xfrm>
          <a:prstGeom prst="rect">
            <a:avLst/>
          </a:prstGeom>
        </p:spPr>
      </p:pic>
      <p:sp>
        <p:nvSpPr>
          <p:cNvPr id="3" name="Rectangle 2"/>
          <p:cNvSpPr/>
          <p:nvPr/>
        </p:nvSpPr>
        <p:spPr>
          <a:xfrm>
            <a:off x="1658016" y="129271"/>
            <a:ext cx="470571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HARD SURFACE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8187009" y="1364153"/>
            <a:ext cx="2273262" cy="3139321"/>
          </a:xfrm>
          <a:prstGeom prst="rect">
            <a:avLst/>
          </a:prstGeom>
          <a:noFill/>
        </p:spPr>
        <p:txBody>
          <a:bodyPr wrap="square" rtlCol="0">
            <a:spAutoFit/>
          </a:bodyPr>
          <a:lstStyle/>
          <a:p>
            <a:r>
              <a:rPr lang="en-US" dirty="0"/>
              <a:t>Coral growth is upwards and outwards. As the coral grows it builds on top of old/dead coral, which provides a hard base for growth. Coral can also grow on submerged volcanoes, which acts as the solid base for growth. </a:t>
            </a:r>
            <a:endParaRPr lang="en-US" dirty="0"/>
          </a:p>
        </p:txBody>
      </p:sp>
    </p:spTree>
    <p:extLst>
      <p:ext uri="{BB962C8B-B14F-4D97-AF65-F5344CB8AC3E}">
        <p14:creationId xmlns:p14="http://schemas.microsoft.com/office/powerpoint/2010/main" val="3167329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402</Words>
  <Application>Microsoft Office PowerPoint</Application>
  <PresentationFormat>Widescreen</PresentationFormat>
  <Paragraphs>26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Aldar Academies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Eurin Benjamin Morgan</dc:creator>
  <cp:lastModifiedBy>Eurin Benjamin Morgan</cp:lastModifiedBy>
  <cp:revision>1</cp:revision>
  <dcterms:created xsi:type="dcterms:W3CDTF">2018-05-01T07:50:22Z</dcterms:created>
  <dcterms:modified xsi:type="dcterms:W3CDTF">2018-05-01T07:51:03Z</dcterms:modified>
</cp:coreProperties>
</file>