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60" d="100"/>
          <a:sy n="60" d="100"/>
        </p:scale>
        <p:origin x="91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AAB3-D9E7-489D-A3BE-3AF8EECED16C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0846-5768-4E32-B16E-1B1C9AF68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06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AAB3-D9E7-489D-A3BE-3AF8EECED16C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0846-5768-4E32-B16E-1B1C9AF68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71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AAB3-D9E7-489D-A3BE-3AF8EECED16C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0846-5768-4E32-B16E-1B1C9AF68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97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AAB3-D9E7-489D-A3BE-3AF8EECED16C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0846-5768-4E32-B16E-1B1C9AF68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19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AAB3-D9E7-489D-A3BE-3AF8EECED16C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0846-5768-4E32-B16E-1B1C9AF68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4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AAB3-D9E7-489D-A3BE-3AF8EECED16C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0846-5768-4E32-B16E-1B1C9AF68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80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AAB3-D9E7-489D-A3BE-3AF8EECED16C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0846-5768-4E32-B16E-1B1C9AF68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37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AAB3-D9E7-489D-A3BE-3AF8EECED16C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0846-5768-4E32-B16E-1B1C9AF68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64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AAB3-D9E7-489D-A3BE-3AF8EECED16C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0846-5768-4E32-B16E-1B1C9AF68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13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AAB3-D9E7-489D-A3BE-3AF8EECED16C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0846-5768-4E32-B16E-1B1C9AF68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55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AAB3-D9E7-489D-A3BE-3AF8EECED16C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0846-5768-4E32-B16E-1B1C9AF68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98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AAB3-D9E7-489D-A3BE-3AF8EECED16C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50846-5768-4E32-B16E-1B1C9AF68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34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8278" y="-466546"/>
            <a:ext cx="9144000" cy="2387600"/>
          </a:xfrm>
        </p:spPr>
        <p:txBody>
          <a:bodyPr/>
          <a:lstStyle/>
          <a:p>
            <a:r>
              <a:rPr lang="en-US" u="sng" dirty="0" smtClean="0"/>
              <a:t>Development Gaps Within </a:t>
            </a:r>
            <a:r>
              <a:rPr lang="en-US" u="sng" dirty="0"/>
              <a:t>U</a:t>
            </a:r>
            <a:r>
              <a:rPr lang="en-US" u="sng" dirty="0" smtClean="0"/>
              <a:t>rban </a:t>
            </a:r>
            <a:r>
              <a:rPr lang="en-US" u="sng" dirty="0"/>
              <a:t>A</a:t>
            </a:r>
            <a:r>
              <a:rPr lang="en-US" u="sng" dirty="0" smtClean="0"/>
              <a:t>reas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4986" y="2448241"/>
            <a:ext cx="9870584" cy="16557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LO: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To explore how levels of deprivation vary in a major city such as London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How wealth is spread among a population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124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73" y="365125"/>
            <a:ext cx="10515600" cy="1325563"/>
          </a:xfrm>
        </p:spPr>
        <p:txBody>
          <a:bodyPr/>
          <a:lstStyle/>
          <a:p>
            <a:r>
              <a:rPr lang="en-US" dirty="0" smtClean="0"/>
              <a:t>What is the </a:t>
            </a:r>
            <a:r>
              <a:rPr lang="en-US" u="sng" dirty="0" smtClean="0"/>
              <a:t>Multiple Deprivation Index </a:t>
            </a:r>
            <a:r>
              <a:rPr lang="en-US" dirty="0" smtClean="0"/>
              <a:t>(MDI)?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873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It is a </a:t>
            </a:r>
            <a:r>
              <a:rPr lang="en-US" sz="4000" u="sng" dirty="0" smtClean="0"/>
              <a:t>composite measure </a:t>
            </a:r>
            <a:r>
              <a:rPr lang="en-US" sz="4000" dirty="0" smtClean="0"/>
              <a:t>of urban deprivation that looks at 7 different indicators which include:</a:t>
            </a:r>
          </a:p>
          <a:p>
            <a:pPr lvl="2"/>
            <a:r>
              <a:rPr lang="en-US" sz="3200" dirty="0" smtClean="0"/>
              <a:t>Income</a:t>
            </a:r>
          </a:p>
          <a:p>
            <a:pPr lvl="2"/>
            <a:r>
              <a:rPr lang="en-US" sz="3200" dirty="0" smtClean="0"/>
              <a:t>Unemployment</a:t>
            </a:r>
          </a:p>
          <a:p>
            <a:pPr lvl="2"/>
            <a:r>
              <a:rPr lang="en-US" sz="3200" dirty="0" smtClean="0"/>
              <a:t>Health and disability</a:t>
            </a:r>
          </a:p>
          <a:p>
            <a:pPr lvl="2"/>
            <a:r>
              <a:rPr lang="en-US" sz="3200" dirty="0" smtClean="0"/>
              <a:t>Education &amp; qualifications</a:t>
            </a:r>
          </a:p>
          <a:p>
            <a:pPr lvl="2"/>
            <a:r>
              <a:rPr lang="en-US" sz="3200" dirty="0" smtClean="0"/>
              <a:t>Access to housing and services</a:t>
            </a:r>
          </a:p>
          <a:p>
            <a:pPr lvl="2"/>
            <a:r>
              <a:rPr lang="en-US" sz="3200" dirty="0" smtClean="0"/>
              <a:t>Environmental quality </a:t>
            </a:r>
          </a:p>
          <a:p>
            <a:pPr lvl="2"/>
            <a:r>
              <a:rPr lang="en-US" sz="3200" dirty="0" smtClean="0"/>
              <a:t>Crime rates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6790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96812" y="-2118268"/>
            <a:ext cx="6079456" cy="118730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5285" y="0"/>
            <a:ext cx="66795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/>
              <a:t>Levels of deprivation in London</a:t>
            </a:r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252395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rich house lond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16" y="1636295"/>
            <a:ext cx="5030271" cy="439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oor housing estate lond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55" y="2040565"/>
            <a:ext cx="5910878" cy="358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95310" y="404681"/>
            <a:ext cx="2133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Deprivation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012237" y="404682"/>
            <a:ext cx="1775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Affluence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61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deprivation lond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10" y="1135146"/>
            <a:ext cx="5459607" cy="327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7937" y="401053"/>
            <a:ext cx="2133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Deprivation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815137" y="452809"/>
            <a:ext cx="1775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Affluence</a:t>
            </a:r>
            <a:endParaRPr lang="en-GB" sz="3200" dirty="0"/>
          </a:p>
        </p:txBody>
      </p:sp>
      <p:pic>
        <p:nvPicPr>
          <p:cNvPr id="2052" name="Picture 4" descr="Image result for affluent lond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98" y="1135146"/>
            <a:ext cx="5186444" cy="340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99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16" y="0"/>
            <a:ext cx="10515600" cy="1325563"/>
          </a:xfrm>
        </p:spPr>
        <p:txBody>
          <a:bodyPr/>
          <a:lstStyle/>
          <a:p>
            <a:r>
              <a:rPr lang="en-US" u="sng" dirty="0" smtClean="0"/>
              <a:t>Describing levels of deprivation in London</a:t>
            </a:r>
            <a:br>
              <a:rPr lang="en-US" u="sng" dirty="0" smtClean="0"/>
            </a:br>
            <a:r>
              <a:rPr lang="en-US" sz="3600" dirty="0" smtClean="0"/>
              <a:t>study the choropleth map, what patterns does it show?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437" y="1440280"/>
            <a:ext cx="11032958" cy="471988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Areas of central London have higher levels of deprivation</a:t>
            </a:r>
          </a:p>
          <a:p>
            <a:r>
              <a:rPr lang="en-US" sz="3200" dirty="0" smtClean="0"/>
              <a:t>It decreases towards the edge of the city</a:t>
            </a:r>
          </a:p>
          <a:p>
            <a:r>
              <a:rPr lang="en-US" sz="3200" dirty="0" smtClean="0"/>
              <a:t>Slightly higher levels of deprivation north of the River Thames</a:t>
            </a:r>
          </a:p>
          <a:p>
            <a:r>
              <a:rPr lang="en-US" sz="3200" dirty="0" smtClean="0"/>
              <a:t>Also slightly higher levels in the East compared to West</a:t>
            </a:r>
          </a:p>
          <a:p>
            <a:r>
              <a:rPr lang="en-US" sz="3200" dirty="0" smtClean="0"/>
              <a:t>Boroughs including Tower Hamlets, Hackney, Islington are amongst the most deprived </a:t>
            </a:r>
          </a:p>
          <a:p>
            <a:r>
              <a:rPr lang="en-US" sz="3200" dirty="0" smtClean="0"/>
              <a:t>Whereas boroughs towards the edge such as </a:t>
            </a:r>
            <a:r>
              <a:rPr lang="en-US" sz="3200" dirty="0" err="1" smtClean="0"/>
              <a:t>Bexley</a:t>
            </a:r>
            <a:r>
              <a:rPr lang="en-US" sz="3200" dirty="0" smtClean="0"/>
              <a:t>, </a:t>
            </a:r>
            <a:r>
              <a:rPr lang="en-US" sz="3200" dirty="0" err="1" smtClean="0"/>
              <a:t>Havering</a:t>
            </a:r>
            <a:r>
              <a:rPr lang="en-US" sz="3200" dirty="0" smtClean="0"/>
              <a:t> and </a:t>
            </a:r>
            <a:r>
              <a:rPr lang="en-US" sz="3200" dirty="0"/>
              <a:t>B</a:t>
            </a:r>
            <a:r>
              <a:rPr lang="en-US" sz="3200" dirty="0" smtClean="0"/>
              <a:t>romley have low levels of deprivation</a:t>
            </a:r>
          </a:p>
          <a:p>
            <a:r>
              <a:rPr lang="en-US" sz="3200" dirty="0" smtClean="0"/>
              <a:t>However, there are exceptions such as…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8087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905" y="0"/>
            <a:ext cx="11081084" cy="1325563"/>
          </a:xfrm>
        </p:spPr>
        <p:txBody>
          <a:bodyPr/>
          <a:lstStyle/>
          <a:p>
            <a:r>
              <a:rPr lang="en-US" dirty="0" smtClean="0"/>
              <a:t>Calculating the spread of wealth within a country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09" y="1325563"/>
            <a:ext cx="11694695" cy="49409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 distribution of wealth within a country is measured using the 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The Gini Coefficient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/>
              <a:t>The Gini index is a widely used way of calculating </a:t>
            </a:r>
            <a:r>
              <a:rPr lang="en-US" b="1" u="sng" dirty="0" smtClean="0"/>
              <a:t>inequality</a:t>
            </a:r>
            <a:r>
              <a:rPr lang="en-US" dirty="0" smtClean="0"/>
              <a:t> within countries. It measures the degree to which the distribution of wealth within an economy is different from a perfectly equal distribution. </a:t>
            </a:r>
            <a:r>
              <a:rPr lang="en-US" b="1" dirty="0" smtClean="0"/>
              <a:t>The more the inequality, the higher the index.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Study the map on </a:t>
            </a:r>
            <a:r>
              <a:rPr lang="en-US" b="1" dirty="0" smtClean="0"/>
              <a:t>page 255</a:t>
            </a:r>
            <a:r>
              <a:rPr lang="en-US" dirty="0" smtClean="0"/>
              <a:t>. what does it tell you about the distribution of wealth within countries?</a:t>
            </a:r>
          </a:p>
          <a:p>
            <a:r>
              <a:rPr lang="en-US" dirty="0" smtClean="0"/>
              <a:t>Which countries have the fairest (most equal) distribution?</a:t>
            </a:r>
          </a:p>
          <a:p>
            <a:r>
              <a:rPr lang="en-US" dirty="0" smtClean="0"/>
              <a:t>Which have the most unequal?</a:t>
            </a:r>
          </a:p>
          <a:p>
            <a:r>
              <a:rPr lang="en-US" dirty="0" smtClean="0"/>
              <a:t>How is the map different from the GNI indicator map, are the richest countries always the fairest?</a:t>
            </a:r>
          </a:p>
          <a:p>
            <a:r>
              <a:rPr lang="en-US" dirty="0" smtClean="0"/>
              <a:t>What do you think are the main causes for the unequal spread of wealth within a country?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41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303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Development Gaps Within Urban Areas</vt:lpstr>
      <vt:lpstr>What is the Multiple Deprivation Index (MDI)?</vt:lpstr>
      <vt:lpstr>PowerPoint Presentation</vt:lpstr>
      <vt:lpstr>PowerPoint Presentation</vt:lpstr>
      <vt:lpstr>PowerPoint Presentation</vt:lpstr>
      <vt:lpstr>Describing levels of deprivation in London study the choropleth map, what patterns does it show?</vt:lpstr>
      <vt:lpstr>Calculating the spread of wealth within a country</vt:lpstr>
    </vt:vector>
  </TitlesOfParts>
  <Company>Aldar Academies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Gaps Within Urban Areas</dc:title>
  <dc:creator>Mark Alexander Gostelow</dc:creator>
  <cp:lastModifiedBy>Mark Alexander Gostelow</cp:lastModifiedBy>
  <cp:revision>13</cp:revision>
  <dcterms:created xsi:type="dcterms:W3CDTF">2016-11-07T06:17:29Z</dcterms:created>
  <dcterms:modified xsi:type="dcterms:W3CDTF">2016-11-09T05:33:30Z</dcterms:modified>
</cp:coreProperties>
</file>