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71" r:id="rId3"/>
    <p:sldId id="272" r:id="rId4"/>
    <p:sldId id="274" r:id="rId5"/>
    <p:sldId id="256" r:id="rId6"/>
    <p:sldId id="257" r:id="rId7"/>
    <p:sldId id="259" r:id="rId8"/>
    <p:sldId id="260" r:id="rId9"/>
    <p:sldId id="261" r:id="rId10"/>
    <p:sldId id="262" r:id="rId11"/>
    <p:sldId id="263" r:id="rId12"/>
    <p:sldId id="264" r:id="rId13"/>
    <p:sldId id="268" r:id="rId14"/>
    <p:sldId id="273" r:id="rId15"/>
    <p:sldId id="275" r:id="rId16"/>
    <p:sldId id="276"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EE6CBC7-6890-4EB9-AD07-E5C73B5A29F0}" type="datetimeFigureOut">
              <a:rPr lang="en-GB" smtClean="0"/>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52FDF-FC61-4BA2-9762-33362B642063}" type="slidenum">
              <a:rPr lang="en-GB" smtClean="0"/>
              <a:t>‹#›</a:t>
            </a:fld>
            <a:endParaRPr lang="en-GB"/>
          </a:p>
        </p:txBody>
      </p:sp>
    </p:spTree>
    <p:extLst>
      <p:ext uri="{BB962C8B-B14F-4D97-AF65-F5344CB8AC3E}">
        <p14:creationId xmlns:p14="http://schemas.microsoft.com/office/powerpoint/2010/main" val="2049628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E6CBC7-6890-4EB9-AD07-E5C73B5A29F0}" type="datetimeFigureOut">
              <a:rPr lang="en-GB" smtClean="0"/>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52FDF-FC61-4BA2-9762-33362B642063}" type="slidenum">
              <a:rPr lang="en-GB" smtClean="0"/>
              <a:t>‹#›</a:t>
            </a:fld>
            <a:endParaRPr lang="en-GB"/>
          </a:p>
        </p:txBody>
      </p:sp>
    </p:spTree>
    <p:extLst>
      <p:ext uri="{BB962C8B-B14F-4D97-AF65-F5344CB8AC3E}">
        <p14:creationId xmlns:p14="http://schemas.microsoft.com/office/powerpoint/2010/main" val="856179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E6CBC7-6890-4EB9-AD07-E5C73B5A29F0}" type="datetimeFigureOut">
              <a:rPr lang="en-GB" smtClean="0"/>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52FDF-FC61-4BA2-9762-33362B642063}" type="slidenum">
              <a:rPr lang="en-GB" smtClean="0"/>
              <a:t>‹#›</a:t>
            </a:fld>
            <a:endParaRPr lang="en-GB"/>
          </a:p>
        </p:txBody>
      </p:sp>
    </p:spTree>
    <p:extLst>
      <p:ext uri="{BB962C8B-B14F-4D97-AF65-F5344CB8AC3E}">
        <p14:creationId xmlns:p14="http://schemas.microsoft.com/office/powerpoint/2010/main" val="1357567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3" name="Shape 33"/>
          <p:cNvSpPr>
            <a:spLocks noGrp="1"/>
          </p:cNvSpPr>
          <p:nvPr>
            <p:ph type="title"/>
          </p:nvPr>
        </p:nvSpPr>
        <p:spPr>
          <a:prstGeom prst="rect">
            <a:avLst/>
          </a:prstGeom>
        </p:spPr>
        <p:txBody>
          <a:bodyPr/>
          <a:lstStyle/>
          <a:p>
            <a:pPr lvl="0">
              <a:defRPr sz="1800" cap="none">
                <a:solidFill>
                  <a:srgbClr val="000000"/>
                </a:solidFill>
              </a:defRPr>
            </a:pPr>
            <a:r>
              <a:rPr sz="4500" cap="all">
                <a:solidFill>
                  <a:srgbClr val="606060"/>
                </a:solidFill>
              </a:rPr>
              <a:t>Title Text</a:t>
            </a:r>
          </a:p>
        </p:txBody>
      </p:sp>
      <p:sp>
        <p:nvSpPr>
          <p:cNvPr id="34" name="Shape 34"/>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2391">
                <a:solidFill>
                  <a:srgbClr val="606060"/>
                </a:solidFill>
              </a:rPr>
              <a:t>Body Level One</a:t>
            </a:r>
          </a:p>
          <a:p>
            <a:pPr lvl="1">
              <a:defRPr sz="1800">
                <a:solidFill>
                  <a:srgbClr val="000000"/>
                </a:solidFill>
              </a:defRPr>
            </a:pPr>
            <a:r>
              <a:rPr sz="2391">
                <a:solidFill>
                  <a:srgbClr val="606060"/>
                </a:solidFill>
              </a:rPr>
              <a:t>Body Level Two</a:t>
            </a:r>
          </a:p>
          <a:p>
            <a:pPr lvl="2">
              <a:defRPr sz="1800">
                <a:solidFill>
                  <a:srgbClr val="000000"/>
                </a:solidFill>
              </a:defRPr>
            </a:pPr>
            <a:r>
              <a:rPr sz="2391">
                <a:solidFill>
                  <a:srgbClr val="606060"/>
                </a:solidFill>
              </a:rPr>
              <a:t>Body Level Three</a:t>
            </a:r>
          </a:p>
          <a:p>
            <a:pPr lvl="3">
              <a:defRPr sz="1800">
                <a:solidFill>
                  <a:srgbClr val="000000"/>
                </a:solidFill>
              </a:defRPr>
            </a:pPr>
            <a:r>
              <a:rPr sz="2391">
                <a:solidFill>
                  <a:srgbClr val="606060"/>
                </a:solidFill>
              </a:rPr>
              <a:t>Body Level Four</a:t>
            </a:r>
          </a:p>
          <a:p>
            <a:pPr lvl="4">
              <a:defRPr sz="1800">
                <a:solidFill>
                  <a:srgbClr val="000000"/>
                </a:solidFill>
              </a:defRPr>
            </a:pPr>
            <a:r>
              <a:rPr sz="2391">
                <a:solidFill>
                  <a:srgbClr val="606060"/>
                </a:solidFill>
              </a:rPr>
              <a:t>Body Level Five</a:t>
            </a:r>
          </a:p>
        </p:txBody>
      </p:sp>
    </p:spTree>
    <p:extLst>
      <p:ext uri="{BB962C8B-B14F-4D97-AF65-F5344CB8AC3E}">
        <p14:creationId xmlns:p14="http://schemas.microsoft.com/office/powerpoint/2010/main" val="129443717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EE6CBC7-6890-4EB9-AD07-E5C73B5A29F0}" type="datetimeFigureOut">
              <a:rPr lang="en-GB" smtClean="0"/>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52FDF-FC61-4BA2-9762-33362B642063}" type="slidenum">
              <a:rPr lang="en-GB" smtClean="0"/>
              <a:t>‹#›</a:t>
            </a:fld>
            <a:endParaRPr lang="en-GB"/>
          </a:p>
        </p:txBody>
      </p:sp>
    </p:spTree>
    <p:extLst>
      <p:ext uri="{BB962C8B-B14F-4D97-AF65-F5344CB8AC3E}">
        <p14:creationId xmlns:p14="http://schemas.microsoft.com/office/powerpoint/2010/main" val="3183301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E6CBC7-6890-4EB9-AD07-E5C73B5A29F0}" type="datetimeFigureOut">
              <a:rPr lang="en-GB" smtClean="0"/>
              <a:t>23/01/2019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D752FDF-FC61-4BA2-9762-33362B642063}" type="slidenum">
              <a:rPr lang="en-GB" smtClean="0"/>
              <a:t>‹#›</a:t>
            </a:fld>
            <a:endParaRPr lang="en-GB"/>
          </a:p>
        </p:txBody>
      </p:sp>
    </p:spTree>
    <p:extLst>
      <p:ext uri="{BB962C8B-B14F-4D97-AF65-F5344CB8AC3E}">
        <p14:creationId xmlns:p14="http://schemas.microsoft.com/office/powerpoint/2010/main" val="18151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E6CBC7-6890-4EB9-AD07-E5C73B5A29F0}" type="datetimeFigureOut">
              <a:rPr lang="en-GB" smtClean="0"/>
              <a:t>23/01/2019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752FDF-FC61-4BA2-9762-33362B642063}" type="slidenum">
              <a:rPr lang="en-GB" smtClean="0"/>
              <a:t>‹#›</a:t>
            </a:fld>
            <a:endParaRPr lang="en-GB"/>
          </a:p>
        </p:txBody>
      </p:sp>
    </p:spTree>
    <p:extLst>
      <p:ext uri="{BB962C8B-B14F-4D97-AF65-F5344CB8AC3E}">
        <p14:creationId xmlns:p14="http://schemas.microsoft.com/office/powerpoint/2010/main" val="1509236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EE6CBC7-6890-4EB9-AD07-E5C73B5A29F0}" type="datetimeFigureOut">
              <a:rPr lang="en-GB" smtClean="0"/>
              <a:t>23/01/2019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D752FDF-FC61-4BA2-9762-33362B642063}" type="slidenum">
              <a:rPr lang="en-GB" smtClean="0"/>
              <a:t>‹#›</a:t>
            </a:fld>
            <a:endParaRPr lang="en-GB"/>
          </a:p>
        </p:txBody>
      </p:sp>
    </p:spTree>
    <p:extLst>
      <p:ext uri="{BB962C8B-B14F-4D97-AF65-F5344CB8AC3E}">
        <p14:creationId xmlns:p14="http://schemas.microsoft.com/office/powerpoint/2010/main" val="2050185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E6CBC7-6890-4EB9-AD07-E5C73B5A29F0}" type="datetimeFigureOut">
              <a:rPr lang="en-GB" smtClean="0"/>
              <a:t>23/01/2019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D752FDF-FC61-4BA2-9762-33362B642063}" type="slidenum">
              <a:rPr lang="en-GB" smtClean="0"/>
              <a:t>‹#›</a:t>
            </a:fld>
            <a:endParaRPr lang="en-GB"/>
          </a:p>
        </p:txBody>
      </p:sp>
    </p:spTree>
    <p:extLst>
      <p:ext uri="{BB962C8B-B14F-4D97-AF65-F5344CB8AC3E}">
        <p14:creationId xmlns:p14="http://schemas.microsoft.com/office/powerpoint/2010/main" val="54702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6CBC7-6890-4EB9-AD07-E5C73B5A29F0}" type="datetimeFigureOut">
              <a:rPr lang="en-GB" smtClean="0"/>
              <a:t>23/01/2019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D752FDF-FC61-4BA2-9762-33362B642063}" type="slidenum">
              <a:rPr lang="en-GB" smtClean="0"/>
              <a:t>‹#›</a:t>
            </a:fld>
            <a:endParaRPr lang="en-GB"/>
          </a:p>
        </p:txBody>
      </p:sp>
    </p:spTree>
    <p:extLst>
      <p:ext uri="{BB962C8B-B14F-4D97-AF65-F5344CB8AC3E}">
        <p14:creationId xmlns:p14="http://schemas.microsoft.com/office/powerpoint/2010/main" val="234513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6CBC7-6890-4EB9-AD07-E5C73B5A29F0}" type="datetimeFigureOut">
              <a:rPr lang="en-GB" smtClean="0"/>
              <a:t>23/01/2019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752FDF-FC61-4BA2-9762-33362B642063}" type="slidenum">
              <a:rPr lang="en-GB" smtClean="0"/>
              <a:t>‹#›</a:t>
            </a:fld>
            <a:endParaRPr lang="en-GB"/>
          </a:p>
        </p:txBody>
      </p:sp>
    </p:spTree>
    <p:extLst>
      <p:ext uri="{BB962C8B-B14F-4D97-AF65-F5344CB8AC3E}">
        <p14:creationId xmlns:p14="http://schemas.microsoft.com/office/powerpoint/2010/main" val="4244275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6CBC7-6890-4EB9-AD07-E5C73B5A29F0}" type="datetimeFigureOut">
              <a:rPr lang="en-GB" smtClean="0"/>
              <a:t>23/01/2019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D752FDF-FC61-4BA2-9762-33362B642063}" type="slidenum">
              <a:rPr lang="en-GB" smtClean="0"/>
              <a:t>‹#›</a:t>
            </a:fld>
            <a:endParaRPr lang="en-GB"/>
          </a:p>
        </p:txBody>
      </p:sp>
    </p:spTree>
    <p:extLst>
      <p:ext uri="{BB962C8B-B14F-4D97-AF65-F5344CB8AC3E}">
        <p14:creationId xmlns:p14="http://schemas.microsoft.com/office/powerpoint/2010/main" val="470786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6CBC7-6890-4EB9-AD07-E5C73B5A29F0}" type="datetimeFigureOut">
              <a:rPr lang="en-GB" smtClean="0"/>
              <a:t>23/01/2019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752FDF-FC61-4BA2-9762-33362B642063}" type="slidenum">
              <a:rPr lang="en-GB" smtClean="0"/>
              <a:t>‹#›</a:t>
            </a:fld>
            <a:endParaRPr lang="en-GB"/>
          </a:p>
        </p:txBody>
      </p:sp>
    </p:spTree>
    <p:extLst>
      <p:ext uri="{BB962C8B-B14F-4D97-AF65-F5344CB8AC3E}">
        <p14:creationId xmlns:p14="http://schemas.microsoft.com/office/powerpoint/2010/main" val="2690549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uk/url?sa=i&amp;rct=j&amp;q=&amp;esrc=s&amp;frm=1&amp;source=images&amp;cd=&amp;cad=rja&amp;uact=8&amp;ved=0ahUKEwjY9ff-o9rKAhVEKKYKHRbmCJIQjRwIBw&amp;url=http://www.oceanwideimages.com/categories.asp?cID%3D605&amp;psig=AFQjCNGf_VzzK4kC7IWgosiIZIRMX__ZGQ&amp;ust=1454543576613115"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uk/url?sa=i&amp;rct=j&amp;q=&amp;esrc=s&amp;frm=1&amp;source=images&amp;cd=&amp;cad=rja&amp;uact=8&amp;ved=0ahUKEwjE2u6OpNrKAhUlUaYKHf7ICGsQjRwIBw&amp;url=http://www.coralgardening.org/endangered/&amp;psig=AFQjCNGf_VzzK4kC7IWgosiIZIRMX__ZGQ&amp;ust=1454543576613115"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uk/url?sa=i&amp;rct=j&amp;q=&amp;esrc=s&amp;frm=1&amp;source=images&amp;cd=&amp;cad=rja&amp;uact=8&amp;ved=0ahUKEwim2JqCpdrKAhXB6KYKHcV9Dq4QjRwIBw&amp;url=http://www.huffingtonpost.com/entry/healthy-dying-dead-this-is-what-it-looks-like-when-a-reef-is-bleached_5660df23e4b08e945feed91a&amp;psig=AFQjCNHZjJMuIGic-XoARHp1FhDJWmJ0sw&amp;ust=1454543901367003"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uk/url?sa=i&amp;rct=j&amp;q=&amp;esrc=s&amp;frm=1&amp;source=images&amp;cd=&amp;cad=rja&amp;uact=8&amp;ved=0ahUKEwj14pelo9rKAhVDMKYKHWHwCpMQjRwIBw&amp;url=http://right-tourism.com/issues/marine-activities/coral-damage/&amp;psig=AFQjCNGf_VzzK4kC7IWgosiIZIRMX__ZGQ&amp;ust=1454543576613115"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uk/url?sa=i&amp;rct=j&amp;q=&amp;esrc=s&amp;frm=1&amp;source=images&amp;cd=&amp;cad=rja&amp;uact=8&amp;ved=0ahUKEwjikZ-0o9rKAhVnx6YKHf7TBKIQjRwIBw&amp;url=http://www.pacificbluefoundation.org/galleries/threats-to-the-coral-reef/&amp;psig=AFQjCNGf_VzzK4kC7IWgosiIZIRMX__ZGQ&amp;ust=1454543576613115"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uk/url?sa=i&amp;rct=j&amp;q=&amp;esrc=s&amp;frm=1&amp;source=images&amp;cd=&amp;cad=rja&amp;uact=8&amp;ved=0ahUKEwj35uPao9rKAhUj5aYKHdrYAAQQjRwIBw&amp;url=http://tamarinescience.pbworks.com/w/page/3648065/Threats%20to%20Coral%20Reefs%20M3&amp;psig=AFQjCNGf_VzzK4kC7IWgosiIZIRMX__ZGQ&amp;ust=1454543576613115"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frm=1&amp;source=images&amp;cd=&amp;cad=rja&amp;uact=8&amp;ved=0ahUKEwjPzpjlo9rKAhVEGaYKHYL_CEEQjRwIBw&amp;url=http://www.scuba-forum.com/forums/coral_reef_damage/coral_reef_damage.html&amp;psig=AFQjCNGf_VzzK4kC7IWgosiIZIRMX__ZGQ&amp;ust=1454543576613115"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uk/url?sa=i&amp;rct=j&amp;q=&amp;esrc=s&amp;frm=1&amp;source=images&amp;cd=&amp;cad=rja&amp;uact=8&amp;ved=0ahUKEwitgoPzo9rKAhUEKKYKHSr5CDMQjRwIBw&amp;url=http://www.coralgardening.org/endangered/&amp;psig=AFQjCNGf_VzzK4kC7IWgosiIZIRMX__ZGQ&amp;ust=1454543576613115"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o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677619" cy="57921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0108" y="620688"/>
            <a:ext cx="8464457" cy="1077218"/>
          </a:xfrm>
          <a:prstGeom prst="rect">
            <a:avLst/>
          </a:prstGeom>
          <a:solidFill>
            <a:schemeClr val="bg1"/>
          </a:solidFill>
        </p:spPr>
        <p:txBody>
          <a:bodyPr wrap="square" rtlCol="0">
            <a:spAutoFit/>
          </a:bodyPr>
          <a:lstStyle/>
          <a:p>
            <a:r>
              <a:rPr lang="en-US" sz="3200" u="sng" dirty="0" smtClean="0"/>
              <a:t>How are coral reefs valuable and why are they being threatened?</a:t>
            </a:r>
            <a:endParaRPr lang="en-US" sz="3200" u="sng" dirty="0"/>
          </a:p>
        </p:txBody>
      </p:sp>
      <p:sp>
        <p:nvSpPr>
          <p:cNvPr id="5" name="TextBox 4"/>
          <p:cNvSpPr txBox="1"/>
          <p:nvPr/>
        </p:nvSpPr>
        <p:spPr>
          <a:xfrm>
            <a:off x="755576" y="2348880"/>
            <a:ext cx="7956602" cy="400110"/>
          </a:xfrm>
          <a:prstGeom prst="rect">
            <a:avLst/>
          </a:prstGeom>
          <a:solidFill>
            <a:schemeClr val="bg1"/>
          </a:solidFill>
        </p:spPr>
        <p:txBody>
          <a:bodyPr wrap="none" rtlCol="0">
            <a:spAutoFit/>
          </a:bodyPr>
          <a:lstStyle/>
          <a:p>
            <a:r>
              <a:rPr lang="en-US" sz="2000" dirty="0" smtClean="0"/>
              <a:t>AF4 To explain the value of coral reefs and why they are being threatened</a:t>
            </a:r>
            <a:endParaRPr lang="en-US" sz="2000" dirty="0"/>
          </a:p>
        </p:txBody>
      </p:sp>
    </p:spTree>
    <p:extLst>
      <p:ext uri="{BB962C8B-B14F-4D97-AF65-F5344CB8AC3E}">
        <p14:creationId xmlns:p14="http://schemas.microsoft.com/office/powerpoint/2010/main" val="3947352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oceanwideimages.com/images/13070/large/anchor-damage-on-reef-24M2110-0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2113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991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coralgardening.org/wp-content/uploads/2014/10/6294.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594"/>
            <a:ext cx="9155457" cy="6866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230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g.huffingtonpost.com/asset/scalefit_960_noupscale/5661183c210000c9005ac476.jpe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9258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7882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ynamite fis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8605813" cy="31683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tunned fi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88" y="3573016"/>
            <a:ext cx="4526868" cy="301791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dynamite fishing damaged cor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656" y="3740320"/>
            <a:ext cx="4291236" cy="2850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532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 y="260648"/>
            <a:ext cx="4572000" cy="1200329"/>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n-GB" dirty="0" smtClean="0"/>
              <a:t>Rising sea levels mean that the depth of water above coral reefs is increasing. This means that in the future many coral reefs will not receive enough sunlight to survive.</a:t>
            </a:r>
            <a:endParaRPr lang="en-GB" dirty="0"/>
          </a:p>
        </p:txBody>
      </p:sp>
      <p:sp>
        <p:nvSpPr>
          <p:cNvPr id="4" name="Rectangle 3"/>
          <p:cNvSpPr/>
          <p:nvPr/>
        </p:nvSpPr>
        <p:spPr>
          <a:xfrm>
            <a:off x="4572000" y="1460977"/>
            <a:ext cx="4572000" cy="1477328"/>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r>
              <a:rPr lang="en-GB" dirty="0" smtClean="0"/>
              <a:t>Increases in the global temperature means that many corals are being bleached. Coral reefs are extremely sensitive to changes in temperature and can bleach (die and turn white) even with only small increases.</a:t>
            </a:r>
            <a:endParaRPr lang="en-GB" dirty="0"/>
          </a:p>
        </p:txBody>
      </p:sp>
      <p:sp>
        <p:nvSpPr>
          <p:cNvPr id="5" name="Rectangle 4"/>
          <p:cNvSpPr/>
          <p:nvPr/>
        </p:nvSpPr>
        <p:spPr>
          <a:xfrm>
            <a:off x="0" y="1599476"/>
            <a:ext cx="4572000" cy="1200329"/>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r>
              <a:rPr lang="en-GB" dirty="0" smtClean="0"/>
              <a:t>Hurricanes. Although coral reefs act as a natural defence against tropical storms, they can be severely damaged during tropical storms.</a:t>
            </a:r>
            <a:endParaRPr lang="en-GB" dirty="0"/>
          </a:p>
        </p:txBody>
      </p:sp>
      <p:sp>
        <p:nvSpPr>
          <p:cNvPr id="6" name="Rectangle 5"/>
          <p:cNvSpPr/>
          <p:nvPr/>
        </p:nvSpPr>
        <p:spPr>
          <a:xfrm>
            <a:off x="4572000" y="3140968"/>
            <a:ext cx="4572000" cy="1200329"/>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r>
              <a:rPr lang="en-GB" dirty="0" smtClean="0"/>
              <a:t>Fishing techniques like dynamite, cyanide and trawling can damage corals. Corals are sensitive and take hundreds and thousands of years to grow.</a:t>
            </a:r>
            <a:endParaRPr lang="en-GB" dirty="0"/>
          </a:p>
        </p:txBody>
      </p:sp>
      <p:sp>
        <p:nvSpPr>
          <p:cNvPr id="7" name="Rectangle 6"/>
          <p:cNvSpPr/>
          <p:nvPr/>
        </p:nvSpPr>
        <p:spPr>
          <a:xfrm>
            <a:off x="55775" y="2941493"/>
            <a:ext cx="4572000" cy="2031325"/>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r>
              <a:rPr lang="en-GB" dirty="0" smtClean="0"/>
              <a:t>Deforestation. As areas of land are deforested, especially in the tropics (Indonesia, Thailand, Philippines) there is greater surface run-off and more sediment enters the rivers and is ultimately discharged into the sea. The increased sediment reduces visibility and means less sunlight reaches the coral.</a:t>
            </a:r>
            <a:endParaRPr lang="en-GB" dirty="0"/>
          </a:p>
        </p:txBody>
      </p:sp>
      <p:sp>
        <p:nvSpPr>
          <p:cNvPr id="8" name="Rectangle 7"/>
          <p:cNvSpPr/>
          <p:nvPr/>
        </p:nvSpPr>
        <p:spPr>
          <a:xfrm>
            <a:off x="2260073" y="5027189"/>
            <a:ext cx="1559202"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dirty="0" smtClean="0"/>
              <a:t>Overfishing. </a:t>
            </a:r>
            <a:endParaRPr lang="en-GB" dirty="0"/>
          </a:p>
        </p:txBody>
      </p:sp>
      <p:sp>
        <p:nvSpPr>
          <p:cNvPr id="9" name="Rectangle 8"/>
          <p:cNvSpPr/>
          <p:nvPr/>
        </p:nvSpPr>
        <p:spPr>
          <a:xfrm>
            <a:off x="4597152" y="399147"/>
            <a:ext cx="4572000" cy="92333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n-GB" dirty="0" smtClean="0"/>
              <a:t>Pollution. The growth of cities and hotels, as well as increased coastal traffic can also cause pollution to reefs.</a:t>
            </a:r>
            <a:endParaRPr lang="en-GB" dirty="0"/>
          </a:p>
        </p:txBody>
      </p:sp>
      <p:sp>
        <p:nvSpPr>
          <p:cNvPr id="10" name="Rectangle 9"/>
          <p:cNvSpPr/>
          <p:nvPr/>
        </p:nvSpPr>
        <p:spPr>
          <a:xfrm>
            <a:off x="4614098" y="4433629"/>
            <a:ext cx="4572000" cy="147732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n-GB" dirty="0" smtClean="0"/>
              <a:t>Tourism. Tourism can damage reefs in many ways. Anchors from tourist boats can damage reefs. Motor boat engines can kill animals. Divers can touch and damage coral and tourist developments can release pollution.</a:t>
            </a:r>
            <a:endParaRPr lang="en-GB" dirty="0"/>
          </a:p>
        </p:txBody>
      </p:sp>
      <p:sp>
        <p:nvSpPr>
          <p:cNvPr id="11" name="Rectangle 10"/>
          <p:cNvSpPr/>
          <p:nvPr/>
        </p:nvSpPr>
        <p:spPr>
          <a:xfrm>
            <a:off x="6718" y="5450893"/>
            <a:ext cx="4572000" cy="1200329"/>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r>
              <a:rPr lang="en-GB" dirty="0"/>
              <a:t>T</a:t>
            </a:r>
            <a:r>
              <a:rPr lang="en-GB" dirty="0" smtClean="0"/>
              <a:t>rade</a:t>
            </a:r>
            <a:r>
              <a:rPr lang="en-GB" dirty="0"/>
              <a:t>. There are many products, like coral, turtle shells, star fish and sea shells that get removed from corals and sold. This removal of coral and animals damage the reefs</a:t>
            </a:r>
          </a:p>
        </p:txBody>
      </p:sp>
      <p:sp>
        <p:nvSpPr>
          <p:cNvPr id="12" name="TextBox 11"/>
          <p:cNvSpPr txBox="1"/>
          <p:nvPr/>
        </p:nvSpPr>
        <p:spPr>
          <a:xfrm>
            <a:off x="4572000" y="5910957"/>
            <a:ext cx="4565041" cy="707886"/>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b="1" dirty="0" smtClean="0"/>
              <a:t>Task: Draw a sketch in your book to show 4 causes to why coral is getting damaged.</a:t>
            </a:r>
            <a:endParaRPr lang="en-GB" sz="2000" b="1" dirty="0"/>
          </a:p>
        </p:txBody>
      </p:sp>
    </p:spTree>
    <p:extLst>
      <p:ext uri="{BB962C8B-B14F-4D97-AF65-F5344CB8AC3E}">
        <p14:creationId xmlns:p14="http://schemas.microsoft.com/office/powerpoint/2010/main" val="2791190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5736" y="1988840"/>
            <a:ext cx="4824536"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Watch the </a:t>
            </a:r>
            <a:r>
              <a:rPr lang="en-US" dirty="0" err="1" smtClean="0"/>
              <a:t>Muru</a:t>
            </a:r>
            <a:r>
              <a:rPr lang="en-US" dirty="0" smtClean="0"/>
              <a:t> Ami. The video on child </a:t>
            </a:r>
            <a:r>
              <a:rPr lang="en-US" dirty="0" err="1" smtClean="0"/>
              <a:t>labour</a:t>
            </a:r>
            <a:r>
              <a:rPr lang="en-US" dirty="0" smtClean="0"/>
              <a:t> on board fishing boats around the Philippines.</a:t>
            </a:r>
          </a:p>
          <a:p>
            <a:endParaRPr lang="en-US" dirty="0"/>
          </a:p>
          <a:p>
            <a:r>
              <a:rPr lang="en-US" dirty="0" smtClean="0"/>
              <a:t>What value to they see in the reef?</a:t>
            </a:r>
          </a:p>
          <a:p>
            <a:r>
              <a:rPr lang="en-US" dirty="0" smtClean="0"/>
              <a:t>How are they damaging the reef?</a:t>
            </a:r>
            <a:endParaRPr lang="en-GB" dirty="0"/>
          </a:p>
        </p:txBody>
      </p:sp>
    </p:spTree>
    <p:extLst>
      <p:ext uri="{BB962C8B-B14F-4D97-AF65-F5344CB8AC3E}">
        <p14:creationId xmlns:p14="http://schemas.microsoft.com/office/powerpoint/2010/main" val="157478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7504" y="111205"/>
            <a:ext cx="9036496" cy="1013539"/>
          </a:xfrm>
          <a:prstGeom prst="rect">
            <a:avLst/>
          </a:prstGeom>
        </p:spPr>
      </p:pic>
      <p:sp>
        <p:nvSpPr>
          <p:cNvPr id="5" name="TextBox 4"/>
          <p:cNvSpPr txBox="1"/>
          <p:nvPr/>
        </p:nvSpPr>
        <p:spPr>
          <a:xfrm>
            <a:off x="323528" y="1340768"/>
            <a:ext cx="4392488" cy="3447098"/>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latin typeface="Comic Sans MS" panose="030F0702030302020204" pitchFamily="66" charset="0"/>
              </a:rPr>
              <a:t>You have used connectives to develop your answer. </a:t>
            </a:r>
          </a:p>
          <a:p>
            <a:pPr marL="285750" indent="-285750">
              <a:buFont typeface="Arial" panose="020B0604020202020204" pitchFamily="34" charset="0"/>
              <a:buChar char="•"/>
            </a:pPr>
            <a:r>
              <a:rPr lang="en-US" sz="2000" dirty="0" smtClean="0">
                <a:latin typeface="Comic Sans MS" panose="030F0702030302020204" pitchFamily="66" charset="0"/>
              </a:rPr>
              <a:t>You have provided evidence.</a:t>
            </a:r>
          </a:p>
          <a:p>
            <a:pPr marL="285750" indent="-285750">
              <a:buFont typeface="Arial" panose="020B0604020202020204" pitchFamily="34" charset="0"/>
              <a:buChar char="•"/>
            </a:pPr>
            <a:r>
              <a:rPr lang="en-US" sz="2000" dirty="0" smtClean="0">
                <a:latin typeface="Comic Sans MS" panose="030F0702030302020204" pitchFamily="66" charset="0"/>
              </a:rPr>
              <a:t>You have used keywords </a:t>
            </a:r>
          </a:p>
          <a:p>
            <a:pPr marL="285750" indent="-285750">
              <a:buFont typeface="Arial" panose="020B0604020202020204" pitchFamily="34" charset="0"/>
              <a:buChar char="•"/>
            </a:pPr>
            <a:r>
              <a:rPr lang="en-US" sz="2000" dirty="0" smtClean="0">
                <a:latin typeface="Comic Sans MS" panose="030F0702030302020204" pitchFamily="66" charset="0"/>
              </a:rPr>
              <a:t> You have mentioned a number of reasons why coral reefs are valuable and how they are being threatened. </a:t>
            </a:r>
          </a:p>
          <a:p>
            <a:pPr marL="285750" indent="-285750">
              <a:buFont typeface="Arial" panose="020B0604020202020204" pitchFamily="34" charset="0"/>
              <a:buChar char="•"/>
            </a:pPr>
            <a:r>
              <a:rPr lang="en-US" sz="2000" dirty="0" smtClean="0">
                <a:latin typeface="Comic Sans MS" panose="030F0702030302020204" pitchFamily="66" charset="0"/>
              </a:rPr>
              <a:t>Your answer is well structured. </a:t>
            </a:r>
          </a:p>
          <a:p>
            <a:pPr marL="285750" indent="-285750">
              <a:buFont typeface="Arial" panose="020B0604020202020204" pitchFamily="34" charset="0"/>
              <a:buChar char="•"/>
            </a:pPr>
            <a:endParaRPr lang="en-US" sz="2000" dirty="0" smtClean="0">
              <a:latin typeface="Comic Sans MS" panose="030F0702030302020204" pitchFamily="66" charset="0"/>
            </a:endParaRPr>
          </a:p>
          <a:p>
            <a:endParaRPr lang="en-GB" dirty="0"/>
          </a:p>
        </p:txBody>
      </p:sp>
      <p:sp>
        <p:nvSpPr>
          <p:cNvPr id="6" name="TextBox 5"/>
          <p:cNvSpPr txBox="1"/>
          <p:nvPr/>
        </p:nvSpPr>
        <p:spPr>
          <a:xfrm>
            <a:off x="5148064" y="1373560"/>
            <a:ext cx="3744416" cy="646331"/>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latin typeface="Comic Sans MS" panose="030F0702030302020204" pitchFamily="66" charset="0"/>
            </a:endParaRPr>
          </a:p>
          <a:p>
            <a:endParaRPr lang="en-GB" dirty="0"/>
          </a:p>
        </p:txBody>
      </p:sp>
      <p:sp>
        <p:nvSpPr>
          <p:cNvPr id="7" name="Rectangle 6"/>
          <p:cNvSpPr/>
          <p:nvPr/>
        </p:nvSpPr>
        <p:spPr>
          <a:xfrm>
            <a:off x="63802" y="4710922"/>
            <a:ext cx="2952328" cy="1754326"/>
          </a:xfrm>
          <a:prstGeom prst="rect">
            <a:avLst/>
          </a:prstGeom>
          <a:noFill/>
        </p:spPr>
        <p:txBody>
          <a:bodyPr wrap="square" lIns="91440" tIns="45720" rIns="91440" bIns="45720">
            <a:spAutoFit/>
          </a:bodyPr>
          <a:lstStyle/>
          <a:p>
            <a:pPr algn="ctr"/>
            <a:r>
              <a:rPr lang="en-US"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WWW: </a:t>
            </a:r>
          </a:p>
          <a:p>
            <a:pPr algn="ctr"/>
            <a:r>
              <a:rPr lang="en-U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EBI: </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2" name="Rectangle 1"/>
          <p:cNvSpPr/>
          <p:nvPr/>
        </p:nvSpPr>
        <p:spPr>
          <a:xfrm>
            <a:off x="3635896" y="156309"/>
            <a:ext cx="1253869"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AF5</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3" name="TextBox 2"/>
          <p:cNvSpPr txBox="1"/>
          <p:nvPr/>
        </p:nvSpPr>
        <p:spPr>
          <a:xfrm>
            <a:off x="5292080" y="1340768"/>
            <a:ext cx="3600400" cy="4247317"/>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Comic Sans MS" panose="030F0702030302020204" pitchFamily="66" charset="0"/>
              </a:rPr>
              <a:t>Use a range of connectives (e.g. which means, because, resulting in) to develop your points. </a:t>
            </a:r>
          </a:p>
          <a:p>
            <a:pPr marL="285750" indent="-285750">
              <a:buFont typeface="Arial" panose="020B0604020202020204" pitchFamily="34" charset="0"/>
              <a:buChar char="•"/>
            </a:pPr>
            <a:r>
              <a:rPr lang="en-US" dirty="0" smtClean="0">
                <a:latin typeface="Comic Sans MS" panose="030F0702030302020204" pitchFamily="66" charset="0"/>
              </a:rPr>
              <a:t>You must provide evidence in the form of numbers or specific examples to make points valid. </a:t>
            </a:r>
          </a:p>
          <a:p>
            <a:pPr marL="285750" indent="-285750">
              <a:buFont typeface="Arial" panose="020B0604020202020204" pitchFamily="34" charset="0"/>
              <a:buChar char="•"/>
            </a:pPr>
            <a:r>
              <a:rPr lang="en-US" dirty="0" smtClean="0">
                <a:latin typeface="Comic Sans MS" panose="030F0702030302020204" pitchFamily="66" charset="0"/>
              </a:rPr>
              <a:t>Mention more than one reason why coral reefs are valuable and how they are being threatened. </a:t>
            </a:r>
          </a:p>
          <a:p>
            <a:pPr marL="285750" indent="-285750">
              <a:buFont typeface="Arial" panose="020B0604020202020204" pitchFamily="34" charset="0"/>
              <a:buChar char="•"/>
            </a:pPr>
            <a:r>
              <a:rPr lang="en-US" dirty="0" smtClean="0">
                <a:latin typeface="Comic Sans MS" panose="030F0702030302020204" pitchFamily="66" charset="0"/>
              </a:rPr>
              <a:t>Plan your answer first. Think about the structure for each paragraph. </a:t>
            </a:r>
            <a:endParaRPr lang="en-GB" dirty="0">
              <a:latin typeface="Comic Sans MS" panose="030F0702030302020204" pitchFamily="66" charset="0"/>
            </a:endParaRPr>
          </a:p>
        </p:txBody>
      </p:sp>
    </p:spTree>
    <p:extLst>
      <p:ext uri="{BB962C8B-B14F-4D97-AF65-F5344CB8AC3E}">
        <p14:creationId xmlns:p14="http://schemas.microsoft.com/office/powerpoint/2010/main" val="795996207"/>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377371"/>
            <a:ext cx="8333878" cy="3201219"/>
          </a:xfrm>
        </p:spPr>
        <p:txBody>
          <a:bodyPr>
            <a:normAutofit/>
          </a:bodyPr>
          <a:lstStyle/>
          <a:p>
            <a:r>
              <a:rPr lang="en-US" sz="2400" dirty="0" smtClean="0"/>
              <a:t>Action your EBI by completing suggested improvements then complete one of the following tasks.</a:t>
            </a:r>
          </a:p>
          <a:p>
            <a:endParaRPr lang="en-US" sz="2400" dirty="0"/>
          </a:p>
          <a:p>
            <a:pPr marL="0" indent="0">
              <a:buNone/>
            </a:pPr>
            <a:r>
              <a:rPr lang="en-US" sz="2400" dirty="0" smtClean="0"/>
              <a:t>1. Highlight and rewrite 1-3 sentences that could be improved. </a:t>
            </a:r>
          </a:p>
          <a:p>
            <a:pPr marL="0" indent="0">
              <a:buNone/>
            </a:pPr>
            <a:r>
              <a:rPr lang="en-US" sz="2400" dirty="0" smtClean="0"/>
              <a:t>2. Highlight 3-5 words and replace them to be more ‘sophisticated’ and Geographical. </a:t>
            </a:r>
          </a:p>
          <a:p>
            <a:pPr marL="0" indent="0">
              <a:buNone/>
            </a:pPr>
            <a:r>
              <a:rPr lang="en-US" sz="2400" dirty="0" smtClean="0"/>
              <a:t>3.  Rewrite out any spelling mistakes 3 times. </a:t>
            </a:r>
          </a:p>
        </p:txBody>
      </p:sp>
      <p:pic>
        <p:nvPicPr>
          <p:cNvPr id="4" name="Picture 3"/>
          <p:cNvPicPr>
            <a:picLocks noChangeAspect="1"/>
          </p:cNvPicPr>
          <p:nvPr/>
        </p:nvPicPr>
        <p:blipFill>
          <a:blip r:embed="rId2"/>
          <a:stretch>
            <a:fillRect/>
          </a:stretch>
        </p:blipFill>
        <p:spPr>
          <a:xfrm>
            <a:off x="0" y="-17334"/>
            <a:ext cx="7114649" cy="2773920"/>
          </a:xfrm>
          <a:prstGeom prst="rect">
            <a:avLst/>
          </a:prstGeom>
        </p:spPr>
      </p:pic>
      <p:pic>
        <p:nvPicPr>
          <p:cNvPr id="5" name="Picture 4"/>
          <p:cNvPicPr>
            <a:picLocks noChangeAspect="1"/>
          </p:cNvPicPr>
          <p:nvPr/>
        </p:nvPicPr>
        <p:blipFill>
          <a:blip r:embed="rId3"/>
          <a:stretch>
            <a:fillRect/>
          </a:stretch>
        </p:blipFill>
        <p:spPr>
          <a:xfrm>
            <a:off x="7164288" y="620688"/>
            <a:ext cx="1800200" cy="1800200"/>
          </a:xfrm>
          <a:prstGeom prst="rect">
            <a:avLst/>
          </a:prstGeom>
        </p:spPr>
      </p:pic>
      <p:sp>
        <p:nvSpPr>
          <p:cNvPr id="6" name="TextBox 5"/>
          <p:cNvSpPr txBox="1"/>
          <p:nvPr/>
        </p:nvSpPr>
        <p:spPr>
          <a:xfrm>
            <a:off x="7350918" y="1043734"/>
            <a:ext cx="1440160" cy="954107"/>
          </a:xfrm>
          <a:prstGeom prst="rect">
            <a:avLst/>
          </a:prstGeom>
          <a:noFill/>
        </p:spPr>
        <p:txBody>
          <a:bodyPr wrap="square" rtlCol="0">
            <a:spAutoFit/>
          </a:bodyPr>
          <a:lstStyle/>
          <a:p>
            <a:pPr algn="ctr"/>
            <a:r>
              <a:rPr lang="en-US" sz="2800" b="1" dirty="0" smtClean="0">
                <a:solidFill>
                  <a:schemeClr val="bg1"/>
                </a:solidFill>
                <a:latin typeface="Comic Sans MS" panose="030F0702030302020204" pitchFamily="66" charset="0"/>
              </a:rPr>
              <a:t>Be the </a:t>
            </a:r>
          </a:p>
          <a:p>
            <a:pPr algn="ctr"/>
            <a:r>
              <a:rPr lang="en-US" sz="2800" b="1" dirty="0" smtClean="0">
                <a:solidFill>
                  <a:schemeClr val="bg1"/>
                </a:solidFill>
                <a:latin typeface="Comic Sans MS" panose="030F0702030302020204" pitchFamily="66" charset="0"/>
              </a:rPr>
              <a:t>Best</a:t>
            </a:r>
            <a:endParaRPr lang="en-GB" sz="2800" b="1" dirty="0">
              <a:solidFill>
                <a:schemeClr val="bg1"/>
              </a:solidFill>
              <a:latin typeface="Comic Sans MS" panose="030F0702030302020204" pitchFamily="66" charset="0"/>
            </a:endParaRPr>
          </a:p>
        </p:txBody>
      </p:sp>
      <p:sp>
        <p:nvSpPr>
          <p:cNvPr id="7" name="Rectangle 6"/>
          <p:cNvSpPr/>
          <p:nvPr/>
        </p:nvSpPr>
        <p:spPr>
          <a:xfrm>
            <a:off x="1763688" y="2731040"/>
            <a:ext cx="6093911" cy="646331"/>
          </a:xfrm>
          <a:prstGeom prst="rect">
            <a:avLst/>
          </a:prstGeom>
          <a:noFill/>
        </p:spPr>
        <p:txBody>
          <a:bodyPr wrap="none" lIns="91440" tIns="45720" rIns="91440" bIns="45720">
            <a:spAutoFit/>
          </a:bodyPr>
          <a:lstStyle/>
          <a:p>
            <a:pPr algn="ctr"/>
            <a:r>
              <a:rPr lang="en-US" sz="36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Using a different </a:t>
            </a:r>
            <a:r>
              <a:rPr lang="en-US" sz="3600" b="1" cap="none" spc="0"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coloured</a:t>
            </a:r>
            <a:r>
              <a:rPr lang="en-US" sz="36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pen </a:t>
            </a:r>
            <a:endParaRPr lang="en-US" sz="3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02278971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826"/>
            <a:ext cx="8229600" cy="1143000"/>
          </a:xfrm>
        </p:spPr>
        <p:txBody>
          <a:bodyPr/>
          <a:lstStyle/>
          <a:p>
            <a:r>
              <a:rPr lang="en-US" dirty="0" smtClean="0"/>
              <a:t>Why is coral so important?</a:t>
            </a:r>
            <a:endParaRPr lang="en-US" dirty="0"/>
          </a:p>
        </p:txBody>
      </p:sp>
      <p:sp>
        <p:nvSpPr>
          <p:cNvPr id="3" name="Content Placeholder 2"/>
          <p:cNvSpPr>
            <a:spLocks noGrp="1"/>
          </p:cNvSpPr>
          <p:nvPr>
            <p:ph idx="1"/>
          </p:nvPr>
        </p:nvSpPr>
        <p:spPr>
          <a:xfrm>
            <a:off x="449930" y="1417638"/>
            <a:ext cx="8229600" cy="4525963"/>
          </a:xfrm>
        </p:spPr>
        <p:txBody>
          <a:bodyPr/>
          <a:lstStyle/>
          <a:p>
            <a:pPr marL="0" indent="0">
              <a:buNone/>
            </a:pPr>
            <a:r>
              <a:rPr lang="en-US" dirty="0" smtClean="0"/>
              <a:t>Write a list of reasons why you think coral is important.</a:t>
            </a:r>
            <a:endParaRPr lang="en-US" dirty="0"/>
          </a:p>
        </p:txBody>
      </p:sp>
    </p:spTree>
    <p:extLst>
      <p:ext uri="{BB962C8B-B14F-4D97-AF65-F5344CB8AC3E}">
        <p14:creationId xmlns:p14="http://schemas.microsoft.com/office/powerpoint/2010/main" val="3798318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4932" y="989977"/>
            <a:ext cx="4572000" cy="36933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n-GB" dirty="0" smtClean="0"/>
              <a:t>They </a:t>
            </a:r>
            <a:r>
              <a:rPr lang="en-GB" dirty="0"/>
              <a:t>provide important fishing </a:t>
            </a:r>
            <a:r>
              <a:rPr lang="en-GB" dirty="0" smtClean="0"/>
              <a:t>grounds</a:t>
            </a:r>
            <a:endParaRPr lang="en-GB" dirty="0"/>
          </a:p>
        </p:txBody>
      </p:sp>
      <p:sp>
        <p:nvSpPr>
          <p:cNvPr id="3" name="Rectangle 2"/>
          <p:cNvSpPr/>
          <p:nvPr/>
        </p:nvSpPr>
        <p:spPr>
          <a:xfrm>
            <a:off x="1069" y="151179"/>
            <a:ext cx="4572000" cy="64633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n-GB" dirty="0" smtClean="0"/>
              <a:t>They support 25% of marine species (about 1 million species of plants and animals)</a:t>
            </a:r>
            <a:endParaRPr lang="en-GB" dirty="0"/>
          </a:p>
        </p:txBody>
      </p:sp>
      <p:sp>
        <p:nvSpPr>
          <p:cNvPr id="4" name="Rectangle 3"/>
          <p:cNvSpPr/>
          <p:nvPr/>
        </p:nvSpPr>
        <p:spPr>
          <a:xfrm>
            <a:off x="2565069" y="6239096"/>
            <a:ext cx="3611501"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n-GB" dirty="0" smtClean="0"/>
              <a:t>They protect coastlines from erosion</a:t>
            </a:r>
            <a:endParaRPr lang="en-GB" dirty="0"/>
          </a:p>
        </p:txBody>
      </p:sp>
      <p:sp>
        <p:nvSpPr>
          <p:cNvPr id="5" name="Rectangle 4"/>
          <p:cNvSpPr/>
          <p:nvPr/>
        </p:nvSpPr>
        <p:spPr>
          <a:xfrm>
            <a:off x="107504" y="2407777"/>
            <a:ext cx="4572000" cy="92333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n-GB" dirty="0" smtClean="0"/>
              <a:t>They form as a natural barrier against tropical storms and even tsunamis (they can absorb energy).</a:t>
            </a:r>
            <a:endParaRPr lang="en-GB" dirty="0"/>
          </a:p>
        </p:txBody>
      </p:sp>
      <p:sp>
        <p:nvSpPr>
          <p:cNvPr id="6" name="Rectangle 5"/>
          <p:cNvSpPr/>
          <p:nvPr/>
        </p:nvSpPr>
        <p:spPr>
          <a:xfrm>
            <a:off x="4572000" y="151179"/>
            <a:ext cx="4572000" cy="646331"/>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n-GB" dirty="0" smtClean="0"/>
              <a:t>Act as natural recycling agent for carbon dioxide from sea and atmosphere</a:t>
            </a:r>
            <a:endParaRPr lang="en-GB" dirty="0"/>
          </a:p>
        </p:txBody>
      </p:sp>
      <p:sp>
        <p:nvSpPr>
          <p:cNvPr id="7" name="Rectangle 6"/>
          <p:cNvSpPr/>
          <p:nvPr/>
        </p:nvSpPr>
        <p:spPr>
          <a:xfrm>
            <a:off x="1277888" y="3752166"/>
            <a:ext cx="4572000" cy="646331"/>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en-GB" dirty="0" smtClean="0"/>
              <a:t>They contribute material to the formation of beaches (eroded coral reef)</a:t>
            </a:r>
            <a:endParaRPr lang="en-GB" dirty="0"/>
          </a:p>
        </p:txBody>
      </p:sp>
      <p:sp>
        <p:nvSpPr>
          <p:cNvPr id="8" name="Rectangle 7"/>
          <p:cNvSpPr/>
          <p:nvPr/>
        </p:nvSpPr>
        <p:spPr>
          <a:xfrm>
            <a:off x="917848" y="5446965"/>
            <a:ext cx="4572000" cy="646331"/>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r>
              <a:rPr lang="en-GB" dirty="0" smtClean="0"/>
              <a:t>They are source of raw material (coral for jewellery and ornaments)</a:t>
            </a:r>
            <a:endParaRPr lang="en-GB" dirty="0"/>
          </a:p>
        </p:txBody>
      </p:sp>
      <p:sp>
        <p:nvSpPr>
          <p:cNvPr id="9" name="Rectangle 8"/>
          <p:cNvSpPr/>
          <p:nvPr/>
        </p:nvSpPr>
        <p:spPr>
          <a:xfrm>
            <a:off x="4329969" y="3087792"/>
            <a:ext cx="4572000" cy="646331"/>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r>
              <a:rPr lang="en-GB" dirty="0" smtClean="0"/>
              <a:t>Many species are being found to contain compounds useful in medicine.</a:t>
            </a:r>
            <a:endParaRPr lang="en-GB" dirty="0"/>
          </a:p>
        </p:txBody>
      </p:sp>
      <p:sp>
        <p:nvSpPr>
          <p:cNvPr id="10" name="Rectangle 9"/>
          <p:cNvSpPr/>
          <p:nvPr/>
        </p:nvSpPr>
        <p:spPr>
          <a:xfrm>
            <a:off x="265571" y="4451964"/>
            <a:ext cx="4572000" cy="923330"/>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r>
              <a:rPr lang="en-GB" dirty="0" smtClean="0"/>
              <a:t>They benefit the tourism industry because many people like to dive and snorkel over coral reefs</a:t>
            </a:r>
            <a:endParaRPr lang="en-GB" dirty="0"/>
          </a:p>
        </p:txBody>
      </p:sp>
      <p:sp>
        <p:nvSpPr>
          <p:cNvPr id="11" name="Rectangle 10"/>
          <p:cNvSpPr/>
          <p:nvPr/>
        </p:nvSpPr>
        <p:spPr>
          <a:xfrm>
            <a:off x="3851920" y="1412776"/>
            <a:ext cx="4572000" cy="92333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r>
              <a:rPr lang="en-GB" dirty="0" smtClean="0"/>
              <a:t>The global value of coral reefs in terms of coastal protection, fishing and tourism has been estimated at $375 billion.</a:t>
            </a:r>
            <a:endParaRPr lang="en-GB" dirty="0"/>
          </a:p>
        </p:txBody>
      </p:sp>
      <p:sp>
        <p:nvSpPr>
          <p:cNvPr id="12" name="TextBox 11"/>
          <p:cNvSpPr txBox="1"/>
          <p:nvPr/>
        </p:nvSpPr>
        <p:spPr>
          <a:xfrm>
            <a:off x="323528" y="815553"/>
            <a:ext cx="252028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dirty="0" smtClean="0"/>
              <a:t>Why coral reefs are important?</a:t>
            </a:r>
            <a:endParaRPr lang="en-GB" sz="3200" dirty="0"/>
          </a:p>
        </p:txBody>
      </p:sp>
      <p:sp>
        <p:nvSpPr>
          <p:cNvPr id="14" name="TextBox 13"/>
          <p:cNvSpPr txBox="1"/>
          <p:nvPr/>
        </p:nvSpPr>
        <p:spPr>
          <a:xfrm>
            <a:off x="6228184" y="4155182"/>
            <a:ext cx="2448272" cy="20313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Task:</a:t>
            </a:r>
          </a:p>
          <a:p>
            <a:r>
              <a:rPr lang="en-US" dirty="0" smtClean="0"/>
              <a:t>In your book, write down, what you think, are the top 4 reasons why coral reefs are important.</a:t>
            </a:r>
          </a:p>
          <a:p>
            <a:r>
              <a:rPr lang="en-US" dirty="0" smtClean="0"/>
              <a:t>Explain you top answer.</a:t>
            </a:r>
            <a:endParaRPr lang="en-GB" dirty="0"/>
          </a:p>
        </p:txBody>
      </p:sp>
    </p:spTree>
    <p:extLst>
      <p:ext uri="{BB962C8B-B14F-4D97-AF65-F5344CB8AC3E}">
        <p14:creationId xmlns:p14="http://schemas.microsoft.com/office/powerpoint/2010/main" val="2519039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826"/>
            <a:ext cx="8229600" cy="1143000"/>
          </a:xfrm>
        </p:spPr>
        <p:txBody>
          <a:bodyPr>
            <a:normAutofit fontScale="90000"/>
          </a:bodyPr>
          <a:lstStyle/>
          <a:p>
            <a:r>
              <a:rPr lang="en-US" dirty="0" smtClean="0"/>
              <a:t>What is causing the coral to be damaged?</a:t>
            </a:r>
            <a:endParaRPr lang="en-US" dirty="0"/>
          </a:p>
        </p:txBody>
      </p:sp>
      <p:sp>
        <p:nvSpPr>
          <p:cNvPr id="3" name="Content Placeholder 2"/>
          <p:cNvSpPr>
            <a:spLocks noGrp="1"/>
          </p:cNvSpPr>
          <p:nvPr>
            <p:ph idx="1"/>
          </p:nvPr>
        </p:nvSpPr>
        <p:spPr>
          <a:xfrm>
            <a:off x="449930" y="1417638"/>
            <a:ext cx="8229600" cy="4525963"/>
          </a:xfrm>
        </p:spPr>
        <p:txBody>
          <a:bodyPr/>
          <a:lstStyle/>
          <a:p>
            <a:pPr marL="0" indent="0">
              <a:buNone/>
            </a:pPr>
            <a:r>
              <a:rPr lang="en-US" dirty="0" smtClean="0"/>
              <a:t>Write a list of reasons why you think coral is being damaged.</a:t>
            </a:r>
            <a:endParaRPr lang="en-US" dirty="0"/>
          </a:p>
        </p:txBody>
      </p:sp>
    </p:spTree>
    <p:extLst>
      <p:ext uri="{BB962C8B-B14F-4D97-AF65-F5344CB8AC3E}">
        <p14:creationId xmlns:p14="http://schemas.microsoft.com/office/powerpoint/2010/main" val="1003302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ight-tourism.com/wp-content/uploads/2011/08/Coral_damage-560x289.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31"/>
            <a:ext cx="9178218" cy="6861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988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pacificbluefoundation.org/wp-content/uploads/2013/02/anchor-dama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1" y="0"/>
            <a:ext cx="914315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1171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tamarinescience.pbworks.com/w/page/3648065/f/coral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71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161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scuba-forum.com/coral_damage_48425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 y="0"/>
            <a:ext cx="91339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19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oralgardening.org/wp-content/uploads/2014/10/akule-nets-coral-reef-2.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 y="-1"/>
            <a:ext cx="9144891" cy="6868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339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1617</TotalTime>
  <Words>733</Words>
  <Application>Microsoft Office PowerPoint</Application>
  <PresentationFormat>On-screen Show (4:3)</PresentationFormat>
  <Paragraphs>54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Comic Sans MS</vt:lpstr>
      <vt:lpstr>Office Theme</vt:lpstr>
      <vt:lpstr>PowerPoint Presentation</vt:lpstr>
      <vt:lpstr>Why is coral so important?</vt:lpstr>
      <vt:lpstr>PowerPoint Presentation</vt:lpstr>
      <vt:lpstr>What is causing the coral to be damaged?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Watson</dc:creator>
  <cp:lastModifiedBy>Elizabeth Winters</cp:lastModifiedBy>
  <cp:revision>19</cp:revision>
  <dcterms:created xsi:type="dcterms:W3CDTF">2016-02-02T23:53:10Z</dcterms:created>
  <dcterms:modified xsi:type="dcterms:W3CDTF">2019-01-23T06:56:09Z</dcterms:modified>
</cp:coreProperties>
</file>