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5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2515-EA77-4B9F-8D9A-0C08866EB5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E2993C5-A1F8-4339-B380-D043D113AF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A89CBD-5608-407B-A9F1-5CBFBCAAE5FD}"/>
              </a:ext>
            </a:extLst>
          </p:cNvPr>
          <p:cNvSpPr>
            <a:spLocks noGrp="1"/>
          </p:cNvSpPr>
          <p:nvPr>
            <p:ph type="dt" sz="half" idx="10"/>
          </p:nvPr>
        </p:nvSpPr>
        <p:spPr/>
        <p:txBody>
          <a:bodyPr/>
          <a:lstStyle/>
          <a:p>
            <a:fld id="{BE6FD432-EE6D-4EEF-ACEE-AB955DF49166}" type="datetimeFigureOut">
              <a:rPr lang="en-GB" smtClean="0"/>
              <a:t>31/10/2018</a:t>
            </a:fld>
            <a:endParaRPr lang="en-GB"/>
          </a:p>
        </p:txBody>
      </p:sp>
      <p:sp>
        <p:nvSpPr>
          <p:cNvPr id="5" name="Footer Placeholder 4">
            <a:extLst>
              <a:ext uri="{FF2B5EF4-FFF2-40B4-BE49-F238E27FC236}">
                <a16:creationId xmlns:a16="http://schemas.microsoft.com/office/drawing/2014/main" id="{F4CA6AC3-1650-4425-9370-7E51A95611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7796CD-DC78-401F-BD7A-F8D706ADF6B6}"/>
              </a:ext>
            </a:extLst>
          </p:cNvPr>
          <p:cNvSpPr>
            <a:spLocks noGrp="1"/>
          </p:cNvSpPr>
          <p:nvPr>
            <p:ph type="sldNum" sz="quarter" idx="12"/>
          </p:nvPr>
        </p:nvSpPr>
        <p:spPr/>
        <p:txBody>
          <a:bodyPr/>
          <a:lstStyle/>
          <a:p>
            <a:fld id="{3A84F029-C3AF-480D-A1C3-4E795DC642CC}" type="slidenum">
              <a:rPr lang="en-GB" smtClean="0"/>
              <a:t>‹#›</a:t>
            </a:fld>
            <a:endParaRPr lang="en-GB"/>
          </a:p>
        </p:txBody>
      </p:sp>
    </p:spTree>
    <p:extLst>
      <p:ext uri="{BB962C8B-B14F-4D97-AF65-F5344CB8AC3E}">
        <p14:creationId xmlns:p14="http://schemas.microsoft.com/office/powerpoint/2010/main" val="1619857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04AA4-99A3-41B8-9ECC-CD88035A0E4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E1C4E5-E9FA-4024-B4BC-045DDB9EEB6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0D823B-A21C-48A5-9775-D3269F75321D}"/>
              </a:ext>
            </a:extLst>
          </p:cNvPr>
          <p:cNvSpPr>
            <a:spLocks noGrp="1"/>
          </p:cNvSpPr>
          <p:nvPr>
            <p:ph type="dt" sz="half" idx="10"/>
          </p:nvPr>
        </p:nvSpPr>
        <p:spPr/>
        <p:txBody>
          <a:bodyPr/>
          <a:lstStyle/>
          <a:p>
            <a:fld id="{BE6FD432-EE6D-4EEF-ACEE-AB955DF49166}" type="datetimeFigureOut">
              <a:rPr lang="en-GB" smtClean="0"/>
              <a:t>31/10/2018</a:t>
            </a:fld>
            <a:endParaRPr lang="en-GB"/>
          </a:p>
        </p:txBody>
      </p:sp>
      <p:sp>
        <p:nvSpPr>
          <p:cNvPr id="5" name="Footer Placeholder 4">
            <a:extLst>
              <a:ext uri="{FF2B5EF4-FFF2-40B4-BE49-F238E27FC236}">
                <a16:creationId xmlns:a16="http://schemas.microsoft.com/office/drawing/2014/main" id="{43F05853-F8BD-4D45-875A-C7B9AFFE53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C7DC9C-8962-4D1A-BE04-F13936DDBD0A}"/>
              </a:ext>
            </a:extLst>
          </p:cNvPr>
          <p:cNvSpPr>
            <a:spLocks noGrp="1"/>
          </p:cNvSpPr>
          <p:nvPr>
            <p:ph type="sldNum" sz="quarter" idx="12"/>
          </p:nvPr>
        </p:nvSpPr>
        <p:spPr/>
        <p:txBody>
          <a:bodyPr/>
          <a:lstStyle/>
          <a:p>
            <a:fld id="{3A84F029-C3AF-480D-A1C3-4E795DC642CC}" type="slidenum">
              <a:rPr lang="en-GB" smtClean="0"/>
              <a:t>‹#›</a:t>
            </a:fld>
            <a:endParaRPr lang="en-GB"/>
          </a:p>
        </p:txBody>
      </p:sp>
    </p:spTree>
    <p:extLst>
      <p:ext uri="{BB962C8B-B14F-4D97-AF65-F5344CB8AC3E}">
        <p14:creationId xmlns:p14="http://schemas.microsoft.com/office/powerpoint/2010/main" val="122146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DB583A-73AB-40A6-B2B3-309F0DEC19D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7862E0-C4D2-4173-BD4C-26F8AAE7BDA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2D9F9A-869C-4800-B1D5-80927458DDD5}"/>
              </a:ext>
            </a:extLst>
          </p:cNvPr>
          <p:cNvSpPr>
            <a:spLocks noGrp="1"/>
          </p:cNvSpPr>
          <p:nvPr>
            <p:ph type="dt" sz="half" idx="10"/>
          </p:nvPr>
        </p:nvSpPr>
        <p:spPr/>
        <p:txBody>
          <a:bodyPr/>
          <a:lstStyle/>
          <a:p>
            <a:fld id="{BE6FD432-EE6D-4EEF-ACEE-AB955DF49166}" type="datetimeFigureOut">
              <a:rPr lang="en-GB" smtClean="0"/>
              <a:t>31/10/2018</a:t>
            </a:fld>
            <a:endParaRPr lang="en-GB"/>
          </a:p>
        </p:txBody>
      </p:sp>
      <p:sp>
        <p:nvSpPr>
          <p:cNvPr id="5" name="Footer Placeholder 4">
            <a:extLst>
              <a:ext uri="{FF2B5EF4-FFF2-40B4-BE49-F238E27FC236}">
                <a16:creationId xmlns:a16="http://schemas.microsoft.com/office/drawing/2014/main" id="{2821D1BD-90A2-452F-9C93-2594E9EA54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32E2D5-7D00-4E74-938A-DB90A1DB725D}"/>
              </a:ext>
            </a:extLst>
          </p:cNvPr>
          <p:cNvSpPr>
            <a:spLocks noGrp="1"/>
          </p:cNvSpPr>
          <p:nvPr>
            <p:ph type="sldNum" sz="quarter" idx="12"/>
          </p:nvPr>
        </p:nvSpPr>
        <p:spPr/>
        <p:txBody>
          <a:bodyPr/>
          <a:lstStyle/>
          <a:p>
            <a:fld id="{3A84F029-C3AF-480D-A1C3-4E795DC642CC}" type="slidenum">
              <a:rPr lang="en-GB" smtClean="0"/>
              <a:t>‹#›</a:t>
            </a:fld>
            <a:endParaRPr lang="en-GB"/>
          </a:p>
        </p:txBody>
      </p:sp>
    </p:spTree>
    <p:extLst>
      <p:ext uri="{BB962C8B-B14F-4D97-AF65-F5344CB8AC3E}">
        <p14:creationId xmlns:p14="http://schemas.microsoft.com/office/powerpoint/2010/main" val="1068918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E891D-11C0-495A-A5BF-D38CABC2680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B07665-8D35-437F-96F4-52182DBEABE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0B93F0-9E34-4327-B424-3D8D02BC5FCD}"/>
              </a:ext>
            </a:extLst>
          </p:cNvPr>
          <p:cNvSpPr>
            <a:spLocks noGrp="1"/>
          </p:cNvSpPr>
          <p:nvPr>
            <p:ph type="dt" sz="half" idx="10"/>
          </p:nvPr>
        </p:nvSpPr>
        <p:spPr/>
        <p:txBody>
          <a:bodyPr/>
          <a:lstStyle/>
          <a:p>
            <a:fld id="{BE6FD432-EE6D-4EEF-ACEE-AB955DF49166}" type="datetimeFigureOut">
              <a:rPr lang="en-GB" smtClean="0"/>
              <a:t>31/10/2018</a:t>
            </a:fld>
            <a:endParaRPr lang="en-GB"/>
          </a:p>
        </p:txBody>
      </p:sp>
      <p:sp>
        <p:nvSpPr>
          <p:cNvPr id="5" name="Footer Placeholder 4">
            <a:extLst>
              <a:ext uri="{FF2B5EF4-FFF2-40B4-BE49-F238E27FC236}">
                <a16:creationId xmlns:a16="http://schemas.microsoft.com/office/drawing/2014/main" id="{314CF977-70E8-4C42-B6EB-E06A751A02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9ED3BB-A9ED-4BA3-B184-1E79FF1D4697}"/>
              </a:ext>
            </a:extLst>
          </p:cNvPr>
          <p:cNvSpPr>
            <a:spLocks noGrp="1"/>
          </p:cNvSpPr>
          <p:nvPr>
            <p:ph type="sldNum" sz="quarter" idx="12"/>
          </p:nvPr>
        </p:nvSpPr>
        <p:spPr/>
        <p:txBody>
          <a:bodyPr/>
          <a:lstStyle/>
          <a:p>
            <a:fld id="{3A84F029-C3AF-480D-A1C3-4E795DC642CC}" type="slidenum">
              <a:rPr lang="en-GB" smtClean="0"/>
              <a:t>‹#›</a:t>
            </a:fld>
            <a:endParaRPr lang="en-GB"/>
          </a:p>
        </p:txBody>
      </p:sp>
    </p:spTree>
    <p:extLst>
      <p:ext uri="{BB962C8B-B14F-4D97-AF65-F5344CB8AC3E}">
        <p14:creationId xmlns:p14="http://schemas.microsoft.com/office/powerpoint/2010/main" val="1472682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941B3-E8AB-4276-9272-7AB61C89B9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82F7ECF-63C0-4A0D-B66F-E4DA17A31F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A60441B-F500-4C49-B7BD-118B9094F00E}"/>
              </a:ext>
            </a:extLst>
          </p:cNvPr>
          <p:cNvSpPr>
            <a:spLocks noGrp="1"/>
          </p:cNvSpPr>
          <p:nvPr>
            <p:ph type="dt" sz="half" idx="10"/>
          </p:nvPr>
        </p:nvSpPr>
        <p:spPr/>
        <p:txBody>
          <a:bodyPr/>
          <a:lstStyle/>
          <a:p>
            <a:fld id="{BE6FD432-EE6D-4EEF-ACEE-AB955DF49166}" type="datetimeFigureOut">
              <a:rPr lang="en-GB" smtClean="0"/>
              <a:t>31/10/2018</a:t>
            </a:fld>
            <a:endParaRPr lang="en-GB"/>
          </a:p>
        </p:txBody>
      </p:sp>
      <p:sp>
        <p:nvSpPr>
          <p:cNvPr id="5" name="Footer Placeholder 4">
            <a:extLst>
              <a:ext uri="{FF2B5EF4-FFF2-40B4-BE49-F238E27FC236}">
                <a16:creationId xmlns:a16="http://schemas.microsoft.com/office/drawing/2014/main" id="{22DED19F-ECAD-4EBC-A1FC-540D262FBB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AB7B24-5957-46F3-A77F-16E18C0BF72C}"/>
              </a:ext>
            </a:extLst>
          </p:cNvPr>
          <p:cNvSpPr>
            <a:spLocks noGrp="1"/>
          </p:cNvSpPr>
          <p:nvPr>
            <p:ph type="sldNum" sz="quarter" idx="12"/>
          </p:nvPr>
        </p:nvSpPr>
        <p:spPr/>
        <p:txBody>
          <a:bodyPr/>
          <a:lstStyle/>
          <a:p>
            <a:fld id="{3A84F029-C3AF-480D-A1C3-4E795DC642CC}" type="slidenum">
              <a:rPr lang="en-GB" smtClean="0"/>
              <a:t>‹#›</a:t>
            </a:fld>
            <a:endParaRPr lang="en-GB"/>
          </a:p>
        </p:txBody>
      </p:sp>
    </p:spTree>
    <p:extLst>
      <p:ext uri="{BB962C8B-B14F-4D97-AF65-F5344CB8AC3E}">
        <p14:creationId xmlns:p14="http://schemas.microsoft.com/office/powerpoint/2010/main" val="3840281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92947-AC8E-4E90-96B7-A55B30FE25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FBA0C5-E995-490F-B2E0-FD2B2ABC19A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898F3A3-BAAB-4A82-B747-14AAF4442C7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9FF200E-EF91-4754-B468-3FCC73D2128D}"/>
              </a:ext>
            </a:extLst>
          </p:cNvPr>
          <p:cNvSpPr>
            <a:spLocks noGrp="1"/>
          </p:cNvSpPr>
          <p:nvPr>
            <p:ph type="dt" sz="half" idx="10"/>
          </p:nvPr>
        </p:nvSpPr>
        <p:spPr/>
        <p:txBody>
          <a:bodyPr/>
          <a:lstStyle/>
          <a:p>
            <a:fld id="{BE6FD432-EE6D-4EEF-ACEE-AB955DF49166}" type="datetimeFigureOut">
              <a:rPr lang="en-GB" smtClean="0"/>
              <a:t>31/10/2018</a:t>
            </a:fld>
            <a:endParaRPr lang="en-GB"/>
          </a:p>
        </p:txBody>
      </p:sp>
      <p:sp>
        <p:nvSpPr>
          <p:cNvPr id="6" name="Footer Placeholder 5">
            <a:extLst>
              <a:ext uri="{FF2B5EF4-FFF2-40B4-BE49-F238E27FC236}">
                <a16:creationId xmlns:a16="http://schemas.microsoft.com/office/drawing/2014/main" id="{B03BE5DF-DFEC-4499-8B70-0C95456FA0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B16693-7444-45D3-BBEC-B37EAA7F7A47}"/>
              </a:ext>
            </a:extLst>
          </p:cNvPr>
          <p:cNvSpPr>
            <a:spLocks noGrp="1"/>
          </p:cNvSpPr>
          <p:nvPr>
            <p:ph type="sldNum" sz="quarter" idx="12"/>
          </p:nvPr>
        </p:nvSpPr>
        <p:spPr/>
        <p:txBody>
          <a:bodyPr/>
          <a:lstStyle/>
          <a:p>
            <a:fld id="{3A84F029-C3AF-480D-A1C3-4E795DC642CC}" type="slidenum">
              <a:rPr lang="en-GB" smtClean="0"/>
              <a:t>‹#›</a:t>
            </a:fld>
            <a:endParaRPr lang="en-GB"/>
          </a:p>
        </p:txBody>
      </p:sp>
    </p:spTree>
    <p:extLst>
      <p:ext uri="{BB962C8B-B14F-4D97-AF65-F5344CB8AC3E}">
        <p14:creationId xmlns:p14="http://schemas.microsoft.com/office/powerpoint/2010/main" val="1405150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49C38-FA07-47AF-B3AD-43DB473DDAD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AECCF2-3F6B-4A37-BD49-C929B271C4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0F1349C-5A52-4305-83F2-0096354E9F9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55E9357-5EC1-49AC-B051-2E51C17093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36FB0EE-D674-4A49-956C-6E7A6DF8D3D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03BFC4-7533-4101-B15E-C0DA5C647440}"/>
              </a:ext>
            </a:extLst>
          </p:cNvPr>
          <p:cNvSpPr>
            <a:spLocks noGrp="1"/>
          </p:cNvSpPr>
          <p:nvPr>
            <p:ph type="dt" sz="half" idx="10"/>
          </p:nvPr>
        </p:nvSpPr>
        <p:spPr/>
        <p:txBody>
          <a:bodyPr/>
          <a:lstStyle/>
          <a:p>
            <a:fld id="{BE6FD432-EE6D-4EEF-ACEE-AB955DF49166}" type="datetimeFigureOut">
              <a:rPr lang="en-GB" smtClean="0"/>
              <a:t>31/10/2018</a:t>
            </a:fld>
            <a:endParaRPr lang="en-GB"/>
          </a:p>
        </p:txBody>
      </p:sp>
      <p:sp>
        <p:nvSpPr>
          <p:cNvPr id="8" name="Footer Placeholder 7">
            <a:extLst>
              <a:ext uri="{FF2B5EF4-FFF2-40B4-BE49-F238E27FC236}">
                <a16:creationId xmlns:a16="http://schemas.microsoft.com/office/drawing/2014/main" id="{79B05507-F865-42F4-96D5-F8241DC3232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26CC9A4-B9AC-46D7-AB0B-BD5207A9731D}"/>
              </a:ext>
            </a:extLst>
          </p:cNvPr>
          <p:cNvSpPr>
            <a:spLocks noGrp="1"/>
          </p:cNvSpPr>
          <p:nvPr>
            <p:ph type="sldNum" sz="quarter" idx="12"/>
          </p:nvPr>
        </p:nvSpPr>
        <p:spPr/>
        <p:txBody>
          <a:bodyPr/>
          <a:lstStyle/>
          <a:p>
            <a:fld id="{3A84F029-C3AF-480D-A1C3-4E795DC642CC}" type="slidenum">
              <a:rPr lang="en-GB" smtClean="0"/>
              <a:t>‹#›</a:t>
            </a:fld>
            <a:endParaRPr lang="en-GB"/>
          </a:p>
        </p:txBody>
      </p:sp>
    </p:spTree>
    <p:extLst>
      <p:ext uri="{BB962C8B-B14F-4D97-AF65-F5344CB8AC3E}">
        <p14:creationId xmlns:p14="http://schemas.microsoft.com/office/powerpoint/2010/main" val="124895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90069-7C2E-4D5B-ACA1-761CF75E6BF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E745888-0FA3-43B6-8B8A-195484DE59D0}"/>
              </a:ext>
            </a:extLst>
          </p:cNvPr>
          <p:cNvSpPr>
            <a:spLocks noGrp="1"/>
          </p:cNvSpPr>
          <p:nvPr>
            <p:ph type="dt" sz="half" idx="10"/>
          </p:nvPr>
        </p:nvSpPr>
        <p:spPr/>
        <p:txBody>
          <a:bodyPr/>
          <a:lstStyle/>
          <a:p>
            <a:fld id="{BE6FD432-EE6D-4EEF-ACEE-AB955DF49166}" type="datetimeFigureOut">
              <a:rPr lang="en-GB" smtClean="0"/>
              <a:t>31/10/2018</a:t>
            </a:fld>
            <a:endParaRPr lang="en-GB"/>
          </a:p>
        </p:txBody>
      </p:sp>
      <p:sp>
        <p:nvSpPr>
          <p:cNvPr id="4" name="Footer Placeholder 3">
            <a:extLst>
              <a:ext uri="{FF2B5EF4-FFF2-40B4-BE49-F238E27FC236}">
                <a16:creationId xmlns:a16="http://schemas.microsoft.com/office/drawing/2014/main" id="{50CBB43C-9080-4C23-9C52-7FCA691D0C7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5DFC20E-AB0B-482F-B2D0-383F0822668A}"/>
              </a:ext>
            </a:extLst>
          </p:cNvPr>
          <p:cNvSpPr>
            <a:spLocks noGrp="1"/>
          </p:cNvSpPr>
          <p:nvPr>
            <p:ph type="sldNum" sz="quarter" idx="12"/>
          </p:nvPr>
        </p:nvSpPr>
        <p:spPr/>
        <p:txBody>
          <a:bodyPr/>
          <a:lstStyle/>
          <a:p>
            <a:fld id="{3A84F029-C3AF-480D-A1C3-4E795DC642CC}" type="slidenum">
              <a:rPr lang="en-GB" smtClean="0"/>
              <a:t>‹#›</a:t>
            </a:fld>
            <a:endParaRPr lang="en-GB"/>
          </a:p>
        </p:txBody>
      </p:sp>
    </p:spTree>
    <p:extLst>
      <p:ext uri="{BB962C8B-B14F-4D97-AF65-F5344CB8AC3E}">
        <p14:creationId xmlns:p14="http://schemas.microsoft.com/office/powerpoint/2010/main" val="1124985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4E3724-D03C-409A-987E-5378B3E0E49C}"/>
              </a:ext>
            </a:extLst>
          </p:cNvPr>
          <p:cNvSpPr>
            <a:spLocks noGrp="1"/>
          </p:cNvSpPr>
          <p:nvPr>
            <p:ph type="dt" sz="half" idx="10"/>
          </p:nvPr>
        </p:nvSpPr>
        <p:spPr/>
        <p:txBody>
          <a:bodyPr/>
          <a:lstStyle/>
          <a:p>
            <a:fld id="{BE6FD432-EE6D-4EEF-ACEE-AB955DF49166}" type="datetimeFigureOut">
              <a:rPr lang="en-GB" smtClean="0"/>
              <a:t>31/10/2018</a:t>
            </a:fld>
            <a:endParaRPr lang="en-GB"/>
          </a:p>
        </p:txBody>
      </p:sp>
      <p:sp>
        <p:nvSpPr>
          <p:cNvPr id="3" name="Footer Placeholder 2">
            <a:extLst>
              <a:ext uri="{FF2B5EF4-FFF2-40B4-BE49-F238E27FC236}">
                <a16:creationId xmlns:a16="http://schemas.microsoft.com/office/drawing/2014/main" id="{1C783609-A903-4EAA-9D0D-4463E40E230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4535079-17A6-44D2-8CC9-58AC2304280B}"/>
              </a:ext>
            </a:extLst>
          </p:cNvPr>
          <p:cNvSpPr>
            <a:spLocks noGrp="1"/>
          </p:cNvSpPr>
          <p:nvPr>
            <p:ph type="sldNum" sz="quarter" idx="12"/>
          </p:nvPr>
        </p:nvSpPr>
        <p:spPr/>
        <p:txBody>
          <a:bodyPr/>
          <a:lstStyle/>
          <a:p>
            <a:fld id="{3A84F029-C3AF-480D-A1C3-4E795DC642CC}" type="slidenum">
              <a:rPr lang="en-GB" smtClean="0"/>
              <a:t>‹#›</a:t>
            </a:fld>
            <a:endParaRPr lang="en-GB"/>
          </a:p>
        </p:txBody>
      </p:sp>
    </p:spTree>
    <p:extLst>
      <p:ext uri="{BB962C8B-B14F-4D97-AF65-F5344CB8AC3E}">
        <p14:creationId xmlns:p14="http://schemas.microsoft.com/office/powerpoint/2010/main" val="1494406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50371-C2CE-4C08-ABBA-6B85EEB5DE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74E5E56-D475-4431-B7C0-D4284B5294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7027B6B-5FE5-4204-8360-6C2A922CDA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3B7E3F-FB05-466D-9CC7-4542BC083783}"/>
              </a:ext>
            </a:extLst>
          </p:cNvPr>
          <p:cNvSpPr>
            <a:spLocks noGrp="1"/>
          </p:cNvSpPr>
          <p:nvPr>
            <p:ph type="dt" sz="half" idx="10"/>
          </p:nvPr>
        </p:nvSpPr>
        <p:spPr/>
        <p:txBody>
          <a:bodyPr/>
          <a:lstStyle/>
          <a:p>
            <a:fld id="{BE6FD432-EE6D-4EEF-ACEE-AB955DF49166}" type="datetimeFigureOut">
              <a:rPr lang="en-GB" smtClean="0"/>
              <a:t>31/10/2018</a:t>
            </a:fld>
            <a:endParaRPr lang="en-GB"/>
          </a:p>
        </p:txBody>
      </p:sp>
      <p:sp>
        <p:nvSpPr>
          <p:cNvPr id="6" name="Footer Placeholder 5">
            <a:extLst>
              <a:ext uri="{FF2B5EF4-FFF2-40B4-BE49-F238E27FC236}">
                <a16:creationId xmlns:a16="http://schemas.microsoft.com/office/drawing/2014/main" id="{2A97DA88-B408-489C-9248-FFB0453EC7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A50B0D-35F9-4EF6-940B-8F4BA72D99DF}"/>
              </a:ext>
            </a:extLst>
          </p:cNvPr>
          <p:cNvSpPr>
            <a:spLocks noGrp="1"/>
          </p:cNvSpPr>
          <p:nvPr>
            <p:ph type="sldNum" sz="quarter" idx="12"/>
          </p:nvPr>
        </p:nvSpPr>
        <p:spPr/>
        <p:txBody>
          <a:bodyPr/>
          <a:lstStyle/>
          <a:p>
            <a:fld id="{3A84F029-C3AF-480D-A1C3-4E795DC642CC}" type="slidenum">
              <a:rPr lang="en-GB" smtClean="0"/>
              <a:t>‹#›</a:t>
            </a:fld>
            <a:endParaRPr lang="en-GB"/>
          </a:p>
        </p:txBody>
      </p:sp>
    </p:spTree>
    <p:extLst>
      <p:ext uri="{BB962C8B-B14F-4D97-AF65-F5344CB8AC3E}">
        <p14:creationId xmlns:p14="http://schemas.microsoft.com/office/powerpoint/2010/main" val="362315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3E20B-AA5A-4FEA-8EF1-174DDC4BB3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4ED7815-A085-4A16-BC5A-C8BE44EAD4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B0810BB-3F42-48CF-A9BD-7970690D99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26F01E4-A52C-4A44-972F-648E3A320E63}"/>
              </a:ext>
            </a:extLst>
          </p:cNvPr>
          <p:cNvSpPr>
            <a:spLocks noGrp="1"/>
          </p:cNvSpPr>
          <p:nvPr>
            <p:ph type="dt" sz="half" idx="10"/>
          </p:nvPr>
        </p:nvSpPr>
        <p:spPr/>
        <p:txBody>
          <a:bodyPr/>
          <a:lstStyle/>
          <a:p>
            <a:fld id="{BE6FD432-EE6D-4EEF-ACEE-AB955DF49166}" type="datetimeFigureOut">
              <a:rPr lang="en-GB" smtClean="0"/>
              <a:t>31/10/2018</a:t>
            </a:fld>
            <a:endParaRPr lang="en-GB"/>
          </a:p>
        </p:txBody>
      </p:sp>
      <p:sp>
        <p:nvSpPr>
          <p:cNvPr id="6" name="Footer Placeholder 5">
            <a:extLst>
              <a:ext uri="{FF2B5EF4-FFF2-40B4-BE49-F238E27FC236}">
                <a16:creationId xmlns:a16="http://schemas.microsoft.com/office/drawing/2014/main" id="{41395496-8620-40C9-8666-7C64A21B42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29877D-676C-4BE2-B22A-62B7942926E9}"/>
              </a:ext>
            </a:extLst>
          </p:cNvPr>
          <p:cNvSpPr>
            <a:spLocks noGrp="1"/>
          </p:cNvSpPr>
          <p:nvPr>
            <p:ph type="sldNum" sz="quarter" idx="12"/>
          </p:nvPr>
        </p:nvSpPr>
        <p:spPr/>
        <p:txBody>
          <a:bodyPr/>
          <a:lstStyle/>
          <a:p>
            <a:fld id="{3A84F029-C3AF-480D-A1C3-4E795DC642CC}" type="slidenum">
              <a:rPr lang="en-GB" smtClean="0"/>
              <a:t>‹#›</a:t>
            </a:fld>
            <a:endParaRPr lang="en-GB"/>
          </a:p>
        </p:txBody>
      </p:sp>
    </p:spTree>
    <p:extLst>
      <p:ext uri="{BB962C8B-B14F-4D97-AF65-F5344CB8AC3E}">
        <p14:creationId xmlns:p14="http://schemas.microsoft.com/office/powerpoint/2010/main" val="2222905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A5BCCD-B509-4E2E-9E37-7074C0E623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7CB5ED8-6D1B-49BE-BD5C-02F58B47C3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DB8761-7998-4662-877A-02D43E7F6D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6FD432-EE6D-4EEF-ACEE-AB955DF49166}" type="datetimeFigureOut">
              <a:rPr lang="en-GB" smtClean="0"/>
              <a:t>31/10/2018</a:t>
            </a:fld>
            <a:endParaRPr lang="en-GB"/>
          </a:p>
        </p:txBody>
      </p:sp>
      <p:sp>
        <p:nvSpPr>
          <p:cNvPr id="5" name="Footer Placeholder 4">
            <a:extLst>
              <a:ext uri="{FF2B5EF4-FFF2-40B4-BE49-F238E27FC236}">
                <a16:creationId xmlns:a16="http://schemas.microsoft.com/office/drawing/2014/main" id="{08BD5AF0-0083-4590-B99A-43889420F6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B11D5A4-BF0B-4F5E-B897-C42ECE5D76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84F029-C3AF-480D-A1C3-4E795DC642CC}" type="slidenum">
              <a:rPr lang="en-GB" smtClean="0"/>
              <a:t>‹#›</a:t>
            </a:fld>
            <a:endParaRPr lang="en-GB"/>
          </a:p>
        </p:txBody>
      </p:sp>
    </p:spTree>
    <p:extLst>
      <p:ext uri="{BB962C8B-B14F-4D97-AF65-F5344CB8AC3E}">
        <p14:creationId xmlns:p14="http://schemas.microsoft.com/office/powerpoint/2010/main" val="1537419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74032"/>
            <a:ext cx="8229600" cy="1143000"/>
          </a:xfrm>
          <a:solidFill>
            <a:srgbClr val="FFFF66"/>
          </a:solidFill>
          <a:ln>
            <a:solidFill>
              <a:schemeClr val="tx1"/>
            </a:solidFill>
          </a:ln>
        </p:spPr>
        <p:txBody>
          <a:bodyPr>
            <a:normAutofit/>
          </a:bodyPr>
          <a:lstStyle/>
          <a:p>
            <a:r>
              <a:rPr lang="en-US" sz="6000" dirty="0">
                <a:latin typeface="Comic Sans MS" panose="030F0702030302020204" pitchFamily="66" charset="0"/>
              </a:rPr>
              <a:t>Information Sheets</a:t>
            </a:r>
          </a:p>
        </p:txBody>
      </p:sp>
    </p:spTree>
    <p:extLst>
      <p:ext uri="{BB962C8B-B14F-4D97-AF65-F5344CB8AC3E}">
        <p14:creationId xmlns:p14="http://schemas.microsoft.com/office/powerpoint/2010/main" val="1027464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idx="4294967295"/>
          </p:nvPr>
        </p:nvSpPr>
        <p:spPr/>
        <p:txBody>
          <a:bodyPr>
            <a:normAutofit/>
          </a:bodyPr>
          <a:lstStyle/>
          <a:p>
            <a:pPr eaLnBrk="1" hangingPunct="1"/>
            <a:r>
              <a:rPr lang="en-GB" altLang="en-US" sz="5400" dirty="0">
                <a:latin typeface="Comic Sans MS" pitchFamily="66" charset="0"/>
              </a:rPr>
              <a:t>Size</a:t>
            </a:r>
          </a:p>
        </p:txBody>
      </p:sp>
      <p:sp>
        <p:nvSpPr>
          <p:cNvPr id="3" name="Content Placeholder 2"/>
          <p:cNvSpPr>
            <a:spLocks noGrp="1"/>
          </p:cNvSpPr>
          <p:nvPr>
            <p:ph idx="4294967295"/>
          </p:nvPr>
        </p:nvSpPr>
        <p:spPr/>
        <p:txBody>
          <a:bodyPr>
            <a:normAutofit/>
          </a:bodyPr>
          <a:lstStyle/>
          <a:p>
            <a:pPr eaLnBrk="1" hangingPunct="1">
              <a:lnSpc>
                <a:spcPct val="90000"/>
              </a:lnSpc>
            </a:pPr>
            <a:r>
              <a:rPr lang="en-GB" altLang="en-US" dirty="0">
                <a:latin typeface="Comic Sans MS" pitchFamily="66" charset="0"/>
              </a:rPr>
              <a:t>Countries with a large land area are important because they:</a:t>
            </a:r>
          </a:p>
          <a:p>
            <a:pPr lvl="1" eaLnBrk="1" hangingPunct="1">
              <a:lnSpc>
                <a:spcPct val="90000"/>
              </a:lnSpc>
            </a:pPr>
            <a:r>
              <a:rPr lang="en-GB" altLang="en-US" dirty="0">
                <a:latin typeface="Comic Sans MS" pitchFamily="66" charset="0"/>
              </a:rPr>
              <a:t>Tend to have greater natural resources</a:t>
            </a:r>
          </a:p>
          <a:p>
            <a:pPr lvl="1" eaLnBrk="1" hangingPunct="1">
              <a:lnSpc>
                <a:spcPct val="90000"/>
              </a:lnSpc>
            </a:pPr>
            <a:r>
              <a:rPr lang="en-GB" altLang="en-US" dirty="0">
                <a:latin typeface="Comic Sans MS" pitchFamily="66" charset="0"/>
              </a:rPr>
              <a:t>Extend influence over a larger number of neighbours</a:t>
            </a:r>
          </a:p>
          <a:p>
            <a:pPr lvl="1" eaLnBrk="1" hangingPunct="1">
              <a:lnSpc>
                <a:spcPct val="90000"/>
              </a:lnSpc>
              <a:buFontTx/>
              <a:buNone/>
            </a:pPr>
            <a:endParaRPr lang="en-GB" altLang="en-US" dirty="0">
              <a:latin typeface="Comic Sans MS" pitchFamily="66" charset="0"/>
            </a:endParaRPr>
          </a:p>
          <a:p>
            <a:pPr eaLnBrk="1" hangingPunct="1">
              <a:lnSpc>
                <a:spcPct val="90000"/>
              </a:lnSpc>
              <a:buFontTx/>
              <a:buNone/>
            </a:pPr>
            <a:r>
              <a:rPr lang="en-GB" altLang="en-US" dirty="0">
                <a:solidFill>
                  <a:srgbClr val="FF0000"/>
                </a:solidFill>
                <a:latin typeface="Comic Sans MS" pitchFamily="66" charset="0"/>
              </a:rPr>
              <a:t>	Russia has a very large land area with enormous volumes of natural resources. Further, it has 14 neighbours over whom it is able to extend varying degrees of influence</a:t>
            </a:r>
          </a:p>
        </p:txBody>
      </p:sp>
      <p:pic>
        <p:nvPicPr>
          <p:cNvPr id="68612" name="Picture 2"/>
          <p:cNvPicPr>
            <a:picLocks noChangeAspect="1" noChangeArrowheads="1"/>
          </p:cNvPicPr>
          <p:nvPr/>
        </p:nvPicPr>
        <p:blipFill>
          <a:blip r:embed="rId2">
            <a:extLst>
              <a:ext uri="{28A0092B-C50C-407E-A947-70E740481C1C}">
                <a14:useLocalDpi xmlns:a14="http://schemas.microsoft.com/office/drawing/2010/main" val="0"/>
              </a:ext>
            </a:extLst>
          </a:blip>
          <a:srcRect l="17149" t="36633" r="43039" b="32143"/>
          <a:stretch>
            <a:fillRect/>
          </a:stretch>
        </p:blipFill>
        <p:spPr bwMode="auto">
          <a:xfrm>
            <a:off x="7708900" y="1"/>
            <a:ext cx="2959100"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0331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800" decel="100000"/>
                                        <p:tgtEl>
                                          <p:spTgt spid="3">
                                            <p:txEl>
                                              <p:pRg st="4" end="4"/>
                                            </p:txEl>
                                          </p:spTgt>
                                        </p:tgtEl>
                                      </p:cBhvr>
                                    </p:animEffect>
                                    <p:anim calcmode="lin" valueType="num">
                                      <p:cBhvr>
                                        <p:cTn id="8"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idx="4294967295"/>
          </p:nvPr>
        </p:nvSpPr>
        <p:spPr/>
        <p:txBody>
          <a:bodyPr>
            <a:normAutofit/>
          </a:bodyPr>
          <a:lstStyle/>
          <a:p>
            <a:pPr eaLnBrk="1" hangingPunct="1"/>
            <a:r>
              <a:rPr lang="en-GB" altLang="en-US" sz="5400" dirty="0">
                <a:latin typeface="Comic Sans MS" pitchFamily="66" charset="0"/>
              </a:rPr>
              <a:t>Population</a:t>
            </a:r>
          </a:p>
        </p:txBody>
      </p:sp>
      <p:sp>
        <p:nvSpPr>
          <p:cNvPr id="3" name="Content Placeholder 2"/>
          <p:cNvSpPr>
            <a:spLocks noGrp="1"/>
          </p:cNvSpPr>
          <p:nvPr>
            <p:ph idx="4294967295"/>
          </p:nvPr>
        </p:nvSpPr>
        <p:spPr>
          <a:xfrm>
            <a:off x="1981200" y="1783358"/>
            <a:ext cx="8229600" cy="4525963"/>
          </a:xfrm>
        </p:spPr>
        <p:txBody>
          <a:bodyPr>
            <a:normAutofit lnSpcReduction="10000"/>
          </a:bodyPr>
          <a:lstStyle/>
          <a:p>
            <a:pPr eaLnBrk="1" hangingPunct="1">
              <a:lnSpc>
                <a:spcPct val="80000"/>
              </a:lnSpc>
            </a:pPr>
            <a:r>
              <a:rPr lang="en-GB" altLang="en-US" dirty="0">
                <a:latin typeface="Comic Sans MS" pitchFamily="66" charset="0"/>
              </a:rPr>
              <a:t>Countries with a large population are seen as important because:</a:t>
            </a:r>
          </a:p>
          <a:p>
            <a:pPr lvl="1" eaLnBrk="1" hangingPunct="1">
              <a:lnSpc>
                <a:spcPct val="80000"/>
              </a:lnSpc>
            </a:pPr>
            <a:r>
              <a:rPr lang="en-GB" altLang="en-US" dirty="0">
                <a:latin typeface="Comic Sans MS" pitchFamily="66" charset="0"/>
              </a:rPr>
              <a:t>Economic growth cannot be sustained without sufficient number of workers</a:t>
            </a:r>
          </a:p>
          <a:p>
            <a:pPr lvl="1" eaLnBrk="1" hangingPunct="1">
              <a:lnSpc>
                <a:spcPct val="80000"/>
              </a:lnSpc>
              <a:buFontTx/>
              <a:buNone/>
            </a:pPr>
            <a:r>
              <a:rPr lang="en-GB" altLang="en-US" dirty="0">
                <a:solidFill>
                  <a:srgbClr val="FF0000"/>
                </a:solidFill>
                <a:latin typeface="Comic Sans MS" pitchFamily="66" charset="0"/>
              </a:rPr>
              <a:t>	e.g. UK</a:t>
            </a:r>
          </a:p>
          <a:p>
            <a:pPr lvl="1" eaLnBrk="1" hangingPunct="1">
              <a:lnSpc>
                <a:spcPct val="80000"/>
              </a:lnSpc>
            </a:pPr>
            <a:r>
              <a:rPr lang="en-GB" altLang="en-US" dirty="0">
                <a:latin typeface="Comic Sans MS" pitchFamily="66" charset="0"/>
              </a:rPr>
              <a:t>Cheap workers can help to promote economic growth</a:t>
            </a:r>
          </a:p>
          <a:p>
            <a:pPr lvl="1" eaLnBrk="1" hangingPunct="1">
              <a:lnSpc>
                <a:spcPct val="80000"/>
              </a:lnSpc>
              <a:buFontTx/>
              <a:buNone/>
            </a:pPr>
            <a:r>
              <a:rPr lang="en-GB" altLang="en-US" dirty="0">
                <a:solidFill>
                  <a:srgbClr val="FF0000"/>
                </a:solidFill>
                <a:latin typeface="Comic Sans MS" pitchFamily="66" charset="0"/>
              </a:rPr>
              <a:t>	e.g. China and India</a:t>
            </a:r>
          </a:p>
          <a:p>
            <a:pPr lvl="1" eaLnBrk="1" hangingPunct="1">
              <a:lnSpc>
                <a:spcPct val="80000"/>
              </a:lnSpc>
            </a:pPr>
            <a:r>
              <a:rPr lang="en-GB" altLang="en-US" dirty="0">
                <a:latin typeface="Comic Sans MS" pitchFamily="66" charset="0"/>
              </a:rPr>
              <a:t>Larger populations encourage economic growth through markets</a:t>
            </a:r>
          </a:p>
          <a:p>
            <a:pPr lvl="1" eaLnBrk="1" hangingPunct="1">
              <a:lnSpc>
                <a:spcPct val="80000"/>
              </a:lnSpc>
              <a:buFontTx/>
              <a:buNone/>
            </a:pPr>
            <a:r>
              <a:rPr lang="en-GB" altLang="en-US" dirty="0">
                <a:solidFill>
                  <a:srgbClr val="FF0000"/>
                </a:solidFill>
                <a:latin typeface="Comic Sans MS" pitchFamily="66" charset="0"/>
              </a:rPr>
              <a:t>	e.g. EU</a:t>
            </a:r>
          </a:p>
          <a:p>
            <a:pPr lvl="1" eaLnBrk="1" hangingPunct="1">
              <a:lnSpc>
                <a:spcPct val="80000"/>
              </a:lnSpc>
            </a:pPr>
            <a:r>
              <a:rPr lang="en-GB" altLang="en-US" dirty="0">
                <a:latin typeface="Comic Sans MS" pitchFamily="66" charset="0"/>
              </a:rPr>
              <a:t>However, some countries have managed to promote significant economic growth without a large population</a:t>
            </a:r>
          </a:p>
          <a:p>
            <a:pPr lvl="1" eaLnBrk="1" hangingPunct="1">
              <a:lnSpc>
                <a:spcPct val="80000"/>
              </a:lnSpc>
              <a:buFontTx/>
              <a:buNone/>
            </a:pPr>
            <a:r>
              <a:rPr lang="en-GB" altLang="en-US" dirty="0">
                <a:solidFill>
                  <a:srgbClr val="FF0000"/>
                </a:solidFill>
                <a:latin typeface="Comic Sans MS" pitchFamily="66" charset="0"/>
              </a:rPr>
              <a:t>	e.g. Singapore</a:t>
            </a:r>
          </a:p>
          <a:p>
            <a:pPr lvl="1" eaLnBrk="1" hangingPunct="1">
              <a:lnSpc>
                <a:spcPct val="80000"/>
              </a:lnSpc>
              <a:buFontTx/>
              <a:buNone/>
            </a:pPr>
            <a:endParaRPr lang="en-GB" altLang="en-US" dirty="0">
              <a:solidFill>
                <a:srgbClr val="FF0000"/>
              </a:solidFill>
              <a:latin typeface="Comic Sans MS" pitchFamily="66" charset="0"/>
            </a:endParaRPr>
          </a:p>
          <a:p>
            <a:pPr lvl="1" eaLnBrk="1" hangingPunct="1">
              <a:lnSpc>
                <a:spcPct val="80000"/>
              </a:lnSpc>
              <a:buFontTx/>
              <a:buNone/>
            </a:pPr>
            <a:endParaRPr lang="en-GB" altLang="en-US" dirty="0">
              <a:solidFill>
                <a:srgbClr val="FF0000"/>
              </a:solidFill>
              <a:latin typeface="Comic Sans MS" pitchFamily="66" charset="0"/>
            </a:endParaRPr>
          </a:p>
          <a:p>
            <a:pPr eaLnBrk="1" hangingPunct="1">
              <a:lnSpc>
                <a:spcPct val="80000"/>
              </a:lnSpc>
            </a:pPr>
            <a:endParaRPr lang="en-GB" altLang="en-US" dirty="0">
              <a:latin typeface="Comic Sans MS" pitchFamily="66" charset="0"/>
            </a:endParaRPr>
          </a:p>
        </p:txBody>
      </p:sp>
      <p:pic>
        <p:nvPicPr>
          <p:cNvPr id="6963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674" t="10417" r="35202" b="37495"/>
          <a:stretch>
            <a:fillRect/>
          </a:stretch>
        </p:blipFill>
        <p:spPr bwMode="auto">
          <a:xfrm>
            <a:off x="7729266" y="1"/>
            <a:ext cx="2935287"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79846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wipe(down)">
                                      <p:cBhvr>
                                        <p:cTn id="43" dur="580">
                                          <p:stCondLst>
                                            <p:cond delay="0"/>
                                          </p:stCondLst>
                                        </p:cTn>
                                        <p:tgtEl>
                                          <p:spTgt spid="3">
                                            <p:txEl>
                                              <p:pRg st="3" end="3"/>
                                            </p:txEl>
                                          </p:spTgt>
                                        </p:tgtEl>
                                      </p:cBhvr>
                                    </p:animEffect>
                                    <p:anim calcmode="lin" valueType="num">
                                      <p:cBhvr>
                                        <p:cTn id="4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3" end="3"/>
                                            </p:txEl>
                                          </p:spTgt>
                                        </p:tgtEl>
                                      </p:cBhvr>
                                      <p:to x="100000" y="60000"/>
                                    </p:animScale>
                                    <p:animScale>
                                      <p:cBhvr>
                                        <p:cTn id="50" dur="166" decel="50000">
                                          <p:stCondLst>
                                            <p:cond delay="676"/>
                                          </p:stCondLst>
                                        </p:cTn>
                                        <p:tgtEl>
                                          <p:spTgt spid="3">
                                            <p:txEl>
                                              <p:pRg st="3" end="3"/>
                                            </p:txEl>
                                          </p:spTgt>
                                        </p:tgtEl>
                                      </p:cBhvr>
                                      <p:to x="100000" y="100000"/>
                                    </p:animScale>
                                    <p:animScale>
                                      <p:cBhvr>
                                        <p:cTn id="51" dur="26">
                                          <p:stCondLst>
                                            <p:cond delay="1312"/>
                                          </p:stCondLst>
                                        </p:cTn>
                                        <p:tgtEl>
                                          <p:spTgt spid="3">
                                            <p:txEl>
                                              <p:pRg st="3" end="3"/>
                                            </p:txEl>
                                          </p:spTgt>
                                        </p:tgtEl>
                                      </p:cBhvr>
                                      <p:to x="100000" y="80000"/>
                                    </p:animScale>
                                    <p:animScale>
                                      <p:cBhvr>
                                        <p:cTn id="52" dur="166" decel="50000">
                                          <p:stCondLst>
                                            <p:cond delay="1338"/>
                                          </p:stCondLst>
                                        </p:cTn>
                                        <p:tgtEl>
                                          <p:spTgt spid="3">
                                            <p:txEl>
                                              <p:pRg st="3" end="3"/>
                                            </p:txEl>
                                          </p:spTgt>
                                        </p:tgtEl>
                                      </p:cBhvr>
                                      <p:to x="100000" y="100000"/>
                                    </p:animScale>
                                    <p:animScale>
                                      <p:cBhvr>
                                        <p:cTn id="53" dur="26">
                                          <p:stCondLst>
                                            <p:cond delay="1642"/>
                                          </p:stCondLst>
                                        </p:cTn>
                                        <p:tgtEl>
                                          <p:spTgt spid="3">
                                            <p:txEl>
                                              <p:pRg st="3" end="3"/>
                                            </p:txEl>
                                          </p:spTgt>
                                        </p:tgtEl>
                                      </p:cBhvr>
                                      <p:to x="100000" y="90000"/>
                                    </p:animScale>
                                    <p:animScale>
                                      <p:cBhvr>
                                        <p:cTn id="54" dur="166" decel="50000">
                                          <p:stCondLst>
                                            <p:cond delay="1668"/>
                                          </p:stCondLst>
                                        </p:cTn>
                                        <p:tgtEl>
                                          <p:spTgt spid="3">
                                            <p:txEl>
                                              <p:pRg st="3" end="3"/>
                                            </p:txEl>
                                          </p:spTgt>
                                        </p:tgtEl>
                                      </p:cBhvr>
                                      <p:to x="100000" y="100000"/>
                                    </p:animScale>
                                    <p:animScale>
                                      <p:cBhvr>
                                        <p:cTn id="55" dur="26">
                                          <p:stCondLst>
                                            <p:cond delay="1808"/>
                                          </p:stCondLst>
                                        </p:cTn>
                                        <p:tgtEl>
                                          <p:spTgt spid="3">
                                            <p:txEl>
                                              <p:pRg st="3" end="3"/>
                                            </p:txEl>
                                          </p:spTgt>
                                        </p:tgtEl>
                                      </p:cBhvr>
                                      <p:to x="100000" y="95000"/>
                                    </p:animScale>
                                    <p:animScale>
                                      <p:cBhvr>
                                        <p:cTn id="56" dur="166" decel="50000">
                                          <p:stCondLst>
                                            <p:cond delay="1834"/>
                                          </p:stCondLst>
                                        </p:cTn>
                                        <p:tgtEl>
                                          <p:spTgt spid="3">
                                            <p:txEl>
                                              <p:pRg st="3" end="3"/>
                                            </p:txEl>
                                          </p:spTgt>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wipe(down)">
                                      <p:cBhvr>
                                        <p:cTn id="61" dur="580">
                                          <p:stCondLst>
                                            <p:cond delay="0"/>
                                          </p:stCondLst>
                                        </p:cTn>
                                        <p:tgtEl>
                                          <p:spTgt spid="3">
                                            <p:txEl>
                                              <p:pRg st="4" end="4"/>
                                            </p:txEl>
                                          </p:spTgt>
                                        </p:tgtEl>
                                      </p:cBhvr>
                                    </p:animEffect>
                                    <p:anim calcmode="lin" valueType="num">
                                      <p:cBhvr>
                                        <p:cTn id="6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4" end="4"/>
                                            </p:txEl>
                                          </p:spTgt>
                                        </p:tgtEl>
                                      </p:cBhvr>
                                      <p:to x="100000" y="60000"/>
                                    </p:animScale>
                                    <p:animScale>
                                      <p:cBhvr>
                                        <p:cTn id="68" dur="166" decel="50000">
                                          <p:stCondLst>
                                            <p:cond delay="676"/>
                                          </p:stCondLst>
                                        </p:cTn>
                                        <p:tgtEl>
                                          <p:spTgt spid="3">
                                            <p:txEl>
                                              <p:pRg st="4" end="4"/>
                                            </p:txEl>
                                          </p:spTgt>
                                        </p:tgtEl>
                                      </p:cBhvr>
                                      <p:to x="100000" y="100000"/>
                                    </p:animScale>
                                    <p:animScale>
                                      <p:cBhvr>
                                        <p:cTn id="69" dur="26">
                                          <p:stCondLst>
                                            <p:cond delay="1312"/>
                                          </p:stCondLst>
                                        </p:cTn>
                                        <p:tgtEl>
                                          <p:spTgt spid="3">
                                            <p:txEl>
                                              <p:pRg st="4" end="4"/>
                                            </p:txEl>
                                          </p:spTgt>
                                        </p:tgtEl>
                                      </p:cBhvr>
                                      <p:to x="100000" y="80000"/>
                                    </p:animScale>
                                    <p:animScale>
                                      <p:cBhvr>
                                        <p:cTn id="70" dur="166" decel="50000">
                                          <p:stCondLst>
                                            <p:cond delay="1338"/>
                                          </p:stCondLst>
                                        </p:cTn>
                                        <p:tgtEl>
                                          <p:spTgt spid="3">
                                            <p:txEl>
                                              <p:pRg st="4" end="4"/>
                                            </p:txEl>
                                          </p:spTgt>
                                        </p:tgtEl>
                                      </p:cBhvr>
                                      <p:to x="100000" y="100000"/>
                                    </p:animScale>
                                    <p:animScale>
                                      <p:cBhvr>
                                        <p:cTn id="71" dur="26">
                                          <p:stCondLst>
                                            <p:cond delay="1642"/>
                                          </p:stCondLst>
                                        </p:cTn>
                                        <p:tgtEl>
                                          <p:spTgt spid="3">
                                            <p:txEl>
                                              <p:pRg st="4" end="4"/>
                                            </p:txEl>
                                          </p:spTgt>
                                        </p:tgtEl>
                                      </p:cBhvr>
                                      <p:to x="100000" y="90000"/>
                                    </p:animScale>
                                    <p:animScale>
                                      <p:cBhvr>
                                        <p:cTn id="72" dur="166" decel="50000">
                                          <p:stCondLst>
                                            <p:cond delay="1668"/>
                                          </p:stCondLst>
                                        </p:cTn>
                                        <p:tgtEl>
                                          <p:spTgt spid="3">
                                            <p:txEl>
                                              <p:pRg st="4" end="4"/>
                                            </p:txEl>
                                          </p:spTgt>
                                        </p:tgtEl>
                                      </p:cBhvr>
                                      <p:to x="100000" y="100000"/>
                                    </p:animScale>
                                    <p:animScale>
                                      <p:cBhvr>
                                        <p:cTn id="73" dur="26">
                                          <p:stCondLst>
                                            <p:cond delay="1808"/>
                                          </p:stCondLst>
                                        </p:cTn>
                                        <p:tgtEl>
                                          <p:spTgt spid="3">
                                            <p:txEl>
                                              <p:pRg st="4" end="4"/>
                                            </p:txEl>
                                          </p:spTgt>
                                        </p:tgtEl>
                                      </p:cBhvr>
                                      <p:to x="100000" y="95000"/>
                                    </p:animScale>
                                    <p:animScale>
                                      <p:cBhvr>
                                        <p:cTn id="74" dur="166" decel="50000">
                                          <p:stCondLst>
                                            <p:cond delay="1834"/>
                                          </p:stCondLst>
                                        </p:cTn>
                                        <p:tgtEl>
                                          <p:spTgt spid="3">
                                            <p:txEl>
                                              <p:pRg st="4" end="4"/>
                                            </p:txEl>
                                          </p:spTgt>
                                        </p:tgtEl>
                                      </p:cBhvr>
                                      <p:to x="100000" y="100000"/>
                                    </p:animScale>
                                  </p:childTnLst>
                                </p:cTn>
                              </p:par>
                            </p:childTnLst>
                          </p:cTn>
                        </p:par>
                      </p:childTnLst>
                    </p:cTn>
                  </p:par>
                  <p:par>
                    <p:cTn id="75" fill="hold" nodeType="clickPar">
                      <p:stCondLst>
                        <p:cond delay="indefinite"/>
                      </p:stCondLst>
                      <p:childTnLst>
                        <p:par>
                          <p:cTn id="76" fill="hold" nodeType="withGroup">
                            <p:stCondLst>
                              <p:cond delay="0"/>
                            </p:stCondLst>
                            <p:childTnLst>
                              <p:par>
                                <p:cTn id="77" presetID="26" presetClass="entr" presetSubtype="0" fill="hold" nodeType="clickEffect">
                                  <p:stCondLst>
                                    <p:cond delay="0"/>
                                  </p:stCondLst>
                                  <p:childTnLst>
                                    <p:set>
                                      <p:cBhvr>
                                        <p:cTn id="78" dur="1" fill="hold">
                                          <p:stCondLst>
                                            <p:cond delay="0"/>
                                          </p:stCondLst>
                                        </p:cTn>
                                        <p:tgtEl>
                                          <p:spTgt spid="3">
                                            <p:txEl>
                                              <p:pRg st="5" end="5"/>
                                            </p:txEl>
                                          </p:spTgt>
                                        </p:tgtEl>
                                        <p:attrNameLst>
                                          <p:attrName>style.visibility</p:attrName>
                                        </p:attrNameLst>
                                      </p:cBhvr>
                                      <p:to>
                                        <p:strVal val="visible"/>
                                      </p:to>
                                    </p:set>
                                    <p:animEffect transition="in" filter="wipe(down)">
                                      <p:cBhvr>
                                        <p:cTn id="79" dur="580">
                                          <p:stCondLst>
                                            <p:cond delay="0"/>
                                          </p:stCondLst>
                                        </p:cTn>
                                        <p:tgtEl>
                                          <p:spTgt spid="3">
                                            <p:txEl>
                                              <p:pRg st="5" end="5"/>
                                            </p:txEl>
                                          </p:spTgt>
                                        </p:tgtEl>
                                      </p:cBhvr>
                                    </p:animEffect>
                                    <p:anim calcmode="lin" valueType="num">
                                      <p:cBhvr>
                                        <p:cTn id="80"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5" end="5"/>
                                            </p:txEl>
                                          </p:spTgt>
                                        </p:tgtEl>
                                      </p:cBhvr>
                                      <p:to x="100000" y="60000"/>
                                    </p:animScale>
                                    <p:animScale>
                                      <p:cBhvr>
                                        <p:cTn id="86" dur="166" decel="50000">
                                          <p:stCondLst>
                                            <p:cond delay="676"/>
                                          </p:stCondLst>
                                        </p:cTn>
                                        <p:tgtEl>
                                          <p:spTgt spid="3">
                                            <p:txEl>
                                              <p:pRg st="5" end="5"/>
                                            </p:txEl>
                                          </p:spTgt>
                                        </p:tgtEl>
                                      </p:cBhvr>
                                      <p:to x="100000" y="100000"/>
                                    </p:animScale>
                                    <p:animScale>
                                      <p:cBhvr>
                                        <p:cTn id="87" dur="26">
                                          <p:stCondLst>
                                            <p:cond delay="1312"/>
                                          </p:stCondLst>
                                        </p:cTn>
                                        <p:tgtEl>
                                          <p:spTgt spid="3">
                                            <p:txEl>
                                              <p:pRg st="5" end="5"/>
                                            </p:txEl>
                                          </p:spTgt>
                                        </p:tgtEl>
                                      </p:cBhvr>
                                      <p:to x="100000" y="80000"/>
                                    </p:animScale>
                                    <p:animScale>
                                      <p:cBhvr>
                                        <p:cTn id="88" dur="166" decel="50000">
                                          <p:stCondLst>
                                            <p:cond delay="1338"/>
                                          </p:stCondLst>
                                        </p:cTn>
                                        <p:tgtEl>
                                          <p:spTgt spid="3">
                                            <p:txEl>
                                              <p:pRg st="5" end="5"/>
                                            </p:txEl>
                                          </p:spTgt>
                                        </p:tgtEl>
                                      </p:cBhvr>
                                      <p:to x="100000" y="100000"/>
                                    </p:animScale>
                                    <p:animScale>
                                      <p:cBhvr>
                                        <p:cTn id="89" dur="26">
                                          <p:stCondLst>
                                            <p:cond delay="1642"/>
                                          </p:stCondLst>
                                        </p:cTn>
                                        <p:tgtEl>
                                          <p:spTgt spid="3">
                                            <p:txEl>
                                              <p:pRg st="5" end="5"/>
                                            </p:txEl>
                                          </p:spTgt>
                                        </p:tgtEl>
                                      </p:cBhvr>
                                      <p:to x="100000" y="90000"/>
                                    </p:animScale>
                                    <p:animScale>
                                      <p:cBhvr>
                                        <p:cTn id="90" dur="166" decel="50000">
                                          <p:stCondLst>
                                            <p:cond delay="1668"/>
                                          </p:stCondLst>
                                        </p:cTn>
                                        <p:tgtEl>
                                          <p:spTgt spid="3">
                                            <p:txEl>
                                              <p:pRg st="5" end="5"/>
                                            </p:txEl>
                                          </p:spTgt>
                                        </p:tgtEl>
                                      </p:cBhvr>
                                      <p:to x="100000" y="100000"/>
                                    </p:animScale>
                                    <p:animScale>
                                      <p:cBhvr>
                                        <p:cTn id="91" dur="26">
                                          <p:stCondLst>
                                            <p:cond delay="1808"/>
                                          </p:stCondLst>
                                        </p:cTn>
                                        <p:tgtEl>
                                          <p:spTgt spid="3">
                                            <p:txEl>
                                              <p:pRg st="5" end="5"/>
                                            </p:txEl>
                                          </p:spTgt>
                                        </p:tgtEl>
                                      </p:cBhvr>
                                      <p:to x="100000" y="95000"/>
                                    </p:animScale>
                                    <p:animScale>
                                      <p:cBhvr>
                                        <p:cTn id="92" dur="166" decel="50000">
                                          <p:stCondLst>
                                            <p:cond delay="1834"/>
                                          </p:stCondLst>
                                        </p:cTn>
                                        <p:tgtEl>
                                          <p:spTgt spid="3">
                                            <p:txEl>
                                              <p:pRg st="5" end="5"/>
                                            </p:txEl>
                                          </p:spTgt>
                                        </p:tgtEl>
                                      </p:cBhvr>
                                      <p:to x="100000" y="100000"/>
                                    </p:animScale>
                                  </p:childTnLst>
                                </p:cTn>
                              </p:par>
                            </p:childTnLst>
                          </p:cTn>
                        </p:par>
                      </p:childTnLst>
                    </p:cTn>
                  </p:par>
                  <p:par>
                    <p:cTn id="93" fill="hold" nodeType="clickPar">
                      <p:stCondLst>
                        <p:cond delay="indefinite"/>
                      </p:stCondLst>
                      <p:childTnLst>
                        <p:par>
                          <p:cTn id="94" fill="hold" nodeType="withGroup">
                            <p:stCondLst>
                              <p:cond delay="0"/>
                            </p:stCondLst>
                            <p:childTnLst>
                              <p:par>
                                <p:cTn id="95" presetID="26" presetClass="entr" presetSubtype="0" fill="hold" nodeType="clickEffect">
                                  <p:stCondLst>
                                    <p:cond delay="0"/>
                                  </p:stCondLst>
                                  <p:childTnLst>
                                    <p:set>
                                      <p:cBhvr>
                                        <p:cTn id="96" dur="1" fill="hold">
                                          <p:stCondLst>
                                            <p:cond delay="0"/>
                                          </p:stCondLst>
                                        </p:cTn>
                                        <p:tgtEl>
                                          <p:spTgt spid="3">
                                            <p:txEl>
                                              <p:pRg st="6" end="6"/>
                                            </p:txEl>
                                          </p:spTgt>
                                        </p:tgtEl>
                                        <p:attrNameLst>
                                          <p:attrName>style.visibility</p:attrName>
                                        </p:attrNameLst>
                                      </p:cBhvr>
                                      <p:to>
                                        <p:strVal val="visible"/>
                                      </p:to>
                                    </p:set>
                                    <p:animEffect transition="in" filter="wipe(down)">
                                      <p:cBhvr>
                                        <p:cTn id="97" dur="580">
                                          <p:stCondLst>
                                            <p:cond delay="0"/>
                                          </p:stCondLst>
                                        </p:cTn>
                                        <p:tgtEl>
                                          <p:spTgt spid="3">
                                            <p:txEl>
                                              <p:pRg st="6" end="6"/>
                                            </p:txEl>
                                          </p:spTgt>
                                        </p:tgtEl>
                                      </p:cBhvr>
                                    </p:animEffect>
                                    <p:anim calcmode="lin" valueType="num">
                                      <p:cBhvr>
                                        <p:cTn id="98"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6" end="6"/>
                                            </p:txEl>
                                          </p:spTgt>
                                        </p:tgtEl>
                                      </p:cBhvr>
                                      <p:to x="100000" y="60000"/>
                                    </p:animScale>
                                    <p:animScale>
                                      <p:cBhvr>
                                        <p:cTn id="104" dur="166" decel="50000">
                                          <p:stCondLst>
                                            <p:cond delay="676"/>
                                          </p:stCondLst>
                                        </p:cTn>
                                        <p:tgtEl>
                                          <p:spTgt spid="3">
                                            <p:txEl>
                                              <p:pRg st="6" end="6"/>
                                            </p:txEl>
                                          </p:spTgt>
                                        </p:tgtEl>
                                      </p:cBhvr>
                                      <p:to x="100000" y="100000"/>
                                    </p:animScale>
                                    <p:animScale>
                                      <p:cBhvr>
                                        <p:cTn id="105" dur="26">
                                          <p:stCondLst>
                                            <p:cond delay="1312"/>
                                          </p:stCondLst>
                                        </p:cTn>
                                        <p:tgtEl>
                                          <p:spTgt spid="3">
                                            <p:txEl>
                                              <p:pRg st="6" end="6"/>
                                            </p:txEl>
                                          </p:spTgt>
                                        </p:tgtEl>
                                      </p:cBhvr>
                                      <p:to x="100000" y="80000"/>
                                    </p:animScale>
                                    <p:animScale>
                                      <p:cBhvr>
                                        <p:cTn id="106" dur="166" decel="50000">
                                          <p:stCondLst>
                                            <p:cond delay="1338"/>
                                          </p:stCondLst>
                                        </p:cTn>
                                        <p:tgtEl>
                                          <p:spTgt spid="3">
                                            <p:txEl>
                                              <p:pRg st="6" end="6"/>
                                            </p:txEl>
                                          </p:spTgt>
                                        </p:tgtEl>
                                      </p:cBhvr>
                                      <p:to x="100000" y="100000"/>
                                    </p:animScale>
                                    <p:animScale>
                                      <p:cBhvr>
                                        <p:cTn id="107" dur="26">
                                          <p:stCondLst>
                                            <p:cond delay="1642"/>
                                          </p:stCondLst>
                                        </p:cTn>
                                        <p:tgtEl>
                                          <p:spTgt spid="3">
                                            <p:txEl>
                                              <p:pRg st="6" end="6"/>
                                            </p:txEl>
                                          </p:spTgt>
                                        </p:tgtEl>
                                      </p:cBhvr>
                                      <p:to x="100000" y="90000"/>
                                    </p:animScale>
                                    <p:animScale>
                                      <p:cBhvr>
                                        <p:cTn id="108" dur="166" decel="50000">
                                          <p:stCondLst>
                                            <p:cond delay="1668"/>
                                          </p:stCondLst>
                                        </p:cTn>
                                        <p:tgtEl>
                                          <p:spTgt spid="3">
                                            <p:txEl>
                                              <p:pRg st="6" end="6"/>
                                            </p:txEl>
                                          </p:spTgt>
                                        </p:tgtEl>
                                      </p:cBhvr>
                                      <p:to x="100000" y="100000"/>
                                    </p:animScale>
                                    <p:animScale>
                                      <p:cBhvr>
                                        <p:cTn id="109" dur="26">
                                          <p:stCondLst>
                                            <p:cond delay="1808"/>
                                          </p:stCondLst>
                                        </p:cTn>
                                        <p:tgtEl>
                                          <p:spTgt spid="3">
                                            <p:txEl>
                                              <p:pRg st="6" end="6"/>
                                            </p:txEl>
                                          </p:spTgt>
                                        </p:tgtEl>
                                      </p:cBhvr>
                                      <p:to x="100000" y="95000"/>
                                    </p:animScale>
                                    <p:animScale>
                                      <p:cBhvr>
                                        <p:cTn id="110" dur="166" decel="50000">
                                          <p:stCondLst>
                                            <p:cond delay="1834"/>
                                          </p:stCondLst>
                                        </p:cTn>
                                        <p:tgtEl>
                                          <p:spTgt spid="3">
                                            <p:txEl>
                                              <p:pRg st="6" end="6"/>
                                            </p:txEl>
                                          </p:spTgt>
                                        </p:tgtEl>
                                      </p:cBhvr>
                                      <p:to x="100000" y="100000"/>
                                    </p:animScale>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6" presetClass="entr" presetSubtype="0" fill="hold" nodeType="clickEffect">
                                  <p:stCondLst>
                                    <p:cond delay="0"/>
                                  </p:stCondLst>
                                  <p:childTnLst>
                                    <p:set>
                                      <p:cBhvr>
                                        <p:cTn id="114" dur="1" fill="hold">
                                          <p:stCondLst>
                                            <p:cond delay="0"/>
                                          </p:stCondLst>
                                        </p:cTn>
                                        <p:tgtEl>
                                          <p:spTgt spid="3">
                                            <p:txEl>
                                              <p:pRg st="7" end="7"/>
                                            </p:txEl>
                                          </p:spTgt>
                                        </p:tgtEl>
                                        <p:attrNameLst>
                                          <p:attrName>style.visibility</p:attrName>
                                        </p:attrNameLst>
                                      </p:cBhvr>
                                      <p:to>
                                        <p:strVal val="visible"/>
                                      </p:to>
                                    </p:set>
                                    <p:animEffect transition="in" filter="wipe(down)">
                                      <p:cBhvr>
                                        <p:cTn id="115" dur="580">
                                          <p:stCondLst>
                                            <p:cond delay="0"/>
                                          </p:stCondLst>
                                        </p:cTn>
                                        <p:tgtEl>
                                          <p:spTgt spid="3">
                                            <p:txEl>
                                              <p:pRg st="7" end="7"/>
                                            </p:txEl>
                                          </p:spTgt>
                                        </p:tgtEl>
                                      </p:cBhvr>
                                    </p:animEffect>
                                    <p:anim calcmode="lin" valueType="num">
                                      <p:cBhvr>
                                        <p:cTn id="116"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7" end="7"/>
                                            </p:txEl>
                                          </p:spTgt>
                                        </p:tgtEl>
                                      </p:cBhvr>
                                      <p:to x="100000" y="60000"/>
                                    </p:animScale>
                                    <p:animScale>
                                      <p:cBhvr>
                                        <p:cTn id="122" dur="166" decel="50000">
                                          <p:stCondLst>
                                            <p:cond delay="676"/>
                                          </p:stCondLst>
                                        </p:cTn>
                                        <p:tgtEl>
                                          <p:spTgt spid="3">
                                            <p:txEl>
                                              <p:pRg st="7" end="7"/>
                                            </p:txEl>
                                          </p:spTgt>
                                        </p:tgtEl>
                                      </p:cBhvr>
                                      <p:to x="100000" y="100000"/>
                                    </p:animScale>
                                    <p:animScale>
                                      <p:cBhvr>
                                        <p:cTn id="123" dur="26">
                                          <p:stCondLst>
                                            <p:cond delay="1312"/>
                                          </p:stCondLst>
                                        </p:cTn>
                                        <p:tgtEl>
                                          <p:spTgt spid="3">
                                            <p:txEl>
                                              <p:pRg st="7" end="7"/>
                                            </p:txEl>
                                          </p:spTgt>
                                        </p:tgtEl>
                                      </p:cBhvr>
                                      <p:to x="100000" y="80000"/>
                                    </p:animScale>
                                    <p:animScale>
                                      <p:cBhvr>
                                        <p:cTn id="124" dur="166" decel="50000">
                                          <p:stCondLst>
                                            <p:cond delay="1338"/>
                                          </p:stCondLst>
                                        </p:cTn>
                                        <p:tgtEl>
                                          <p:spTgt spid="3">
                                            <p:txEl>
                                              <p:pRg st="7" end="7"/>
                                            </p:txEl>
                                          </p:spTgt>
                                        </p:tgtEl>
                                      </p:cBhvr>
                                      <p:to x="100000" y="100000"/>
                                    </p:animScale>
                                    <p:animScale>
                                      <p:cBhvr>
                                        <p:cTn id="125" dur="26">
                                          <p:stCondLst>
                                            <p:cond delay="1642"/>
                                          </p:stCondLst>
                                        </p:cTn>
                                        <p:tgtEl>
                                          <p:spTgt spid="3">
                                            <p:txEl>
                                              <p:pRg st="7" end="7"/>
                                            </p:txEl>
                                          </p:spTgt>
                                        </p:tgtEl>
                                      </p:cBhvr>
                                      <p:to x="100000" y="90000"/>
                                    </p:animScale>
                                    <p:animScale>
                                      <p:cBhvr>
                                        <p:cTn id="126" dur="166" decel="50000">
                                          <p:stCondLst>
                                            <p:cond delay="1668"/>
                                          </p:stCondLst>
                                        </p:cTn>
                                        <p:tgtEl>
                                          <p:spTgt spid="3">
                                            <p:txEl>
                                              <p:pRg st="7" end="7"/>
                                            </p:txEl>
                                          </p:spTgt>
                                        </p:tgtEl>
                                      </p:cBhvr>
                                      <p:to x="100000" y="100000"/>
                                    </p:animScale>
                                    <p:animScale>
                                      <p:cBhvr>
                                        <p:cTn id="127" dur="26">
                                          <p:stCondLst>
                                            <p:cond delay="1808"/>
                                          </p:stCondLst>
                                        </p:cTn>
                                        <p:tgtEl>
                                          <p:spTgt spid="3">
                                            <p:txEl>
                                              <p:pRg st="7" end="7"/>
                                            </p:txEl>
                                          </p:spTgt>
                                        </p:tgtEl>
                                      </p:cBhvr>
                                      <p:to x="100000" y="95000"/>
                                    </p:animScale>
                                    <p:animScale>
                                      <p:cBhvr>
                                        <p:cTn id="128" dur="166" decel="50000">
                                          <p:stCondLst>
                                            <p:cond delay="1834"/>
                                          </p:stCondLst>
                                        </p:cTn>
                                        <p:tgtEl>
                                          <p:spTgt spid="3">
                                            <p:txEl>
                                              <p:pRg st="7" end="7"/>
                                            </p:txEl>
                                          </p:spTgt>
                                        </p:tgtEl>
                                      </p:cBhvr>
                                      <p:to x="100000" y="100000"/>
                                    </p:animScale>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6" presetClass="entr" presetSubtype="0" fill="hold" nodeType="clickEffect">
                                  <p:stCondLst>
                                    <p:cond delay="0"/>
                                  </p:stCondLst>
                                  <p:childTnLst>
                                    <p:set>
                                      <p:cBhvr>
                                        <p:cTn id="132" dur="1" fill="hold">
                                          <p:stCondLst>
                                            <p:cond delay="0"/>
                                          </p:stCondLst>
                                        </p:cTn>
                                        <p:tgtEl>
                                          <p:spTgt spid="3">
                                            <p:txEl>
                                              <p:pRg st="8" end="8"/>
                                            </p:txEl>
                                          </p:spTgt>
                                        </p:tgtEl>
                                        <p:attrNameLst>
                                          <p:attrName>style.visibility</p:attrName>
                                        </p:attrNameLst>
                                      </p:cBhvr>
                                      <p:to>
                                        <p:strVal val="visible"/>
                                      </p:to>
                                    </p:set>
                                    <p:animEffect transition="in" filter="wipe(down)">
                                      <p:cBhvr>
                                        <p:cTn id="133" dur="580">
                                          <p:stCondLst>
                                            <p:cond delay="0"/>
                                          </p:stCondLst>
                                        </p:cTn>
                                        <p:tgtEl>
                                          <p:spTgt spid="3">
                                            <p:txEl>
                                              <p:pRg st="8" end="8"/>
                                            </p:txEl>
                                          </p:spTgt>
                                        </p:tgtEl>
                                      </p:cBhvr>
                                    </p:animEffect>
                                    <p:anim calcmode="lin" valueType="num">
                                      <p:cBhvr>
                                        <p:cTn id="134"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
                                            <p:txEl>
                                              <p:pRg st="8" end="8"/>
                                            </p:txEl>
                                          </p:spTgt>
                                        </p:tgtEl>
                                      </p:cBhvr>
                                      <p:to x="100000" y="60000"/>
                                    </p:animScale>
                                    <p:animScale>
                                      <p:cBhvr>
                                        <p:cTn id="140" dur="166" decel="50000">
                                          <p:stCondLst>
                                            <p:cond delay="676"/>
                                          </p:stCondLst>
                                        </p:cTn>
                                        <p:tgtEl>
                                          <p:spTgt spid="3">
                                            <p:txEl>
                                              <p:pRg st="8" end="8"/>
                                            </p:txEl>
                                          </p:spTgt>
                                        </p:tgtEl>
                                      </p:cBhvr>
                                      <p:to x="100000" y="100000"/>
                                    </p:animScale>
                                    <p:animScale>
                                      <p:cBhvr>
                                        <p:cTn id="141" dur="26">
                                          <p:stCondLst>
                                            <p:cond delay="1312"/>
                                          </p:stCondLst>
                                        </p:cTn>
                                        <p:tgtEl>
                                          <p:spTgt spid="3">
                                            <p:txEl>
                                              <p:pRg st="8" end="8"/>
                                            </p:txEl>
                                          </p:spTgt>
                                        </p:tgtEl>
                                      </p:cBhvr>
                                      <p:to x="100000" y="80000"/>
                                    </p:animScale>
                                    <p:animScale>
                                      <p:cBhvr>
                                        <p:cTn id="142" dur="166" decel="50000">
                                          <p:stCondLst>
                                            <p:cond delay="1338"/>
                                          </p:stCondLst>
                                        </p:cTn>
                                        <p:tgtEl>
                                          <p:spTgt spid="3">
                                            <p:txEl>
                                              <p:pRg st="8" end="8"/>
                                            </p:txEl>
                                          </p:spTgt>
                                        </p:tgtEl>
                                      </p:cBhvr>
                                      <p:to x="100000" y="100000"/>
                                    </p:animScale>
                                    <p:animScale>
                                      <p:cBhvr>
                                        <p:cTn id="143" dur="26">
                                          <p:stCondLst>
                                            <p:cond delay="1642"/>
                                          </p:stCondLst>
                                        </p:cTn>
                                        <p:tgtEl>
                                          <p:spTgt spid="3">
                                            <p:txEl>
                                              <p:pRg st="8" end="8"/>
                                            </p:txEl>
                                          </p:spTgt>
                                        </p:tgtEl>
                                      </p:cBhvr>
                                      <p:to x="100000" y="90000"/>
                                    </p:animScale>
                                    <p:animScale>
                                      <p:cBhvr>
                                        <p:cTn id="144" dur="166" decel="50000">
                                          <p:stCondLst>
                                            <p:cond delay="1668"/>
                                          </p:stCondLst>
                                        </p:cTn>
                                        <p:tgtEl>
                                          <p:spTgt spid="3">
                                            <p:txEl>
                                              <p:pRg st="8" end="8"/>
                                            </p:txEl>
                                          </p:spTgt>
                                        </p:tgtEl>
                                      </p:cBhvr>
                                      <p:to x="100000" y="100000"/>
                                    </p:animScale>
                                    <p:animScale>
                                      <p:cBhvr>
                                        <p:cTn id="145" dur="26">
                                          <p:stCondLst>
                                            <p:cond delay="1808"/>
                                          </p:stCondLst>
                                        </p:cTn>
                                        <p:tgtEl>
                                          <p:spTgt spid="3">
                                            <p:txEl>
                                              <p:pRg st="8" end="8"/>
                                            </p:txEl>
                                          </p:spTgt>
                                        </p:tgtEl>
                                      </p:cBhvr>
                                      <p:to x="100000" y="95000"/>
                                    </p:animScale>
                                    <p:animScale>
                                      <p:cBhvr>
                                        <p:cTn id="146"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idx="4294967295"/>
          </p:nvPr>
        </p:nvSpPr>
        <p:spPr>
          <a:xfrm>
            <a:off x="1631504" y="116632"/>
            <a:ext cx="8229600" cy="1143000"/>
          </a:xfrm>
        </p:spPr>
        <p:txBody>
          <a:bodyPr>
            <a:normAutofit/>
          </a:bodyPr>
          <a:lstStyle/>
          <a:p>
            <a:pPr algn="l" eaLnBrk="1" hangingPunct="1"/>
            <a:r>
              <a:rPr lang="en-GB" altLang="en-US" sz="5400" dirty="0">
                <a:latin typeface="Comic Sans MS" pitchFamily="66" charset="0"/>
              </a:rPr>
              <a:t>Economic Power</a:t>
            </a:r>
          </a:p>
        </p:txBody>
      </p:sp>
      <p:sp>
        <p:nvSpPr>
          <p:cNvPr id="3" name="Content Placeholder 2"/>
          <p:cNvSpPr>
            <a:spLocks noGrp="1"/>
          </p:cNvSpPr>
          <p:nvPr>
            <p:ph idx="4294967295"/>
          </p:nvPr>
        </p:nvSpPr>
        <p:spPr>
          <a:xfrm>
            <a:off x="1524001" y="1500138"/>
            <a:ext cx="7466013" cy="5529262"/>
          </a:xfrm>
        </p:spPr>
        <p:txBody>
          <a:bodyPr>
            <a:normAutofit lnSpcReduction="10000"/>
          </a:bodyPr>
          <a:lstStyle/>
          <a:p>
            <a:pPr eaLnBrk="1" hangingPunct="1">
              <a:lnSpc>
                <a:spcPct val="80000"/>
              </a:lnSpc>
            </a:pPr>
            <a:r>
              <a:rPr lang="en-GB" altLang="en-US" sz="1800" dirty="0">
                <a:latin typeface="Comic Sans MS" pitchFamily="66" charset="0"/>
              </a:rPr>
              <a:t>Countries with the largest economies have a significant influence over global economies</a:t>
            </a:r>
          </a:p>
          <a:p>
            <a:pPr>
              <a:lnSpc>
                <a:spcPct val="80000"/>
              </a:lnSpc>
            </a:pPr>
            <a:r>
              <a:rPr lang="en-US" altLang="en-US" sz="1800" dirty="0">
                <a:latin typeface="Comic Sans MS" pitchFamily="66" charset="0"/>
              </a:rPr>
              <a:t>In 2011, the world’s 12 largest economies were:</a:t>
            </a:r>
          </a:p>
          <a:p>
            <a:pPr eaLnBrk="1" hangingPunct="1">
              <a:lnSpc>
                <a:spcPct val="80000"/>
              </a:lnSpc>
              <a:buFontTx/>
              <a:buNone/>
            </a:pPr>
            <a:r>
              <a:rPr lang="en-GB" altLang="en-US" sz="1800" dirty="0">
                <a:solidFill>
                  <a:srgbClr val="FF0000"/>
                </a:solidFill>
                <a:latin typeface="Comic Sans MS" pitchFamily="66" charset="0"/>
              </a:rPr>
              <a:t>	</a:t>
            </a:r>
          </a:p>
          <a:p>
            <a:pPr eaLnBrk="1" hangingPunct="1">
              <a:lnSpc>
                <a:spcPct val="80000"/>
              </a:lnSpc>
              <a:buFontTx/>
              <a:buNone/>
            </a:pPr>
            <a:endParaRPr lang="en-GB" altLang="en-US" sz="1800" dirty="0">
              <a:solidFill>
                <a:srgbClr val="FF0000"/>
              </a:solidFill>
              <a:latin typeface="Comic Sans MS" pitchFamily="66" charset="0"/>
            </a:endParaRPr>
          </a:p>
          <a:p>
            <a:pPr eaLnBrk="1" hangingPunct="1">
              <a:lnSpc>
                <a:spcPct val="80000"/>
              </a:lnSpc>
              <a:buFontTx/>
              <a:buNone/>
            </a:pPr>
            <a:endParaRPr lang="en-GB" altLang="en-US" sz="1800" dirty="0">
              <a:solidFill>
                <a:srgbClr val="FF0000"/>
              </a:solidFill>
              <a:latin typeface="Comic Sans MS" pitchFamily="66" charset="0"/>
            </a:endParaRPr>
          </a:p>
          <a:p>
            <a:pPr eaLnBrk="1" hangingPunct="1">
              <a:lnSpc>
                <a:spcPct val="80000"/>
              </a:lnSpc>
              <a:buFontTx/>
              <a:buNone/>
            </a:pPr>
            <a:endParaRPr lang="en-GB" altLang="en-US" sz="1800" dirty="0">
              <a:solidFill>
                <a:srgbClr val="FF0000"/>
              </a:solidFill>
              <a:latin typeface="Comic Sans MS" pitchFamily="66" charset="0"/>
            </a:endParaRPr>
          </a:p>
          <a:p>
            <a:pPr eaLnBrk="1" hangingPunct="1">
              <a:lnSpc>
                <a:spcPct val="80000"/>
              </a:lnSpc>
              <a:buFontTx/>
              <a:buNone/>
            </a:pPr>
            <a:endParaRPr lang="en-GB" altLang="en-US" sz="1800" dirty="0">
              <a:solidFill>
                <a:srgbClr val="FF0000"/>
              </a:solidFill>
              <a:latin typeface="Comic Sans MS" pitchFamily="66" charset="0"/>
            </a:endParaRPr>
          </a:p>
          <a:p>
            <a:pPr eaLnBrk="1" hangingPunct="1">
              <a:lnSpc>
                <a:spcPct val="80000"/>
              </a:lnSpc>
              <a:buFontTx/>
              <a:buNone/>
            </a:pPr>
            <a:endParaRPr lang="en-GB" altLang="en-US" sz="1800" dirty="0">
              <a:solidFill>
                <a:srgbClr val="FF0000"/>
              </a:solidFill>
              <a:latin typeface="Comic Sans MS" pitchFamily="66" charset="0"/>
            </a:endParaRPr>
          </a:p>
          <a:p>
            <a:pPr eaLnBrk="1" hangingPunct="1">
              <a:lnSpc>
                <a:spcPct val="80000"/>
              </a:lnSpc>
              <a:buFontTx/>
              <a:buNone/>
            </a:pPr>
            <a:r>
              <a:rPr lang="en-GB" altLang="en-US" sz="1800" dirty="0">
                <a:latin typeface="Comic Sans MS" pitchFamily="66" charset="0"/>
              </a:rPr>
              <a:t>Between these countries they:</a:t>
            </a:r>
          </a:p>
          <a:p>
            <a:pPr lvl="1" eaLnBrk="1" hangingPunct="1">
              <a:lnSpc>
                <a:spcPct val="80000"/>
              </a:lnSpc>
            </a:pPr>
            <a:r>
              <a:rPr lang="en-GB" altLang="en-US" sz="1800" dirty="0">
                <a:latin typeface="Comic Sans MS" pitchFamily="66" charset="0"/>
              </a:rPr>
              <a:t>Earn around 2/3 of world GDP</a:t>
            </a:r>
          </a:p>
          <a:p>
            <a:pPr lvl="1" eaLnBrk="1" hangingPunct="1">
              <a:lnSpc>
                <a:spcPct val="80000"/>
              </a:lnSpc>
            </a:pPr>
            <a:r>
              <a:rPr lang="en-GB" altLang="en-US" sz="1800" dirty="0">
                <a:latin typeface="Comic Sans MS" pitchFamily="66" charset="0"/>
              </a:rPr>
              <a:t>Control investment</a:t>
            </a:r>
          </a:p>
          <a:p>
            <a:pPr lvl="1" eaLnBrk="1" hangingPunct="1">
              <a:lnSpc>
                <a:spcPct val="80000"/>
              </a:lnSpc>
            </a:pPr>
            <a:r>
              <a:rPr lang="en-GB" altLang="en-US" sz="1800" dirty="0">
                <a:latin typeface="Comic Sans MS" pitchFamily="66" charset="0"/>
              </a:rPr>
              <a:t>Use the world’s most powerful currencies ($, € and £)</a:t>
            </a:r>
          </a:p>
          <a:p>
            <a:pPr lvl="1" eaLnBrk="1" hangingPunct="1">
              <a:lnSpc>
                <a:spcPct val="80000"/>
              </a:lnSpc>
            </a:pPr>
            <a:r>
              <a:rPr lang="en-GB" altLang="en-US" sz="1800" dirty="0">
                <a:latin typeface="Comic Sans MS" pitchFamily="66" charset="0"/>
              </a:rPr>
              <a:t>Determine economic policies which affect the globe</a:t>
            </a:r>
          </a:p>
          <a:p>
            <a:pPr marL="457200" lvl="1" indent="0">
              <a:lnSpc>
                <a:spcPct val="80000"/>
              </a:lnSpc>
              <a:buNone/>
            </a:pPr>
            <a:endParaRPr lang="en-GB" altLang="en-US" sz="1800" dirty="0">
              <a:latin typeface="Comic Sans MS" pitchFamily="66" charset="0"/>
            </a:endParaRPr>
          </a:p>
          <a:p>
            <a:pPr eaLnBrk="1" hangingPunct="1">
              <a:lnSpc>
                <a:spcPct val="80000"/>
              </a:lnSpc>
            </a:pPr>
            <a:r>
              <a:rPr lang="en-GB" altLang="en-US" sz="1800" dirty="0">
                <a:latin typeface="Comic Sans MS" pitchFamily="66" charset="0"/>
              </a:rPr>
              <a:t>In addition, the G20 group (countries with the 19 largest economies plus the EU) influence the global economy and control aid to LEDCs.</a:t>
            </a:r>
          </a:p>
          <a:p>
            <a:pPr>
              <a:lnSpc>
                <a:spcPct val="80000"/>
              </a:lnSpc>
            </a:pPr>
            <a:r>
              <a:rPr lang="en-US" altLang="en-US" sz="1800" dirty="0">
                <a:latin typeface="Comic Sans MS" pitchFamily="66" charset="0"/>
              </a:rPr>
              <a:t>Wealth allows superpowers to export their power around the world, buy resources and influence trade patterns.</a:t>
            </a:r>
          </a:p>
          <a:p>
            <a:pPr eaLnBrk="1" hangingPunct="1">
              <a:lnSpc>
                <a:spcPct val="80000"/>
              </a:lnSpc>
            </a:pPr>
            <a:endParaRPr lang="en-GB" altLang="en-US" sz="1800" dirty="0">
              <a:latin typeface="Comic Sans MS" pitchFamily="66" charset="0"/>
            </a:endParaRPr>
          </a:p>
        </p:txBody>
      </p:sp>
      <p:pic>
        <p:nvPicPr>
          <p:cNvPr id="7270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3113" y="1700808"/>
            <a:ext cx="2447925"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674" t="19888" r="19418" b="16975"/>
          <a:stretch>
            <a:fillRect/>
          </a:stretch>
        </p:blipFill>
        <p:spPr>
          <a:xfrm>
            <a:off x="7752184" y="1"/>
            <a:ext cx="2915816" cy="1635265"/>
          </a:xfrm>
          <a:prstGeom prst="rect">
            <a:avLst/>
          </a:prstGeom>
        </p:spPr>
      </p:pic>
      <p:pic>
        <p:nvPicPr>
          <p:cNvPr id="6" name="Picture 4" descr="o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5586" y="4077073"/>
            <a:ext cx="1800596" cy="1075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tinley_ship-lr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0451" y="5315077"/>
            <a:ext cx="1572419" cy="102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stretch>
            <a:fillRect/>
          </a:stretch>
        </p:blipFill>
        <p:spPr>
          <a:xfrm>
            <a:off x="1677898" y="2276872"/>
            <a:ext cx="6565961" cy="1615580"/>
          </a:xfrm>
          <a:prstGeom prst="rect">
            <a:avLst/>
          </a:prstGeom>
        </p:spPr>
      </p:pic>
    </p:spTree>
    <p:extLst>
      <p:ext uri="{BB962C8B-B14F-4D97-AF65-F5344CB8AC3E}">
        <p14:creationId xmlns:p14="http://schemas.microsoft.com/office/powerpoint/2010/main" val="18897444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800" decel="100000"/>
                                        <p:tgtEl>
                                          <p:spTgt spid="3">
                                            <p:txEl>
                                              <p:pRg st="2" end="2"/>
                                            </p:txEl>
                                          </p:spTgt>
                                        </p:tgtEl>
                                      </p:cBhvr>
                                    </p:animEffect>
                                    <p:anim calcmode="lin" valueType="num">
                                      <p:cBhvr>
                                        <p:cTn id="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800" decel="100000"/>
                                        <p:tgtEl>
                                          <p:spTgt spid="3">
                                            <p:txEl>
                                              <p:pRg st="8" end="8"/>
                                            </p:txEl>
                                          </p:spTgt>
                                        </p:tgtEl>
                                      </p:cBhvr>
                                    </p:animEffect>
                                    <p:anim calcmode="lin" valueType="num">
                                      <p:cBhvr>
                                        <p:cTn id="18" dur="800" decel="100000" fill="hold"/>
                                        <p:tgtEl>
                                          <p:spTgt spid="3">
                                            <p:txEl>
                                              <p:pRg st="8" end="8"/>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8" end="8"/>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8" end="8"/>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8" end="8"/>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8" end="8"/>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800" decel="100000"/>
                                        <p:tgtEl>
                                          <p:spTgt spid="3">
                                            <p:txEl>
                                              <p:pRg st="1" end="1"/>
                                            </p:txEl>
                                          </p:spTgt>
                                        </p:tgtEl>
                                      </p:cBhvr>
                                    </p:animEffect>
                                    <p:anim calcmode="lin" valueType="num">
                                      <p:cBhvr>
                                        <p:cTn id="2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par>
                                <p:cTn id="33" presetID="26"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wipe(down)">
                                      <p:cBhvr>
                                        <p:cTn id="35" dur="580">
                                          <p:stCondLst>
                                            <p:cond delay="0"/>
                                          </p:stCondLst>
                                        </p:cTn>
                                        <p:tgtEl>
                                          <p:spTgt spid="3">
                                            <p:txEl>
                                              <p:pRg st="9" end="9"/>
                                            </p:txEl>
                                          </p:spTgt>
                                        </p:tgtEl>
                                      </p:cBhvr>
                                    </p:animEffect>
                                    <p:anim calcmode="lin" valueType="num">
                                      <p:cBhvr>
                                        <p:cTn id="36"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3">
                                            <p:txEl>
                                              <p:pRg st="9" end="9"/>
                                            </p:txEl>
                                          </p:spTgt>
                                        </p:tgtEl>
                                      </p:cBhvr>
                                      <p:to x="100000" y="60000"/>
                                    </p:animScale>
                                    <p:animScale>
                                      <p:cBhvr>
                                        <p:cTn id="42" dur="166" decel="50000">
                                          <p:stCondLst>
                                            <p:cond delay="676"/>
                                          </p:stCondLst>
                                        </p:cTn>
                                        <p:tgtEl>
                                          <p:spTgt spid="3">
                                            <p:txEl>
                                              <p:pRg st="9" end="9"/>
                                            </p:txEl>
                                          </p:spTgt>
                                        </p:tgtEl>
                                      </p:cBhvr>
                                      <p:to x="100000" y="100000"/>
                                    </p:animScale>
                                    <p:animScale>
                                      <p:cBhvr>
                                        <p:cTn id="43" dur="26">
                                          <p:stCondLst>
                                            <p:cond delay="1312"/>
                                          </p:stCondLst>
                                        </p:cTn>
                                        <p:tgtEl>
                                          <p:spTgt spid="3">
                                            <p:txEl>
                                              <p:pRg st="9" end="9"/>
                                            </p:txEl>
                                          </p:spTgt>
                                        </p:tgtEl>
                                      </p:cBhvr>
                                      <p:to x="100000" y="80000"/>
                                    </p:animScale>
                                    <p:animScale>
                                      <p:cBhvr>
                                        <p:cTn id="44" dur="166" decel="50000">
                                          <p:stCondLst>
                                            <p:cond delay="1338"/>
                                          </p:stCondLst>
                                        </p:cTn>
                                        <p:tgtEl>
                                          <p:spTgt spid="3">
                                            <p:txEl>
                                              <p:pRg st="9" end="9"/>
                                            </p:txEl>
                                          </p:spTgt>
                                        </p:tgtEl>
                                      </p:cBhvr>
                                      <p:to x="100000" y="100000"/>
                                    </p:animScale>
                                    <p:animScale>
                                      <p:cBhvr>
                                        <p:cTn id="45" dur="26">
                                          <p:stCondLst>
                                            <p:cond delay="1642"/>
                                          </p:stCondLst>
                                        </p:cTn>
                                        <p:tgtEl>
                                          <p:spTgt spid="3">
                                            <p:txEl>
                                              <p:pRg st="9" end="9"/>
                                            </p:txEl>
                                          </p:spTgt>
                                        </p:tgtEl>
                                      </p:cBhvr>
                                      <p:to x="100000" y="90000"/>
                                    </p:animScale>
                                    <p:animScale>
                                      <p:cBhvr>
                                        <p:cTn id="46" dur="166" decel="50000">
                                          <p:stCondLst>
                                            <p:cond delay="1668"/>
                                          </p:stCondLst>
                                        </p:cTn>
                                        <p:tgtEl>
                                          <p:spTgt spid="3">
                                            <p:txEl>
                                              <p:pRg st="9" end="9"/>
                                            </p:txEl>
                                          </p:spTgt>
                                        </p:tgtEl>
                                      </p:cBhvr>
                                      <p:to x="100000" y="100000"/>
                                    </p:animScale>
                                    <p:animScale>
                                      <p:cBhvr>
                                        <p:cTn id="47" dur="26">
                                          <p:stCondLst>
                                            <p:cond delay="1808"/>
                                          </p:stCondLst>
                                        </p:cTn>
                                        <p:tgtEl>
                                          <p:spTgt spid="3">
                                            <p:txEl>
                                              <p:pRg st="9" end="9"/>
                                            </p:txEl>
                                          </p:spTgt>
                                        </p:tgtEl>
                                      </p:cBhvr>
                                      <p:to x="100000" y="95000"/>
                                    </p:animScale>
                                    <p:animScale>
                                      <p:cBhvr>
                                        <p:cTn id="48" dur="166" decel="50000">
                                          <p:stCondLst>
                                            <p:cond delay="1834"/>
                                          </p:stCondLst>
                                        </p:cTn>
                                        <p:tgtEl>
                                          <p:spTgt spid="3">
                                            <p:txEl>
                                              <p:pRg st="9" end="9"/>
                                            </p:txEl>
                                          </p:spTgt>
                                        </p:tgtEl>
                                      </p:cBhvr>
                                      <p:to x="100000" y="100000"/>
                                    </p:animScale>
                                  </p:childTnLst>
                                </p:cTn>
                              </p:par>
                              <p:par>
                                <p:cTn id="49" presetID="26" presetClass="entr" presetSubtype="0"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wipe(down)">
                                      <p:cBhvr>
                                        <p:cTn id="51" dur="580">
                                          <p:stCondLst>
                                            <p:cond delay="0"/>
                                          </p:stCondLst>
                                        </p:cTn>
                                        <p:tgtEl>
                                          <p:spTgt spid="3">
                                            <p:txEl>
                                              <p:pRg st="10" end="10"/>
                                            </p:txEl>
                                          </p:spTgt>
                                        </p:tgtEl>
                                      </p:cBhvr>
                                    </p:animEffect>
                                    <p:anim calcmode="lin" valueType="num">
                                      <p:cBhvr>
                                        <p:cTn id="52"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3">
                                            <p:txEl>
                                              <p:pRg st="10" end="10"/>
                                            </p:txEl>
                                          </p:spTgt>
                                        </p:tgtEl>
                                      </p:cBhvr>
                                      <p:to x="100000" y="60000"/>
                                    </p:animScale>
                                    <p:animScale>
                                      <p:cBhvr>
                                        <p:cTn id="58" dur="166" decel="50000">
                                          <p:stCondLst>
                                            <p:cond delay="676"/>
                                          </p:stCondLst>
                                        </p:cTn>
                                        <p:tgtEl>
                                          <p:spTgt spid="3">
                                            <p:txEl>
                                              <p:pRg st="10" end="10"/>
                                            </p:txEl>
                                          </p:spTgt>
                                        </p:tgtEl>
                                      </p:cBhvr>
                                      <p:to x="100000" y="100000"/>
                                    </p:animScale>
                                    <p:animScale>
                                      <p:cBhvr>
                                        <p:cTn id="59" dur="26">
                                          <p:stCondLst>
                                            <p:cond delay="1312"/>
                                          </p:stCondLst>
                                        </p:cTn>
                                        <p:tgtEl>
                                          <p:spTgt spid="3">
                                            <p:txEl>
                                              <p:pRg st="10" end="10"/>
                                            </p:txEl>
                                          </p:spTgt>
                                        </p:tgtEl>
                                      </p:cBhvr>
                                      <p:to x="100000" y="80000"/>
                                    </p:animScale>
                                    <p:animScale>
                                      <p:cBhvr>
                                        <p:cTn id="60" dur="166" decel="50000">
                                          <p:stCondLst>
                                            <p:cond delay="1338"/>
                                          </p:stCondLst>
                                        </p:cTn>
                                        <p:tgtEl>
                                          <p:spTgt spid="3">
                                            <p:txEl>
                                              <p:pRg st="10" end="10"/>
                                            </p:txEl>
                                          </p:spTgt>
                                        </p:tgtEl>
                                      </p:cBhvr>
                                      <p:to x="100000" y="100000"/>
                                    </p:animScale>
                                    <p:animScale>
                                      <p:cBhvr>
                                        <p:cTn id="61" dur="26">
                                          <p:stCondLst>
                                            <p:cond delay="1642"/>
                                          </p:stCondLst>
                                        </p:cTn>
                                        <p:tgtEl>
                                          <p:spTgt spid="3">
                                            <p:txEl>
                                              <p:pRg st="10" end="10"/>
                                            </p:txEl>
                                          </p:spTgt>
                                        </p:tgtEl>
                                      </p:cBhvr>
                                      <p:to x="100000" y="90000"/>
                                    </p:animScale>
                                    <p:animScale>
                                      <p:cBhvr>
                                        <p:cTn id="62" dur="166" decel="50000">
                                          <p:stCondLst>
                                            <p:cond delay="1668"/>
                                          </p:stCondLst>
                                        </p:cTn>
                                        <p:tgtEl>
                                          <p:spTgt spid="3">
                                            <p:txEl>
                                              <p:pRg st="10" end="10"/>
                                            </p:txEl>
                                          </p:spTgt>
                                        </p:tgtEl>
                                      </p:cBhvr>
                                      <p:to x="100000" y="100000"/>
                                    </p:animScale>
                                    <p:animScale>
                                      <p:cBhvr>
                                        <p:cTn id="63" dur="26">
                                          <p:stCondLst>
                                            <p:cond delay="1808"/>
                                          </p:stCondLst>
                                        </p:cTn>
                                        <p:tgtEl>
                                          <p:spTgt spid="3">
                                            <p:txEl>
                                              <p:pRg st="10" end="10"/>
                                            </p:txEl>
                                          </p:spTgt>
                                        </p:tgtEl>
                                      </p:cBhvr>
                                      <p:to x="100000" y="95000"/>
                                    </p:animScale>
                                    <p:animScale>
                                      <p:cBhvr>
                                        <p:cTn id="64" dur="166" decel="50000">
                                          <p:stCondLst>
                                            <p:cond delay="1834"/>
                                          </p:stCondLst>
                                        </p:cTn>
                                        <p:tgtEl>
                                          <p:spTgt spid="3">
                                            <p:txEl>
                                              <p:pRg st="10" end="10"/>
                                            </p:txEl>
                                          </p:spTgt>
                                        </p:tgtEl>
                                      </p:cBhvr>
                                      <p:to x="100000" y="100000"/>
                                    </p:animScale>
                                  </p:childTnLst>
                                </p:cTn>
                              </p:par>
                              <p:par>
                                <p:cTn id="65" presetID="26" presetClass="entr" presetSubtype="0" fill="hold" nodeType="with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wipe(down)">
                                      <p:cBhvr>
                                        <p:cTn id="67" dur="580">
                                          <p:stCondLst>
                                            <p:cond delay="0"/>
                                          </p:stCondLst>
                                        </p:cTn>
                                        <p:tgtEl>
                                          <p:spTgt spid="3">
                                            <p:txEl>
                                              <p:pRg st="11" end="11"/>
                                            </p:txEl>
                                          </p:spTgt>
                                        </p:tgtEl>
                                      </p:cBhvr>
                                    </p:animEffect>
                                    <p:anim calcmode="lin" valueType="num">
                                      <p:cBhvr>
                                        <p:cTn id="68" dur="1822"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3">
                                            <p:txEl>
                                              <p:pRg st="11" end="11"/>
                                            </p:txEl>
                                          </p:spTgt>
                                        </p:tgtEl>
                                        <p:attrNameLst>
                                          <p:attrName>ppt_y</p:attrName>
                                        </p:attrNameLst>
                                      </p:cBhvr>
                                      <p:tavLst>
                                        <p:tav tm="0" fmla="#ppt_y-sin(pi*$)/81">
                                          <p:val>
                                            <p:fltVal val="0"/>
                                          </p:val>
                                        </p:tav>
                                        <p:tav tm="100000">
                                          <p:val>
                                            <p:fltVal val="1"/>
                                          </p:val>
                                        </p:tav>
                                      </p:tavLst>
                                    </p:anim>
                                    <p:animScale>
                                      <p:cBhvr>
                                        <p:cTn id="73" dur="26">
                                          <p:stCondLst>
                                            <p:cond delay="650"/>
                                          </p:stCondLst>
                                        </p:cTn>
                                        <p:tgtEl>
                                          <p:spTgt spid="3">
                                            <p:txEl>
                                              <p:pRg st="11" end="11"/>
                                            </p:txEl>
                                          </p:spTgt>
                                        </p:tgtEl>
                                      </p:cBhvr>
                                      <p:to x="100000" y="60000"/>
                                    </p:animScale>
                                    <p:animScale>
                                      <p:cBhvr>
                                        <p:cTn id="74" dur="166" decel="50000">
                                          <p:stCondLst>
                                            <p:cond delay="676"/>
                                          </p:stCondLst>
                                        </p:cTn>
                                        <p:tgtEl>
                                          <p:spTgt spid="3">
                                            <p:txEl>
                                              <p:pRg st="11" end="11"/>
                                            </p:txEl>
                                          </p:spTgt>
                                        </p:tgtEl>
                                      </p:cBhvr>
                                      <p:to x="100000" y="100000"/>
                                    </p:animScale>
                                    <p:animScale>
                                      <p:cBhvr>
                                        <p:cTn id="75" dur="26">
                                          <p:stCondLst>
                                            <p:cond delay="1312"/>
                                          </p:stCondLst>
                                        </p:cTn>
                                        <p:tgtEl>
                                          <p:spTgt spid="3">
                                            <p:txEl>
                                              <p:pRg st="11" end="11"/>
                                            </p:txEl>
                                          </p:spTgt>
                                        </p:tgtEl>
                                      </p:cBhvr>
                                      <p:to x="100000" y="80000"/>
                                    </p:animScale>
                                    <p:animScale>
                                      <p:cBhvr>
                                        <p:cTn id="76" dur="166" decel="50000">
                                          <p:stCondLst>
                                            <p:cond delay="1338"/>
                                          </p:stCondLst>
                                        </p:cTn>
                                        <p:tgtEl>
                                          <p:spTgt spid="3">
                                            <p:txEl>
                                              <p:pRg st="11" end="11"/>
                                            </p:txEl>
                                          </p:spTgt>
                                        </p:tgtEl>
                                      </p:cBhvr>
                                      <p:to x="100000" y="100000"/>
                                    </p:animScale>
                                    <p:animScale>
                                      <p:cBhvr>
                                        <p:cTn id="77" dur="26">
                                          <p:stCondLst>
                                            <p:cond delay="1642"/>
                                          </p:stCondLst>
                                        </p:cTn>
                                        <p:tgtEl>
                                          <p:spTgt spid="3">
                                            <p:txEl>
                                              <p:pRg st="11" end="11"/>
                                            </p:txEl>
                                          </p:spTgt>
                                        </p:tgtEl>
                                      </p:cBhvr>
                                      <p:to x="100000" y="90000"/>
                                    </p:animScale>
                                    <p:animScale>
                                      <p:cBhvr>
                                        <p:cTn id="78" dur="166" decel="50000">
                                          <p:stCondLst>
                                            <p:cond delay="1668"/>
                                          </p:stCondLst>
                                        </p:cTn>
                                        <p:tgtEl>
                                          <p:spTgt spid="3">
                                            <p:txEl>
                                              <p:pRg st="11" end="11"/>
                                            </p:txEl>
                                          </p:spTgt>
                                        </p:tgtEl>
                                      </p:cBhvr>
                                      <p:to x="100000" y="100000"/>
                                    </p:animScale>
                                    <p:animScale>
                                      <p:cBhvr>
                                        <p:cTn id="79" dur="26">
                                          <p:stCondLst>
                                            <p:cond delay="1808"/>
                                          </p:stCondLst>
                                        </p:cTn>
                                        <p:tgtEl>
                                          <p:spTgt spid="3">
                                            <p:txEl>
                                              <p:pRg st="11" end="11"/>
                                            </p:txEl>
                                          </p:spTgt>
                                        </p:tgtEl>
                                      </p:cBhvr>
                                      <p:to x="100000" y="95000"/>
                                    </p:animScale>
                                    <p:animScale>
                                      <p:cBhvr>
                                        <p:cTn id="80" dur="166" decel="50000">
                                          <p:stCondLst>
                                            <p:cond delay="1834"/>
                                          </p:stCondLst>
                                        </p:cTn>
                                        <p:tgtEl>
                                          <p:spTgt spid="3">
                                            <p:txEl>
                                              <p:pRg st="11" end="11"/>
                                            </p:txEl>
                                          </p:spTgt>
                                        </p:tgtEl>
                                      </p:cBhvr>
                                      <p:to x="100000" y="100000"/>
                                    </p:animScale>
                                  </p:childTnLst>
                                </p:cTn>
                              </p:par>
                              <p:par>
                                <p:cTn id="81" presetID="26" presetClass="entr" presetSubtype="0" fill="hold" nodeType="withEffect">
                                  <p:stCondLst>
                                    <p:cond delay="0"/>
                                  </p:stCondLst>
                                  <p:childTnLst>
                                    <p:set>
                                      <p:cBhvr>
                                        <p:cTn id="82" dur="1" fill="hold">
                                          <p:stCondLst>
                                            <p:cond delay="0"/>
                                          </p:stCondLst>
                                        </p:cTn>
                                        <p:tgtEl>
                                          <p:spTgt spid="3">
                                            <p:txEl>
                                              <p:pRg st="12" end="12"/>
                                            </p:txEl>
                                          </p:spTgt>
                                        </p:tgtEl>
                                        <p:attrNameLst>
                                          <p:attrName>style.visibility</p:attrName>
                                        </p:attrNameLst>
                                      </p:cBhvr>
                                      <p:to>
                                        <p:strVal val="visible"/>
                                      </p:to>
                                    </p:set>
                                    <p:animEffect transition="in" filter="wipe(down)">
                                      <p:cBhvr>
                                        <p:cTn id="83" dur="580">
                                          <p:stCondLst>
                                            <p:cond delay="0"/>
                                          </p:stCondLst>
                                        </p:cTn>
                                        <p:tgtEl>
                                          <p:spTgt spid="3">
                                            <p:txEl>
                                              <p:pRg st="12" end="12"/>
                                            </p:txEl>
                                          </p:spTgt>
                                        </p:tgtEl>
                                      </p:cBhvr>
                                    </p:animEffect>
                                    <p:anim calcmode="lin" valueType="num">
                                      <p:cBhvr>
                                        <p:cTn id="84" dur="1822" tmFilter="0,0; 0.14,0.36; 0.43,0.73; 0.71,0.91; 1.0,1.0">
                                          <p:stCondLst>
                                            <p:cond delay="0"/>
                                          </p:stCondLst>
                                        </p:cTn>
                                        <p:tgtEl>
                                          <p:spTgt spid="3">
                                            <p:txEl>
                                              <p:pRg st="12" end="12"/>
                                            </p:txEl>
                                          </p:spTgt>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3">
                                            <p:txEl>
                                              <p:pRg st="12" end="12"/>
                                            </p:txEl>
                                          </p:spTgt>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3">
                                            <p:txEl>
                                              <p:pRg st="12" end="12"/>
                                            </p:txEl>
                                          </p:spTgt>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3">
                                            <p:txEl>
                                              <p:pRg st="12" end="12"/>
                                            </p:txEl>
                                          </p:spTgt>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3">
                                            <p:txEl>
                                              <p:pRg st="12" end="12"/>
                                            </p:txEl>
                                          </p:spTgt>
                                        </p:tgtEl>
                                        <p:attrNameLst>
                                          <p:attrName>ppt_y</p:attrName>
                                        </p:attrNameLst>
                                      </p:cBhvr>
                                      <p:tavLst>
                                        <p:tav tm="0" fmla="#ppt_y-sin(pi*$)/81">
                                          <p:val>
                                            <p:fltVal val="0"/>
                                          </p:val>
                                        </p:tav>
                                        <p:tav tm="100000">
                                          <p:val>
                                            <p:fltVal val="1"/>
                                          </p:val>
                                        </p:tav>
                                      </p:tavLst>
                                    </p:anim>
                                    <p:animScale>
                                      <p:cBhvr>
                                        <p:cTn id="89" dur="26">
                                          <p:stCondLst>
                                            <p:cond delay="650"/>
                                          </p:stCondLst>
                                        </p:cTn>
                                        <p:tgtEl>
                                          <p:spTgt spid="3">
                                            <p:txEl>
                                              <p:pRg st="12" end="12"/>
                                            </p:txEl>
                                          </p:spTgt>
                                        </p:tgtEl>
                                      </p:cBhvr>
                                      <p:to x="100000" y="60000"/>
                                    </p:animScale>
                                    <p:animScale>
                                      <p:cBhvr>
                                        <p:cTn id="90" dur="166" decel="50000">
                                          <p:stCondLst>
                                            <p:cond delay="676"/>
                                          </p:stCondLst>
                                        </p:cTn>
                                        <p:tgtEl>
                                          <p:spTgt spid="3">
                                            <p:txEl>
                                              <p:pRg st="12" end="12"/>
                                            </p:txEl>
                                          </p:spTgt>
                                        </p:tgtEl>
                                      </p:cBhvr>
                                      <p:to x="100000" y="100000"/>
                                    </p:animScale>
                                    <p:animScale>
                                      <p:cBhvr>
                                        <p:cTn id="91" dur="26">
                                          <p:stCondLst>
                                            <p:cond delay="1312"/>
                                          </p:stCondLst>
                                        </p:cTn>
                                        <p:tgtEl>
                                          <p:spTgt spid="3">
                                            <p:txEl>
                                              <p:pRg st="12" end="12"/>
                                            </p:txEl>
                                          </p:spTgt>
                                        </p:tgtEl>
                                      </p:cBhvr>
                                      <p:to x="100000" y="80000"/>
                                    </p:animScale>
                                    <p:animScale>
                                      <p:cBhvr>
                                        <p:cTn id="92" dur="166" decel="50000">
                                          <p:stCondLst>
                                            <p:cond delay="1338"/>
                                          </p:stCondLst>
                                        </p:cTn>
                                        <p:tgtEl>
                                          <p:spTgt spid="3">
                                            <p:txEl>
                                              <p:pRg st="12" end="12"/>
                                            </p:txEl>
                                          </p:spTgt>
                                        </p:tgtEl>
                                      </p:cBhvr>
                                      <p:to x="100000" y="100000"/>
                                    </p:animScale>
                                    <p:animScale>
                                      <p:cBhvr>
                                        <p:cTn id="93" dur="26">
                                          <p:stCondLst>
                                            <p:cond delay="1642"/>
                                          </p:stCondLst>
                                        </p:cTn>
                                        <p:tgtEl>
                                          <p:spTgt spid="3">
                                            <p:txEl>
                                              <p:pRg st="12" end="12"/>
                                            </p:txEl>
                                          </p:spTgt>
                                        </p:tgtEl>
                                      </p:cBhvr>
                                      <p:to x="100000" y="90000"/>
                                    </p:animScale>
                                    <p:animScale>
                                      <p:cBhvr>
                                        <p:cTn id="94" dur="166" decel="50000">
                                          <p:stCondLst>
                                            <p:cond delay="1668"/>
                                          </p:stCondLst>
                                        </p:cTn>
                                        <p:tgtEl>
                                          <p:spTgt spid="3">
                                            <p:txEl>
                                              <p:pRg st="12" end="12"/>
                                            </p:txEl>
                                          </p:spTgt>
                                        </p:tgtEl>
                                      </p:cBhvr>
                                      <p:to x="100000" y="100000"/>
                                    </p:animScale>
                                    <p:animScale>
                                      <p:cBhvr>
                                        <p:cTn id="95" dur="26">
                                          <p:stCondLst>
                                            <p:cond delay="1808"/>
                                          </p:stCondLst>
                                        </p:cTn>
                                        <p:tgtEl>
                                          <p:spTgt spid="3">
                                            <p:txEl>
                                              <p:pRg st="12" end="12"/>
                                            </p:txEl>
                                          </p:spTgt>
                                        </p:tgtEl>
                                      </p:cBhvr>
                                      <p:to x="100000" y="95000"/>
                                    </p:animScale>
                                    <p:animScale>
                                      <p:cBhvr>
                                        <p:cTn id="96" dur="166" decel="50000">
                                          <p:stCondLst>
                                            <p:cond delay="1834"/>
                                          </p:stCondLst>
                                        </p:cTn>
                                        <p:tgtEl>
                                          <p:spTgt spid="3">
                                            <p:txEl>
                                              <p:pRg st="12" end="12"/>
                                            </p:txEl>
                                          </p:spTgt>
                                        </p:tgtEl>
                                      </p:cBhvr>
                                      <p:to x="100000" y="100000"/>
                                    </p:animScale>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4" fill="hold" nodeType="clickEffect">
                                  <p:stCondLst>
                                    <p:cond delay="0"/>
                                  </p:stCondLst>
                                  <p:childTnLst>
                                    <p:set>
                                      <p:cBhvr>
                                        <p:cTn id="100" dur="1" fill="hold">
                                          <p:stCondLst>
                                            <p:cond delay="0"/>
                                          </p:stCondLst>
                                        </p:cTn>
                                        <p:tgtEl>
                                          <p:spTgt spid="3">
                                            <p:txEl>
                                              <p:pRg st="14" end="14"/>
                                            </p:txEl>
                                          </p:spTgt>
                                        </p:tgtEl>
                                        <p:attrNameLst>
                                          <p:attrName>style.visibility</p:attrName>
                                        </p:attrNameLst>
                                      </p:cBhvr>
                                      <p:to>
                                        <p:strVal val="visible"/>
                                      </p:to>
                                    </p:set>
                                    <p:anim calcmode="lin" valueType="num">
                                      <p:cBhvr additive="base">
                                        <p:cTn id="10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3">
                                            <p:txEl>
                                              <p:pRg st="15" end="15"/>
                                            </p:txEl>
                                          </p:spTgt>
                                        </p:tgtEl>
                                        <p:attrNameLst>
                                          <p:attrName>style.visibility</p:attrName>
                                        </p:attrNameLst>
                                      </p:cBhvr>
                                      <p:to>
                                        <p:strVal val="visible"/>
                                      </p:to>
                                    </p:set>
                                    <p:anim calcmode="lin" valueType="num">
                                      <p:cBhvr additive="base">
                                        <p:cTn id="10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idx="4294967295"/>
          </p:nvPr>
        </p:nvSpPr>
        <p:spPr/>
        <p:txBody>
          <a:bodyPr>
            <a:normAutofit/>
          </a:bodyPr>
          <a:lstStyle/>
          <a:p>
            <a:pPr eaLnBrk="1" hangingPunct="1"/>
            <a:r>
              <a:rPr lang="en-GB" altLang="en-US" sz="5400" dirty="0">
                <a:latin typeface="Comic Sans MS" pitchFamily="66" charset="0"/>
              </a:rPr>
              <a:t>Resources</a:t>
            </a:r>
          </a:p>
        </p:txBody>
      </p:sp>
      <p:sp>
        <p:nvSpPr>
          <p:cNvPr id="3" name="Content Placeholder 2"/>
          <p:cNvSpPr>
            <a:spLocks noGrp="1"/>
          </p:cNvSpPr>
          <p:nvPr>
            <p:ph idx="4294967295"/>
          </p:nvPr>
        </p:nvSpPr>
        <p:spPr>
          <a:xfrm>
            <a:off x="1981200" y="1783358"/>
            <a:ext cx="8229600" cy="4525963"/>
          </a:xfrm>
        </p:spPr>
        <p:txBody>
          <a:bodyPr/>
          <a:lstStyle/>
          <a:p>
            <a:pPr eaLnBrk="1" hangingPunct="1"/>
            <a:r>
              <a:rPr lang="en-GB" altLang="en-US" sz="2400" dirty="0">
                <a:latin typeface="Comic Sans MS" pitchFamily="66" charset="0"/>
              </a:rPr>
              <a:t>Countries with resources necessary for economic development should hold significant power</a:t>
            </a:r>
          </a:p>
          <a:p>
            <a:pPr eaLnBrk="1" hangingPunct="1">
              <a:buFontTx/>
              <a:buNone/>
            </a:pPr>
            <a:r>
              <a:rPr lang="en-GB" altLang="en-US" sz="2400" dirty="0">
                <a:solidFill>
                  <a:srgbClr val="FF0000"/>
                </a:solidFill>
                <a:latin typeface="Comic Sans MS" pitchFamily="66" charset="0"/>
              </a:rPr>
              <a:t>	e.g. Russia – gas; Middle East – oil</a:t>
            </a:r>
          </a:p>
          <a:p>
            <a:pPr eaLnBrk="1" hangingPunct="1">
              <a:buFontTx/>
              <a:buNone/>
            </a:pPr>
            <a:endParaRPr lang="en-GB" altLang="en-US" sz="2400" dirty="0">
              <a:solidFill>
                <a:srgbClr val="FF0000"/>
              </a:solidFill>
              <a:latin typeface="Comic Sans MS" pitchFamily="66" charset="0"/>
            </a:endParaRPr>
          </a:p>
          <a:p>
            <a:pPr eaLnBrk="1" hangingPunct="1"/>
            <a:r>
              <a:rPr lang="en-GB" altLang="en-US" sz="2400" dirty="0">
                <a:latin typeface="Comic Sans MS" pitchFamily="66" charset="0"/>
              </a:rPr>
              <a:t>However, countries with significant resources are not necessarily powerful because:</a:t>
            </a:r>
          </a:p>
          <a:p>
            <a:pPr lvl="1" eaLnBrk="1" hangingPunct="1"/>
            <a:r>
              <a:rPr lang="en-GB" altLang="en-US" dirty="0">
                <a:latin typeface="Comic Sans MS" pitchFamily="66" charset="0"/>
              </a:rPr>
              <a:t>Exporting raw materials adds little value</a:t>
            </a:r>
          </a:p>
          <a:p>
            <a:pPr lvl="1" eaLnBrk="1" hangingPunct="1">
              <a:buFontTx/>
              <a:buNone/>
            </a:pPr>
            <a:r>
              <a:rPr lang="en-GB" altLang="en-US" dirty="0">
                <a:solidFill>
                  <a:srgbClr val="FF0000"/>
                </a:solidFill>
                <a:latin typeface="Comic Sans MS" pitchFamily="66" charset="0"/>
              </a:rPr>
              <a:t>	e.g. Australia – iron ore</a:t>
            </a:r>
          </a:p>
          <a:p>
            <a:pPr lvl="1" eaLnBrk="1" hangingPunct="1"/>
            <a:r>
              <a:rPr lang="en-GB" altLang="en-US" dirty="0">
                <a:latin typeface="Comic Sans MS" pitchFamily="66" charset="0"/>
              </a:rPr>
              <a:t>TNCs control large volumes of resources</a:t>
            </a:r>
          </a:p>
          <a:p>
            <a:pPr lvl="1" eaLnBrk="1" hangingPunct="1">
              <a:buFontTx/>
              <a:buNone/>
            </a:pPr>
            <a:r>
              <a:rPr lang="en-GB" altLang="en-US" dirty="0">
                <a:solidFill>
                  <a:srgbClr val="FF0000"/>
                </a:solidFill>
                <a:latin typeface="Comic Sans MS" pitchFamily="66" charset="0"/>
              </a:rPr>
              <a:t>	e.g. BP - Nigeria</a:t>
            </a:r>
          </a:p>
        </p:txBody>
      </p:sp>
      <p:pic>
        <p:nvPicPr>
          <p:cNvPr id="7066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674" t="18309" r="19418" b="19199"/>
          <a:stretch>
            <a:fillRect/>
          </a:stretch>
        </p:blipFill>
        <p:spPr bwMode="auto">
          <a:xfrm>
            <a:off x="7824192" y="1"/>
            <a:ext cx="2843808"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50884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800" decel="100000"/>
                                        <p:tgtEl>
                                          <p:spTgt spid="3">
                                            <p:txEl>
                                              <p:pRg st="1" end="1"/>
                                            </p:txEl>
                                          </p:spTgt>
                                        </p:tgtEl>
                                      </p:cBhvr>
                                    </p:animEffect>
                                    <p:anim calcmode="lin" valueType="num">
                                      <p:cBhvr>
                                        <p:cTn id="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6"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80">
                                          <p:stCondLst>
                                            <p:cond delay="0"/>
                                          </p:stCondLst>
                                        </p:cTn>
                                        <p:tgtEl>
                                          <p:spTgt spid="3">
                                            <p:txEl>
                                              <p:pRg st="5" end="5"/>
                                            </p:txEl>
                                          </p:spTgt>
                                        </p:tgtEl>
                                      </p:cBhvr>
                                    </p:animEffect>
                                    <p:anim calcmode="lin" valueType="num">
                                      <p:cBhvr>
                                        <p:cTn id="1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5" end="5"/>
                                            </p:txEl>
                                          </p:spTgt>
                                        </p:tgtEl>
                                      </p:cBhvr>
                                      <p:to x="100000" y="60000"/>
                                    </p:animScale>
                                    <p:animScale>
                                      <p:cBhvr>
                                        <p:cTn id="24" dur="166" decel="50000">
                                          <p:stCondLst>
                                            <p:cond delay="676"/>
                                          </p:stCondLst>
                                        </p:cTn>
                                        <p:tgtEl>
                                          <p:spTgt spid="3">
                                            <p:txEl>
                                              <p:pRg st="5" end="5"/>
                                            </p:txEl>
                                          </p:spTgt>
                                        </p:tgtEl>
                                      </p:cBhvr>
                                      <p:to x="100000" y="100000"/>
                                    </p:animScale>
                                    <p:animScale>
                                      <p:cBhvr>
                                        <p:cTn id="25" dur="26">
                                          <p:stCondLst>
                                            <p:cond delay="1312"/>
                                          </p:stCondLst>
                                        </p:cTn>
                                        <p:tgtEl>
                                          <p:spTgt spid="3">
                                            <p:txEl>
                                              <p:pRg st="5" end="5"/>
                                            </p:txEl>
                                          </p:spTgt>
                                        </p:tgtEl>
                                      </p:cBhvr>
                                      <p:to x="100000" y="80000"/>
                                    </p:animScale>
                                    <p:animScale>
                                      <p:cBhvr>
                                        <p:cTn id="26" dur="166" decel="50000">
                                          <p:stCondLst>
                                            <p:cond delay="1338"/>
                                          </p:stCondLst>
                                        </p:cTn>
                                        <p:tgtEl>
                                          <p:spTgt spid="3">
                                            <p:txEl>
                                              <p:pRg st="5" end="5"/>
                                            </p:txEl>
                                          </p:spTgt>
                                        </p:tgtEl>
                                      </p:cBhvr>
                                      <p:to x="100000" y="100000"/>
                                    </p:animScale>
                                    <p:animScale>
                                      <p:cBhvr>
                                        <p:cTn id="27" dur="26">
                                          <p:stCondLst>
                                            <p:cond delay="1642"/>
                                          </p:stCondLst>
                                        </p:cTn>
                                        <p:tgtEl>
                                          <p:spTgt spid="3">
                                            <p:txEl>
                                              <p:pRg st="5" end="5"/>
                                            </p:txEl>
                                          </p:spTgt>
                                        </p:tgtEl>
                                      </p:cBhvr>
                                      <p:to x="100000" y="90000"/>
                                    </p:animScale>
                                    <p:animScale>
                                      <p:cBhvr>
                                        <p:cTn id="28" dur="166" decel="50000">
                                          <p:stCondLst>
                                            <p:cond delay="1668"/>
                                          </p:stCondLst>
                                        </p:cTn>
                                        <p:tgtEl>
                                          <p:spTgt spid="3">
                                            <p:txEl>
                                              <p:pRg st="5" end="5"/>
                                            </p:txEl>
                                          </p:spTgt>
                                        </p:tgtEl>
                                      </p:cBhvr>
                                      <p:to x="100000" y="100000"/>
                                    </p:animScale>
                                    <p:animScale>
                                      <p:cBhvr>
                                        <p:cTn id="29" dur="26">
                                          <p:stCondLst>
                                            <p:cond delay="1808"/>
                                          </p:stCondLst>
                                        </p:cTn>
                                        <p:tgtEl>
                                          <p:spTgt spid="3">
                                            <p:txEl>
                                              <p:pRg st="5" end="5"/>
                                            </p:txEl>
                                          </p:spTgt>
                                        </p:tgtEl>
                                      </p:cBhvr>
                                      <p:to x="100000" y="95000"/>
                                    </p:animScale>
                                    <p:animScale>
                                      <p:cBhvr>
                                        <p:cTn id="30" dur="166" decel="50000">
                                          <p:stCondLst>
                                            <p:cond delay="1834"/>
                                          </p:stCondLst>
                                        </p:cTn>
                                        <p:tgtEl>
                                          <p:spTgt spid="3">
                                            <p:txEl>
                                              <p:pRg st="5" end="5"/>
                                            </p:txEl>
                                          </p:spTgt>
                                        </p:tgtEl>
                                      </p:cBhvr>
                                      <p:to x="100000" y="100000"/>
                                    </p:animScale>
                                  </p:childTnLst>
                                </p:cTn>
                              </p:par>
                            </p:childTnLst>
                          </p:cTn>
                        </p:par>
                      </p:childTnLst>
                    </p:cTn>
                  </p:par>
                  <p:par>
                    <p:cTn id="31" fill="hold" nodeType="clickPar">
                      <p:stCondLst>
                        <p:cond delay="indefinite"/>
                      </p:stCondLst>
                      <p:childTnLst>
                        <p:par>
                          <p:cTn id="32" fill="hold" nodeType="withGroup">
                            <p:stCondLst>
                              <p:cond delay="0"/>
                            </p:stCondLst>
                            <p:childTnLst>
                              <p:par>
                                <p:cTn id="33" presetID="26"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down)">
                                      <p:cBhvr>
                                        <p:cTn id="35" dur="580">
                                          <p:stCondLst>
                                            <p:cond delay="0"/>
                                          </p:stCondLst>
                                        </p:cTn>
                                        <p:tgtEl>
                                          <p:spTgt spid="3">
                                            <p:txEl>
                                              <p:pRg st="7" end="7"/>
                                            </p:txEl>
                                          </p:spTgt>
                                        </p:tgtEl>
                                      </p:cBhvr>
                                    </p:animEffect>
                                    <p:anim calcmode="lin" valueType="num">
                                      <p:cBhvr>
                                        <p:cTn id="36"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3">
                                            <p:txEl>
                                              <p:pRg st="7" end="7"/>
                                            </p:txEl>
                                          </p:spTgt>
                                        </p:tgtEl>
                                      </p:cBhvr>
                                      <p:to x="100000" y="60000"/>
                                    </p:animScale>
                                    <p:animScale>
                                      <p:cBhvr>
                                        <p:cTn id="42" dur="166" decel="50000">
                                          <p:stCondLst>
                                            <p:cond delay="676"/>
                                          </p:stCondLst>
                                        </p:cTn>
                                        <p:tgtEl>
                                          <p:spTgt spid="3">
                                            <p:txEl>
                                              <p:pRg st="7" end="7"/>
                                            </p:txEl>
                                          </p:spTgt>
                                        </p:tgtEl>
                                      </p:cBhvr>
                                      <p:to x="100000" y="100000"/>
                                    </p:animScale>
                                    <p:animScale>
                                      <p:cBhvr>
                                        <p:cTn id="43" dur="26">
                                          <p:stCondLst>
                                            <p:cond delay="1312"/>
                                          </p:stCondLst>
                                        </p:cTn>
                                        <p:tgtEl>
                                          <p:spTgt spid="3">
                                            <p:txEl>
                                              <p:pRg st="7" end="7"/>
                                            </p:txEl>
                                          </p:spTgt>
                                        </p:tgtEl>
                                      </p:cBhvr>
                                      <p:to x="100000" y="80000"/>
                                    </p:animScale>
                                    <p:animScale>
                                      <p:cBhvr>
                                        <p:cTn id="44" dur="166" decel="50000">
                                          <p:stCondLst>
                                            <p:cond delay="1338"/>
                                          </p:stCondLst>
                                        </p:cTn>
                                        <p:tgtEl>
                                          <p:spTgt spid="3">
                                            <p:txEl>
                                              <p:pRg st="7" end="7"/>
                                            </p:txEl>
                                          </p:spTgt>
                                        </p:tgtEl>
                                      </p:cBhvr>
                                      <p:to x="100000" y="100000"/>
                                    </p:animScale>
                                    <p:animScale>
                                      <p:cBhvr>
                                        <p:cTn id="45" dur="26">
                                          <p:stCondLst>
                                            <p:cond delay="1642"/>
                                          </p:stCondLst>
                                        </p:cTn>
                                        <p:tgtEl>
                                          <p:spTgt spid="3">
                                            <p:txEl>
                                              <p:pRg st="7" end="7"/>
                                            </p:txEl>
                                          </p:spTgt>
                                        </p:tgtEl>
                                      </p:cBhvr>
                                      <p:to x="100000" y="90000"/>
                                    </p:animScale>
                                    <p:animScale>
                                      <p:cBhvr>
                                        <p:cTn id="46" dur="166" decel="50000">
                                          <p:stCondLst>
                                            <p:cond delay="1668"/>
                                          </p:stCondLst>
                                        </p:cTn>
                                        <p:tgtEl>
                                          <p:spTgt spid="3">
                                            <p:txEl>
                                              <p:pRg st="7" end="7"/>
                                            </p:txEl>
                                          </p:spTgt>
                                        </p:tgtEl>
                                      </p:cBhvr>
                                      <p:to x="100000" y="100000"/>
                                    </p:animScale>
                                    <p:animScale>
                                      <p:cBhvr>
                                        <p:cTn id="47" dur="26">
                                          <p:stCondLst>
                                            <p:cond delay="1808"/>
                                          </p:stCondLst>
                                        </p:cTn>
                                        <p:tgtEl>
                                          <p:spTgt spid="3">
                                            <p:txEl>
                                              <p:pRg st="7" end="7"/>
                                            </p:txEl>
                                          </p:spTgt>
                                        </p:tgtEl>
                                      </p:cBhvr>
                                      <p:to x="100000" y="95000"/>
                                    </p:animScale>
                                    <p:animScale>
                                      <p:cBhvr>
                                        <p:cTn id="48"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idx="4294967295"/>
          </p:nvPr>
        </p:nvSpPr>
        <p:spPr>
          <a:xfrm>
            <a:off x="1524000" y="0"/>
            <a:ext cx="8229600" cy="1143000"/>
          </a:xfrm>
        </p:spPr>
        <p:txBody>
          <a:bodyPr>
            <a:normAutofit/>
          </a:bodyPr>
          <a:lstStyle/>
          <a:p>
            <a:pPr algn="l" eaLnBrk="1" hangingPunct="1"/>
            <a:r>
              <a:rPr lang="en-GB" altLang="en-US" sz="4800" dirty="0">
                <a:latin typeface="Comic Sans MS" pitchFamily="66" charset="0"/>
              </a:rPr>
              <a:t>Military</a:t>
            </a:r>
          </a:p>
        </p:txBody>
      </p:sp>
      <p:sp>
        <p:nvSpPr>
          <p:cNvPr id="71683" name="Content Placeholder 3"/>
          <p:cNvSpPr>
            <a:spLocks noGrp="1"/>
          </p:cNvSpPr>
          <p:nvPr>
            <p:ph idx="4294967295"/>
          </p:nvPr>
        </p:nvSpPr>
        <p:spPr>
          <a:xfrm>
            <a:off x="1637904" y="1348258"/>
            <a:ext cx="5610225" cy="4745038"/>
          </a:xfrm>
        </p:spPr>
        <p:txBody>
          <a:bodyPr>
            <a:normAutofit fontScale="85000" lnSpcReduction="20000"/>
          </a:bodyPr>
          <a:lstStyle/>
          <a:p>
            <a:r>
              <a:rPr lang="en-US" altLang="en-US" sz="2400" dirty="0">
                <a:latin typeface="Comic Sans MS" pitchFamily="66" charset="0"/>
              </a:rPr>
              <a:t>Military spending is one form of power, as it allows superpowers such as the </a:t>
            </a:r>
            <a:r>
              <a:rPr lang="en-US" altLang="en-US" sz="2400" dirty="0">
                <a:solidFill>
                  <a:srgbClr val="FF0000"/>
                </a:solidFill>
                <a:latin typeface="Comic Sans MS" pitchFamily="66" charset="0"/>
              </a:rPr>
              <a:t>USA</a:t>
            </a:r>
            <a:r>
              <a:rPr lang="en-US" altLang="en-US" sz="2400" dirty="0">
                <a:latin typeface="Comic Sans MS" pitchFamily="66" charset="0"/>
              </a:rPr>
              <a:t> to have global military reach.</a:t>
            </a:r>
          </a:p>
          <a:p>
            <a:pPr eaLnBrk="1" hangingPunct="1"/>
            <a:r>
              <a:rPr lang="en-GB" altLang="en-US" sz="2400" dirty="0">
                <a:latin typeface="Comic Sans MS" pitchFamily="66" charset="0"/>
              </a:rPr>
              <a:t>Countries with a large military may be viewed to be more powerful</a:t>
            </a:r>
          </a:p>
          <a:p>
            <a:pPr eaLnBrk="1" hangingPunct="1">
              <a:buFontTx/>
              <a:buNone/>
            </a:pPr>
            <a:r>
              <a:rPr lang="en-GB" altLang="en-US" sz="2400" dirty="0">
                <a:solidFill>
                  <a:srgbClr val="FF0000"/>
                </a:solidFill>
                <a:latin typeface="Comic Sans MS" pitchFamily="66" charset="0"/>
              </a:rPr>
              <a:t>	e.g. India</a:t>
            </a:r>
          </a:p>
          <a:p>
            <a:pPr eaLnBrk="1" hangingPunct="1"/>
            <a:r>
              <a:rPr lang="en-GB" altLang="en-US" sz="2400" dirty="0">
                <a:latin typeface="Comic Sans MS" pitchFamily="66" charset="0"/>
              </a:rPr>
              <a:t>However, the type of weapons owned is also representative of power</a:t>
            </a:r>
          </a:p>
          <a:p>
            <a:pPr eaLnBrk="1" hangingPunct="1">
              <a:buFontTx/>
              <a:buNone/>
            </a:pPr>
            <a:r>
              <a:rPr lang="en-GB" altLang="en-US" sz="2400" dirty="0">
                <a:latin typeface="Comic Sans MS" pitchFamily="66" charset="0"/>
              </a:rPr>
              <a:t>	</a:t>
            </a:r>
            <a:r>
              <a:rPr lang="en-GB" altLang="en-US" sz="2400" dirty="0">
                <a:solidFill>
                  <a:srgbClr val="FF0000"/>
                </a:solidFill>
                <a:latin typeface="Comic Sans MS" pitchFamily="66" charset="0"/>
              </a:rPr>
              <a:t>i.e. Countries in possession of </a:t>
            </a:r>
            <a:r>
              <a:rPr lang="en-GB" altLang="en-US" sz="2400" b="1" dirty="0">
                <a:solidFill>
                  <a:srgbClr val="FF0000"/>
                </a:solidFill>
                <a:latin typeface="Comic Sans MS" pitchFamily="66" charset="0"/>
              </a:rPr>
              <a:t>nuclear  weapons</a:t>
            </a:r>
            <a:r>
              <a:rPr lang="en-GB" altLang="en-US" sz="2400" dirty="0">
                <a:solidFill>
                  <a:srgbClr val="FF0000"/>
                </a:solidFill>
                <a:latin typeface="Comic Sans MS" pitchFamily="66" charset="0"/>
              </a:rPr>
              <a:t>: USA, Russia, UK, France, China, India, Pakistan, North Korea, (Israel)</a:t>
            </a:r>
          </a:p>
          <a:p>
            <a:r>
              <a:rPr lang="en-US" altLang="en-US" sz="2400" dirty="0">
                <a:latin typeface="Comic Sans MS" pitchFamily="66" charset="0"/>
              </a:rPr>
              <a:t>The USA has the world’s most powerful military machine and this is geographically widespread. 45% of all world spending on military is by the U.S.A. - Nuclear Weapons, Army Personnel, Satellite Technology, Spies…</a:t>
            </a:r>
          </a:p>
          <a:p>
            <a:endParaRPr lang="en-GB" altLang="en-US" sz="2400" dirty="0">
              <a:solidFill>
                <a:srgbClr val="FF0000"/>
              </a:solidFill>
              <a:latin typeface="Comic Sans MS" pitchFamily="66" charset="0"/>
            </a:endParaRPr>
          </a:p>
        </p:txBody>
      </p:sp>
      <p:graphicFrame>
        <p:nvGraphicFramePr>
          <p:cNvPr id="71684" name="Group 4"/>
          <p:cNvGraphicFramePr>
            <a:graphicFrameLocks noGrp="1"/>
          </p:cNvGraphicFramePr>
          <p:nvPr>
            <p:extLst/>
          </p:nvPr>
        </p:nvGraphicFramePr>
        <p:xfrm>
          <a:off x="7197726" y="2110952"/>
          <a:ext cx="3470275" cy="4270376"/>
        </p:xfrm>
        <a:graphic>
          <a:graphicData uri="http://schemas.openxmlformats.org/drawingml/2006/table">
            <a:tbl>
              <a:tblPr/>
              <a:tblGrid>
                <a:gridCol w="1341438">
                  <a:extLst>
                    <a:ext uri="{9D8B030D-6E8A-4147-A177-3AD203B41FA5}">
                      <a16:colId xmlns:a16="http://schemas.microsoft.com/office/drawing/2014/main" val="20000"/>
                    </a:ext>
                  </a:extLst>
                </a:gridCol>
                <a:gridCol w="1081087">
                  <a:extLst>
                    <a:ext uri="{9D8B030D-6E8A-4147-A177-3AD203B41FA5}">
                      <a16:colId xmlns:a16="http://schemas.microsoft.com/office/drawing/2014/main" val="20001"/>
                    </a:ext>
                  </a:extLst>
                </a:gridCol>
                <a:gridCol w="1047750">
                  <a:extLst>
                    <a:ext uri="{9D8B030D-6E8A-4147-A177-3AD203B41FA5}">
                      <a16:colId xmlns:a16="http://schemas.microsoft.com/office/drawing/2014/main" val="20002"/>
                    </a:ext>
                  </a:extLst>
                </a:gridCol>
              </a:tblGrid>
              <a:tr h="947738">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Comic Sans MS" pitchFamily="66" charset="0"/>
                          <a:cs typeface="Arial" charset="0"/>
                        </a:rPr>
                        <a:t>2008/09 data</a:t>
                      </a:r>
                      <a:endParaRPr kumimoji="0" lang="en-US" altLang="en-US" sz="1200" b="1" i="0" u="none" strike="noStrike" cap="none" normalizeH="0" baseline="0" dirty="0">
                        <a:ln>
                          <a:noFill/>
                        </a:ln>
                        <a:solidFill>
                          <a:schemeClr val="tx1"/>
                        </a:solidFill>
                        <a:effectLst/>
                        <a:latin typeface="Comic Sans MS" pitchFamily="66" charset="0"/>
                        <a:cs typeface="Arial" charset="0"/>
                      </a:endParaRPr>
                    </a:p>
                  </a:txBody>
                  <a:tcPr marL="0" marR="0" marT="0" marB="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AEC"/>
                    </a:solid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mic Sans MS" pitchFamily="66" charset="0"/>
                          <a:cs typeface="Arial" charset="0"/>
                        </a:rPr>
                        <a:t>Total Population (millions)</a:t>
                      </a:r>
                    </a:p>
                  </a:txBody>
                  <a:tcPr marL="0" marR="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1DC"/>
                    </a:solid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mic Sans MS" pitchFamily="66" charset="0"/>
                          <a:cs typeface="Arial" charset="0"/>
                        </a:rPr>
                        <a:t>Total military spending ($ billions)</a:t>
                      </a:r>
                    </a:p>
                  </a:txBody>
                  <a:tcPr marL="0" marR="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9E4"/>
                    </a:solidFill>
                  </a:tcPr>
                </a:tc>
                <a:extLst>
                  <a:ext uri="{0D108BD9-81ED-4DB2-BD59-A6C34878D82A}">
                    <a16:rowId xmlns:a16="http://schemas.microsoft.com/office/drawing/2014/main" val="10000"/>
                  </a:ext>
                </a:extLst>
              </a:tr>
              <a:tr h="247650">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mic Sans MS" pitchFamily="66" charset="0"/>
                          <a:cs typeface="Arial" charset="0"/>
                        </a:rPr>
                        <a:t>China</a:t>
                      </a:r>
                    </a:p>
                  </a:txBody>
                  <a:tcPr marL="0" marR="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AEC"/>
                    </a:solid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mic Sans MS" pitchFamily="66" charset="0"/>
                          <a:cs typeface="Arial" charset="0"/>
                        </a:rPr>
                        <a:t>1,334</a:t>
                      </a:r>
                    </a:p>
                  </a:txBody>
                  <a:tcPr marL="0" marR="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1DC"/>
                    </a:solid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mic Sans MS" pitchFamily="66" charset="0"/>
                          <a:cs typeface="Arial" charset="0"/>
                        </a:rPr>
                        <a:t>84</a:t>
                      </a:r>
                    </a:p>
                  </a:txBody>
                  <a:tcPr marL="0" marR="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9E4"/>
                    </a:solidFill>
                  </a:tcPr>
                </a:tc>
                <a:extLst>
                  <a:ext uri="{0D108BD9-81ED-4DB2-BD59-A6C34878D82A}">
                    <a16:rowId xmlns:a16="http://schemas.microsoft.com/office/drawing/2014/main" val="10001"/>
                  </a:ext>
                </a:extLst>
              </a:tr>
              <a:tr h="352425">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mic Sans MS" pitchFamily="66" charset="0"/>
                          <a:cs typeface="Arial" charset="0"/>
                        </a:rPr>
                        <a:t>India</a:t>
                      </a:r>
                    </a:p>
                  </a:txBody>
                  <a:tcPr marL="0" marR="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AEC"/>
                    </a:solid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mic Sans MS" pitchFamily="66" charset="0"/>
                          <a:cs typeface="Arial" charset="0"/>
                        </a:rPr>
                        <a:t>1,174</a:t>
                      </a:r>
                    </a:p>
                  </a:txBody>
                  <a:tcPr marL="0" marR="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1DC"/>
                    </a:solid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mic Sans MS" pitchFamily="66" charset="0"/>
                          <a:cs typeface="Arial" charset="0"/>
                        </a:rPr>
                        <a:t>30</a:t>
                      </a:r>
                    </a:p>
                  </a:txBody>
                  <a:tcPr marL="0" marR="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9E4"/>
                    </a:solidFill>
                  </a:tcPr>
                </a:tc>
                <a:extLst>
                  <a:ext uri="{0D108BD9-81ED-4DB2-BD59-A6C34878D82A}">
                    <a16:rowId xmlns:a16="http://schemas.microsoft.com/office/drawing/2014/main" val="10002"/>
                  </a:ext>
                </a:extLst>
              </a:tr>
              <a:tr h="247650">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Comic Sans MS" pitchFamily="66" charset="0"/>
                          <a:cs typeface="Arial" charset="0"/>
                        </a:rPr>
                        <a:t>EU</a:t>
                      </a:r>
                    </a:p>
                  </a:txBody>
                  <a:tcPr marL="0" marR="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AEC"/>
                    </a:solid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Comic Sans MS" pitchFamily="66" charset="0"/>
                          <a:cs typeface="Arial" charset="0"/>
                        </a:rPr>
                        <a:t>500</a:t>
                      </a:r>
                    </a:p>
                  </a:txBody>
                  <a:tcPr marL="0" marR="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1DC"/>
                    </a:solid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Comic Sans MS" pitchFamily="66" charset="0"/>
                          <a:cs typeface="Arial" charset="0"/>
                        </a:rPr>
                        <a:t>280</a:t>
                      </a:r>
                    </a:p>
                  </a:txBody>
                  <a:tcPr marL="0" marR="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9E4"/>
                    </a:solidFill>
                  </a:tcPr>
                </a:tc>
                <a:extLst>
                  <a:ext uri="{0D108BD9-81ED-4DB2-BD59-A6C34878D82A}">
                    <a16:rowId xmlns:a16="http://schemas.microsoft.com/office/drawing/2014/main" val="10003"/>
                  </a:ext>
                </a:extLst>
              </a:tr>
              <a:tr h="247650">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Comic Sans MS" pitchFamily="66" charset="0"/>
                          <a:cs typeface="Arial" charset="0"/>
                        </a:rPr>
                        <a:t>USA</a:t>
                      </a:r>
                    </a:p>
                  </a:txBody>
                  <a:tcPr marL="0" marR="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AEC"/>
                    </a:solid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Comic Sans MS" pitchFamily="66" charset="0"/>
                          <a:cs typeface="Arial" charset="0"/>
                        </a:rPr>
                        <a:t>308</a:t>
                      </a:r>
                    </a:p>
                  </a:txBody>
                  <a:tcPr marL="0" marR="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1DC"/>
                    </a:solid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Comic Sans MS" pitchFamily="66" charset="0"/>
                          <a:cs typeface="Arial" charset="0"/>
                        </a:rPr>
                        <a:t>607</a:t>
                      </a:r>
                    </a:p>
                  </a:txBody>
                  <a:tcPr marL="0" marR="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9E4"/>
                    </a:solidFill>
                  </a:tcPr>
                </a:tc>
                <a:extLst>
                  <a:ext uri="{0D108BD9-81ED-4DB2-BD59-A6C34878D82A}">
                    <a16:rowId xmlns:a16="http://schemas.microsoft.com/office/drawing/2014/main" val="10004"/>
                  </a:ext>
                </a:extLst>
              </a:tr>
              <a:tr h="247650">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omic Sans MS" pitchFamily="66" charset="0"/>
                          <a:cs typeface="Arial" charset="0"/>
                        </a:rPr>
                        <a:t>Indonesia</a:t>
                      </a:r>
                    </a:p>
                  </a:txBody>
                  <a:tcPr marL="0" marR="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AEC"/>
                    </a:solid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omic Sans MS" pitchFamily="66" charset="0"/>
                          <a:cs typeface="Arial" charset="0"/>
                        </a:rPr>
                        <a:t>231</a:t>
                      </a:r>
                    </a:p>
                  </a:txBody>
                  <a:tcPr marL="0" marR="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1DC"/>
                    </a:solid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omic Sans MS" pitchFamily="66" charset="0"/>
                          <a:cs typeface="Arial" charset="0"/>
                        </a:rPr>
                        <a:t>4</a:t>
                      </a:r>
                    </a:p>
                  </a:txBody>
                  <a:tcPr marL="0" marR="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9E4"/>
                    </a:solidFill>
                  </a:tcPr>
                </a:tc>
                <a:extLst>
                  <a:ext uri="{0D108BD9-81ED-4DB2-BD59-A6C34878D82A}">
                    <a16:rowId xmlns:a16="http://schemas.microsoft.com/office/drawing/2014/main" val="10005"/>
                  </a:ext>
                </a:extLst>
              </a:tr>
              <a:tr h="247650">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mic Sans MS" pitchFamily="66" charset="0"/>
                          <a:cs typeface="Arial" charset="0"/>
                        </a:rPr>
                        <a:t>Brazil</a:t>
                      </a:r>
                    </a:p>
                  </a:txBody>
                  <a:tcPr marL="0" marR="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AEC"/>
                    </a:solid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Comic Sans MS" pitchFamily="66" charset="0"/>
                          <a:cs typeface="Arial" charset="0"/>
                        </a:rPr>
                        <a:t>192</a:t>
                      </a:r>
                    </a:p>
                  </a:txBody>
                  <a:tcPr marL="0" marR="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1DC"/>
                    </a:solid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mic Sans MS" pitchFamily="66" charset="0"/>
                          <a:cs typeface="Arial" charset="0"/>
                        </a:rPr>
                        <a:t>15</a:t>
                      </a:r>
                    </a:p>
                  </a:txBody>
                  <a:tcPr marL="0" marR="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9E4"/>
                    </a:solidFill>
                  </a:tcPr>
                </a:tc>
                <a:extLst>
                  <a:ext uri="{0D108BD9-81ED-4DB2-BD59-A6C34878D82A}">
                    <a16:rowId xmlns:a16="http://schemas.microsoft.com/office/drawing/2014/main" val="10006"/>
                  </a:ext>
                </a:extLst>
              </a:tr>
              <a:tr h="247650">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omic Sans MS" pitchFamily="66" charset="0"/>
                          <a:cs typeface="Arial" charset="0"/>
                        </a:rPr>
                        <a:t>Pakistan</a:t>
                      </a:r>
                    </a:p>
                  </a:txBody>
                  <a:tcPr marL="0" marR="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AEC"/>
                    </a:solid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omic Sans MS" pitchFamily="66" charset="0"/>
                          <a:cs typeface="Arial" charset="0"/>
                        </a:rPr>
                        <a:t>168</a:t>
                      </a:r>
                    </a:p>
                  </a:txBody>
                  <a:tcPr marL="0" marR="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1DC"/>
                    </a:solid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omic Sans MS" pitchFamily="66" charset="0"/>
                          <a:cs typeface="Arial" charset="0"/>
                        </a:rPr>
                        <a:t>4</a:t>
                      </a:r>
                    </a:p>
                  </a:txBody>
                  <a:tcPr marL="0" marR="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9E4"/>
                    </a:solidFill>
                  </a:tcPr>
                </a:tc>
                <a:extLst>
                  <a:ext uri="{0D108BD9-81ED-4DB2-BD59-A6C34878D82A}">
                    <a16:rowId xmlns:a16="http://schemas.microsoft.com/office/drawing/2014/main" val="10007"/>
                  </a:ext>
                </a:extLst>
              </a:tr>
              <a:tr h="247650">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omic Sans MS" pitchFamily="66" charset="0"/>
                          <a:cs typeface="Arial" charset="0"/>
                        </a:rPr>
                        <a:t>Bangladesh</a:t>
                      </a:r>
                    </a:p>
                  </a:txBody>
                  <a:tcPr marL="0" marR="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AEC"/>
                    </a:solid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omic Sans MS" pitchFamily="66" charset="0"/>
                          <a:cs typeface="Arial" charset="0"/>
                        </a:rPr>
                        <a:t>162</a:t>
                      </a:r>
                    </a:p>
                  </a:txBody>
                  <a:tcPr marL="0" marR="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1DC"/>
                    </a:solid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omic Sans MS" pitchFamily="66" charset="0"/>
                          <a:cs typeface="Arial" charset="0"/>
                        </a:rPr>
                        <a:t>1</a:t>
                      </a:r>
                    </a:p>
                  </a:txBody>
                  <a:tcPr marL="0" marR="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9E4"/>
                    </a:solidFill>
                  </a:tcPr>
                </a:tc>
                <a:extLst>
                  <a:ext uri="{0D108BD9-81ED-4DB2-BD59-A6C34878D82A}">
                    <a16:rowId xmlns:a16="http://schemas.microsoft.com/office/drawing/2014/main" val="10008"/>
                  </a:ext>
                </a:extLst>
              </a:tr>
              <a:tr h="247650">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omic Sans MS" pitchFamily="66" charset="0"/>
                          <a:cs typeface="Arial" charset="0"/>
                        </a:rPr>
                        <a:t>Nigeria</a:t>
                      </a:r>
                    </a:p>
                  </a:txBody>
                  <a:tcPr marL="0" marR="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AEC"/>
                    </a:solid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omic Sans MS" pitchFamily="66" charset="0"/>
                          <a:cs typeface="Arial" charset="0"/>
                        </a:rPr>
                        <a:t>154</a:t>
                      </a:r>
                    </a:p>
                  </a:txBody>
                  <a:tcPr marL="0" marR="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1DC"/>
                    </a:solid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omic Sans MS" pitchFamily="66" charset="0"/>
                          <a:cs typeface="Arial" charset="0"/>
                        </a:rPr>
                        <a:t>1</a:t>
                      </a:r>
                    </a:p>
                  </a:txBody>
                  <a:tcPr marL="0" marR="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9E4"/>
                    </a:solidFill>
                  </a:tcPr>
                </a:tc>
                <a:extLst>
                  <a:ext uri="{0D108BD9-81ED-4DB2-BD59-A6C34878D82A}">
                    <a16:rowId xmlns:a16="http://schemas.microsoft.com/office/drawing/2014/main" val="10009"/>
                  </a:ext>
                </a:extLst>
              </a:tr>
              <a:tr h="246063">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mic Sans MS" pitchFamily="66" charset="0"/>
                          <a:cs typeface="Arial" charset="0"/>
                        </a:rPr>
                        <a:t>Russia</a:t>
                      </a:r>
                    </a:p>
                  </a:txBody>
                  <a:tcPr marL="0" marR="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AEC"/>
                    </a:solid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mic Sans MS" pitchFamily="66" charset="0"/>
                          <a:cs typeface="Arial" charset="0"/>
                        </a:rPr>
                        <a:t>141</a:t>
                      </a:r>
                    </a:p>
                  </a:txBody>
                  <a:tcPr marL="0" marR="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1DC"/>
                    </a:solid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Comic Sans MS" pitchFamily="66" charset="0"/>
                          <a:cs typeface="Arial" charset="0"/>
                        </a:rPr>
                        <a:t>59</a:t>
                      </a:r>
                    </a:p>
                  </a:txBody>
                  <a:tcPr marL="0" marR="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9E4"/>
                    </a:solidFill>
                  </a:tcPr>
                </a:tc>
                <a:extLst>
                  <a:ext uri="{0D108BD9-81ED-4DB2-BD59-A6C34878D82A}">
                    <a16:rowId xmlns:a16="http://schemas.microsoft.com/office/drawing/2014/main" val="10010"/>
                  </a:ext>
                </a:extLst>
              </a:tr>
              <a:tr h="247650">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omic Sans MS" pitchFamily="66" charset="0"/>
                          <a:cs typeface="Arial" charset="0"/>
                        </a:rPr>
                        <a:t>Japan</a:t>
                      </a:r>
                    </a:p>
                  </a:txBody>
                  <a:tcPr marL="0" marR="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AEC"/>
                    </a:solid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omic Sans MS" pitchFamily="66" charset="0"/>
                          <a:cs typeface="Arial" charset="0"/>
                        </a:rPr>
                        <a:t>127</a:t>
                      </a:r>
                    </a:p>
                  </a:txBody>
                  <a:tcPr marL="0" marR="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1DC"/>
                    </a:solid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omic Sans MS" pitchFamily="66" charset="0"/>
                          <a:cs typeface="Arial" charset="0"/>
                        </a:rPr>
                        <a:t>46</a:t>
                      </a:r>
                    </a:p>
                  </a:txBody>
                  <a:tcPr marL="0" marR="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9E4"/>
                    </a:solidFill>
                  </a:tcPr>
                </a:tc>
                <a:extLst>
                  <a:ext uri="{0D108BD9-81ED-4DB2-BD59-A6C34878D82A}">
                    <a16:rowId xmlns:a16="http://schemas.microsoft.com/office/drawing/2014/main" val="10011"/>
                  </a:ext>
                </a:extLst>
              </a:tr>
              <a:tr h="247650">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omic Sans MS" pitchFamily="66" charset="0"/>
                          <a:cs typeface="Arial" charset="0"/>
                        </a:rPr>
                        <a:t>Mexico</a:t>
                      </a:r>
                    </a:p>
                  </a:txBody>
                  <a:tcPr marL="0" marR="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AEC"/>
                    </a:solid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omic Sans MS" pitchFamily="66" charset="0"/>
                          <a:cs typeface="Arial" charset="0"/>
                        </a:rPr>
                        <a:t>107</a:t>
                      </a:r>
                    </a:p>
                  </a:txBody>
                  <a:tcPr marL="0" marR="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1DC"/>
                    </a:solid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omic Sans MS" pitchFamily="66" charset="0"/>
                          <a:cs typeface="Arial" charset="0"/>
                        </a:rPr>
                        <a:t>4</a:t>
                      </a:r>
                    </a:p>
                  </a:txBody>
                  <a:tcPr marL="0" marR="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9E4"/>
                    </a:solidFill>
                  </a:tcPr>
                </a:tc>
                <a:extLst>
                  <a:ext uri="{0D108BD9-81ED-4DB2-BD59-A6C34878D82A}">
                    <a16:rowId xmlns:a16="http://schemas.microsoft.com/office/drawing/2014/main" val="10012"/>
                  </a:ext>
                </a:extLst>
              </a:tr>
              <a:tr h="247650">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omic Sans MS" pitchFamily="66" charset="0"/>
                          <a:cs typeface="Arial" charset="0"/>
                        </a:rPr>
                        <a:t>Gulf States </a:t>
                      </a:r>
                    </a:p>
                  </a:txBody>
                  <a:tcPr marL="0" marR="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AEC"/>
                    </a:solid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Comic Sans MS" pitchFamily="66" charset="0"/>
                          <a:cs typeface="Arial" charset="0"/>
                        </a:rPr>
                        <a:t>40</a:t>
                      </a:r>
                    </a:p>
                  </a:txBody>
                  <a:tcPr marL="0" marR="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1DC"/>
                    </a:solidFill>
                  </a:tcPr>
                </a:tc>
                <a:tc>
                  <a:txBody>
                    <a:bodyPr/>
                    <a:lstStyle>
                      <a:lvl1pPr eaLnBrk="0" hangingPunct="0">
                        <a:spcBef>
                          <a:spcPct val="20000"/>
                        </a:spcBef>
                        <a:defRPr sz="2800">
                          <a:solidFill>
                            <a:schemeClr val="tx1"/>
                          </a:solidFill>
                          <a:latin typeface="Arial" charset="0"/>
                          <a:cs typeface="Arial" charset="0"/>
                        </a:defRPr>
                      </a:lvl1pPr>
                      <a:lvl2pPr marL="742950" indent="-285750" eaLnBrk="0" hangingPunct="0">
                        <a:spcBef>
                          <a:spcPct val="20000"/>
                        </a:spcBef>
                        <a:defRPr sz="2400">
                          <a:solidFill>
                            <a:schemeClr val="tx1"/>
                          </a:solidFill>
                          <a:latin typeface="Arial" charset="0"/>
                          <a:cs typeface="Arial" charset="0"/>
                        </a:defRPr>
                      </a:lvl2pPr>
                      <a:lvl3pPr marL="1143000" indent="-228600" eaLnBrk="0" hangingPunct="0">
                        <a:spcBef>
                          <a:spcPct val="20000"/>
                        </a:spcBef>
                        <a:defRPr sz="2000">
                          <a:solidFill>
                            <a:schemeClr val="tx1"/>
                          </a:solidFill>
                          <a:latin typeface="Arial" charset="0"/>
                          <a:cs typeface="Arial" charset="0"/>
                        </a:defRPr>
                      </a:lvl3pPr>
                      <a:lvl4pPr marL="1600200" indent="-228600" eaLnBrk="0" hangingPunct="0">
                        <a:spcBef>
                          <a:spcPct val="20000"/>
                        </a:spcBef>
                        <a:defRPr>
                          <a:solidFill>
                            <a:schemeClr val="tx1"/>
                          </a:solidFill>
                          <a:latin typeface="Arial" charset="0"/>
                          <a:cs typeface="Arial" charset="0"/>
                        </a:defRPr>
                      </a:lvl4pPr>
                      <a:lvl5pPr marL="2057400" indent="-228600" eaLnBrk="0" hangingPunct="0">
                        <a:spcBef>
                          <a:spcPct val="20000"/>
                        </a:spcBef>
                        <a:defRPr>
                          <a:solidFill>
                            <a:schemeClr val="tx1"/>
                          </a:solidFill>
                          <a:latin typeface="Arial" charset="0"/>
                          <a:cs typeface="Arial" charset="0"/>
                        </a:defRPr>
                      </a:lvl5pPr>
                      <a:lvl6pPr marL="2514600" indent="-228600" eaLnBrk="0" fontAlgn="base" hangingPunct="0">
                        <a:spcBef>
                          <a:spcPct val="20000"/>
                        </a:spcBef>
                        <a:spcAft>
                          <a:spcPct val="0"/>
                        </a:spcAft>
                        <a:defRPr>
                          <a:solidFill>
                            <a:schemeClr val="tx1"/>
                          </a:solidFill>
                          <a:latin typeface="Arial" charset="0"/>
                          <a:cs typeface="Arial" charset="0"/>
                        </a:defRPr>
                      </a:lvl6pPr>
                      <a:lvl7pPr marL="2971800" indent="-228600" eaLnBrk="0" fontAlgn="base" hangingPunct="0">
                        <a:spcBef>
                          <a:spcPct val="20000"/>
                        </a:spcBef>
                        <a:spcAft>
                          <a:spcPct val="0"/>
                        </a:spcAft>
                        <a:defRPr>
                          <a:solidFill>
                            <a:schemeClr val="tx1"/>
                          </a:solidFill>
                          <a:latin typeface="Arial" charset="0"/>
                          <a:cs typeface="Arial" charset="0"/>
                        </a:defRPr>
                      </a:lvl7pPr>
                      <a:lvl8pPr marL="3429000" indent="-228600" eaLnBrk="0" fontAlgn="base" hangingPunct="0">
                        <a:spcBef>
                          <a:spcPct val="20000"/>
                        </a:spcBef>
                        <a:spcAft>
                          <a:spcPct val="0"/>
                        </a:spcAft>
                        <a:defRPr>
                          <a:solidFill>
                            <a:schemeClr val="tx1"/>
                          </a:solidFill>
                          <a:latin typeface="Arial" charset="0"/>
                          <a:cs typeface="Arial" charset="0"/>
                        </a:defRPr>
                      </a:lvl8pPr>
                      <a:lvl9pPr marL="3886200" indent="-228600" eaLnBrk="0" fontAlgn="base" hangingPunct="0">
                        <a:spcBef>
                          <a:spcPct val="20000"/>
                        </a:spcBef>
                        <a:spcAft>
                          <a:spcPct val="0"/>
                        </a:spcAft>
                        <a:defRPr>
                          <a:solidFill>
                            <a:schemeClr val="tx1"/>
                          </a:solidFill>
                          <a:latin typeface="Arial" charset="0"/>
                          <a:cs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mic Sans MS" pitchFamily="66" charset="0"/>
                          <a:cs typeface="Arial" charset="0"/>
                        </a:rPr>
                        <a:t>40</a:t>
                      </a:r>
                    </a:p>
                  </a:txBody>
                  <a:tcPr marL="0" marR="0" marT="0" marB="0" anchor="b"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FF9E4"/>
                    </a:solidFill>
                  </a:tcPr>
                </a:tc>
                <a:extLst>
                  <a:ext uri="{0D108BD9-81ED-4DB2-BD59-A6C34878D82A}">
                    <a16:rowId xmlns:a16="http://schemas.microsoft.com/office/drawing/2014/main" val="10013"/>
                  </a:ext>
                </a:extLst>
              </a:tr>
            </a:tbl>
          </a:graphicData>
        </a:graphic>
      </p:graphicFrame>
      <p:pic>
        <p:nvPicPr>
          <p:cNvPr id="5" name="Picture 4" descr="vanguard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3833" y="5733256"/>
            <a:ext cx="1157287" cy="1055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674" t="18309" r="19418" b="8014"/>
          <a:stretch>
            <a:fillRect/>
          </a:stretch>
        </p:blipFill>
        <p:spPr>
          <a:xfrm>
            <a:off x="7579764" y="0"/>
            <a:ext cx="3088237" cy="1779662"/>
          </a:xfrm>
          <a:prstGeom prst="rect">
            <a:avLst/>
          </a:prstGeom>
        </p:spPr>
      </p:pic>
    </p:spTree>
    <p:extLst>
      <p:ext uri="{BB962C8B-B14F-4D97-AF65-F5344CB8AC3E}">
        <p14:creationId xmlns:p14="http://schemas.microsoft.com/office/powerpoint/2010/main" val="3309395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idx="4294967295"/>
          </p:nvPr>
        </p:nvSpPr>
        <p:spPr>
          <a:xfrm>
            <a:off x="1775520" y="44624"/>
            <a:ext cx="8229600" cy="1143000"/>
          </a:xfrm>
        </p:spPr>
        <p:txBody>
          <a:bodyPr>
            <a:normAutofit/>
          </a:bodyPr>
          <a:lstStyle/>
          <a:p>
            <a:pPr algn="l" eaLnBrk="1" hangingPunct="1"/>
            <a:r>
              <a:rPr lang="en-GB" altLang="en-US" sz="5400" dirty="0">
                <a:latin typeface="Comic Sans MS" pitchFamily="66" charset="0"/>
              </a:rPr>
              <a:t>Culture&amp; Media</a:t>
            </a:r>
          </a:p>
        </p:txBody>
      </p:sp>
      <p:sp>
        <p:nvSpPr>
          <p:cNvPr id="3" name="Content Placeholder 2"/>
          <p:cNvSpPr>
            <a:spLocks noGrp="1"/>
          </p:cNvSpPr>
          <p:nvPr>
            <p:ph idx="4294967295"/>
          </p:nvPr>
        </p:nvSpPr>
        <p:spPr>
          <a:xfrm>
            <a:off x="1631504" y="1196752"/>
            <a:ext cx="4752528" cy="5328592"/>
          </a:xfrm>
        </p:spPr>
        <p:txBody>
          <a:bodyPr>
            <a:noAutofit/>
          </a:bodyPr>
          <a:lstStyle/>
          <a:p>
            <a:pPr>
              <a:lnSpc>
                <a:spcPct val="80000"/>
              </a:lnSpc>
            </a:pPr>
            <a:r>
              <a:rPr lang="en-US" altLang="en-US" sz="1800" dirty="0">
                <a:latin typeface="Comic Sans MS" pitchFamily="66" charset="0"/>
              </a:rPr>
              <a:t>Religion varies in influence across the world. The influence of European </a:t>
            </a:r>
            <a:r>
              <a:rPr lang="en-US" altLang="en-US" sz="1800" dirty="0" err="1" smtClean="0">
                <a:latin typeface="Comic Sans MS" pitchFamily="66" charset="0"/>
              </a:rPr>
              <a:t>colonisation</a:t>
            </a:r>
            <a:r>
              <a:rPr lang="en-US" altLang="en-US" sz="1800" dirty="0" smtClean="0">
                <a:latin typeface="Comic Sans MS" pitchFamily="66" charset="0"/>
              </a:rPr>
              <a:t> </a:t>
            </a:r>
            <a:r>
              <a:rPr lang="en-US" altLang="en-US" sz="1800" dirty="0">
                <a:latin typeface="Comic Sans MS" pitchFamily="66" charset="0"/>
              </a:rPr>
              <a:t>can be seen in North and South America, southern Africa and Australasia. Islam is the main religion in northern Africa, the Middle East and parts of Asia. </a:t>
            </a:r>
            <a:endParaRPr lang="en-US" altLang="en-US" sz="1800" dirty="0" smtClean="0">
              <a:latin typeface="Comic Sans MS" pitchFamily="66" charset="0"/>
            </a:endParaRPr>
          </a:p>
          <a:p>
            <a:pPr>
              <a:lnSpc>
                <a:spcPct val="80000"/>
              </a:lnSpc>
            </a:pPr>
            <a:r>
              <a:rPr lang="en-US" altLang="en-US" sz="1800" dirty="0" smtClean="0">
                <a:latin typeface="Comic Sans MS" pitchFamily="66" charset="0"/>
              </a:rPr>
              <a:t>Capitalism </a:t>
            </a:r>
            <a:r>
              <a:rPr lang="en-US" altLang="en-US" sz="1800" dirty="0">
                <a:latin typeface="Comic Sans MS" pitchFamily="66" charset="0"/>
              </a:rPr>
              <a:t>has a huge, and ever growing, influence on the world (particularly since the collapse of the USSR in 1991). Whilst not everyone agrees with capitalism, it’s influence reaches most of the world, aided by </a:t>
            </a:r>
            <a:r>
              <a:rPr lang="en-US" altLang="en-US" sz="1800" dirty="0" err="1">
                <a:latin typeface="Comic Sans MS" pitchFamily="66" charset="0"/>
              </a:rPr>
              <a:t>globalisation</a:t>
            </a:r>
            <a:r>
              <a:rPr lang="en-US" altLang="en-US" sz="1800" dirty="0">
                <a:latin typeface="Comic Sans MS" pitchFamily="66" charset="0"/>
              </a:rPr>
              <a:t>.</a:t>
            </a:r>
          </a:p>
          <a:p>
            <a:pPr>
              <a:lnSpc>
                <a:spcPct val="80000"/>
              </a:lnSpc>
            </a:pPr>
            <a:r>
              <a:rPr lang="en-US" altLang="en-US" sz="1800" dirty="0">
                <a:latin typeface="Comic Sans MS" pitchFamily="66" charset="0"/>
              </a:rPr>
              <a:t>Global capitalism is promoted by media, especially global new networks,                     e.g. CNN, Fox...</a:t>
            </a:r>
          </a:p>
          <a:p>
            <a:pPr>
              <a:lnSpc>
                <a:spcPct val="80000"/>
              </a:lnSpc>
            </a:pPr>
            <a:r>
              <a:rPr lang="en-US" altLang="en-US" sz="1800" dirty="0">
                <a:latin typeface="Comic Sans MS" pitchFamily="66" charset="0"/>
              </a:rPr>
              <a:t>While the media alone does not make the USA a superpower, it does help it to maintain the USA’s position by using its influence politically. </a:t>
            </a:r>
          </a:p>
          <a:p>
            <a:pPr lvl="1" eaLnBrk="1" hangingPunct="1">
              <a:lnSpc>
                <a:spcPct val="80000"/>
              </a:lnSpc>
              <a:buFontTx/>
              <a:buNone/>
            </a:pPr>
            <a:endParaRPr lang="en-GB" altLang="en-US" sz="1800" dirty="0">
              <a:solidFill>
                <a:srgbClr val="FF0000"/>
              </a:solidFill>
              <a:latin typeface="Comic Sans MS" pitchFamily="66" charset="0"/>
            </a:endParaRPr>
          </a:p>
          <a:p>
            <a:pPr lvl="1" eaLnBrk="1" hangingPunct="1">
              <a:lnSpc>
                <a:spcPct val="80000"/>
              </a:lnSpc>
              <a:buFontTx/>
              <a:buNone/>
            </a:pPr>
            <a:endParaRPr lang="en-GB" altLang="en-US" sz="1800" dirty="0">
              <a:solidFill>
                <a:srgbClr val="FF0000"/>
              </a:solidFill>
              <a:latin typeface="Comic Sans MS" pitchFamily="66" charset="0"/>
            </a:endParaRPr>
          </a:p>
          <a:p>
            <a:pPr eaLnBrk="1" hangingPunct="1">
              <a:lnSpc>
                <a:spcPct val="80000"/>
              </a:lnSpc>
            </a:pPr>
            <a:endParaRPr lang="en-GB" altLang="en-US" sz="1800" dirty="0">
              <a:latin typeface="Comic Sans MS" pitchFamily="66"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125302" y="44624"/>
            <a:ext cx="4020443" cy="2052255"/>
          </a:xfrm>
          <a:prstGeom prst="rect">
            <a:avLst/>
          </a:prstGeom>
          <a:noFill/>
          <a:ln>
            <a:solidFill>
              <a:schemeClr val="tx1"/>
            </a:solidFill>
            <a:miter lim="800000"/>
            <a:headEnd/>
            <a:tailEnd/>
          </a:ln>
        </p:spPr>
      </p:pic>
      <p:pic>
        <p:nvPicPr>
          <p:cNvPr id="6" name="Picture 2" descr="saupload_france_paris_mcdonal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57" y="138459"/>
            <a:ext cx="1744663"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628152" y="2132856"/>
            <a:ext cx="4026258" cy="3970318"/>
          </a:xfrm>
          <a:prstGeom prst="rect">
            <a:avLst/>
          </a:prstGeom>
        </p:spPr>
        <p:txBody>
          <a:bodyPr wrap="square">
            <a:spAutoFit/>
          </a:bodyPr>
          <a:lstStyle/>
          <a:p>
            <a:pPr marL="285750" indent="-285750">
              <a:buFont typeface="Arial" panose="020B0604020202020204" pitchFamily="34" charset="0"/>
              <a:buChar char="•"/>
            </a:pPr>
            <a:r>
              <a:rPr lang="en-US" dirty="0">
                <a:latin typeface="Comic Sans MS" panose="030F0702030302020204" pitchFamily="66" charset="0"/>
              </a:rPr>
              <a:t>Cultural imperialism is the practice of promoting the culture or language of one nation in another. ‘</a:t>
            </a:r>
            <a:r>
              <a:rPr lang="en-US" dirty="0" err="1">
                <a:latin typeface="Comic Sans MS" panose="030F0702030302020204" pitchFamily="66" charset="0"/>
              </a:rPr>
              <a:t>Americanisation</a:t>
            </a:r>
            <a:r>
              <a:rPr lang="en-US" dirty="0">
                <a:latin typeface="Comic Sans MS" panose="030F0702030302020204" pitchFamily="66" charset="0"/>
              </a:rPr>
              <a:t>’ is the cultural </a:t>
            </a:r>
            <a:r>
              <a:rPr lang="en-US" dirty="0" err="1">
                <a:latin typeface="Comic Sans MS" panose="030F0702030302020204" pitchFamily="66" charset="0"/>
              </a:rPr>
              <a:t>globalisation</a:t>
            </a:r>
            <a:r>
              <a:rPr lang="en-US" dirty="0">
                <a:latin typeface="Comic Sans MS" panose="030F0702030302020204" pitchFamily="66" charset="0"/>
              </a:rPr>
              <a:t>                     by the USA. Companies adapt slightly to local (host) country markets. However, it is not all one way from West to East or North to South. Increasingly Indian culture is being adopted around the world as well as American and Western lifestyles e.g. Bollywood, curry…</a:t>
            </a:r>
          </a:p>
        </p:txBody>
      </p:sp>
    </p:spTree>
    <p:extLst>
      <p:ext uri="{BB962C8B-B14F-4D97-AF65-F5344CB8AC3E}">
        <p14:creationId xmlns:p14="http://schemas.microsoft.com/office/powerpoint/2010/main" val="3980543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387</Words>
  <Application>Microsoft Office PowerPoint</Application>
  <PresentationFormat>Widescreen</PresentationFormat>
  <Paragraphs>100</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Comic Sans MS</vt:lpstr>
      <vt:lpstr>Office Theme</vt:lpstr>
      <vt:lpstr>Information Sheets</vt:lpstr>
      <vt:lpstr>Size</vt:lpstr>
      <vt:lpstr>Population</vt:lpstr>
      <vt:lpstr>Economic Power</vt:lpstr>
      <vt:lpstr>Resources</vt:lpstr>
      <vt:lpstr>Military</vt:lpstr>
      <vt:lpstr>Culture&amp;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Sheets</dc:title>
  <dc:creator>Zak Sali</dc:creator>
  <cp:lastModifiedBy>Zakariyya Sali</cp:lastModifiedBy>
  <cp:revision>3</cp:revision>
  <dcterms:created xsi:type="dcterms:W3CDTF">2017-08-03T11:12:58Z</dcterms:created>
  <dcterms:modified xsi:type="dcterms:W3CDTF">2018-10-31T04:31:01Z</dcterms:modified>
</cp:coreProperties>
</file>