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1" r:id="rId3"/>
    <p:sldId id="301" r:id="rId4"/>
    <p:sldId id="258" r:id="rId5"/>
    <p:sldId id="260" r:id="rId6"/>
    <p:sldId id="261" r:id="rId7"/>
    <p:sldId id="302" r:id="rId8"/>
    <p:sldId id="297" r:id="rId9"/>
    <p:sldId id="26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9/11/2019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9/11/2019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9/11/2019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9/11/2019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5nFFTnUM4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ry_9SU0eq9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qVmvMCmp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8643" y="1335031"/>
            <a:ext cx="7662929" cy="2048814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 </a:t>
            </a:r>
            <a:r>
              <a:rPr lang="en-US" b="1" u="sng" dirty="0" smtClean="0"/>
              <a:t>17</a:t>
            </a:r>
            <a:r>
              <a:rPr lang="en-US" u="sng" dirty="0" smtClean="0"/>
              <a:t> Sustainable Development Goals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4774" y="269042"/>
            <a:ext cx="6858002" cy="914400"/>
          </a:xfrm>
        </p:spPr>
        <p:txBody>
          <a:bodyPr/>
          <a:lstStyle/>
          <a:p>
            <a:r>
              <a:rPr lang="en-US" dirty="0" smtClean="0"/>
              <a:t>AF3 </a:t>
            </a:r>
            <a:r>
              <a:rPr lang="en-US" dirty="0" smtClean="0"/>
              <a:t>–Describe </a:t>
            </a:r>
            <a:r>
              <a:rPr lang="en-US" dirty="0" smtClean="0"/>
              <a:t>the aim of the SDG.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22467" y="3687024"/>
            <a:ext cx="3971109" cy="872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WTE/WTE+ Identify the 17 SDG.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590107" y="3687023"/>
            <a:ext cx="3971109" cy="872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ME/ME+: Describe the aim of each SDG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604552" y="4862396"/>
            <a:ext cx="3971109" cy="13293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EE/EE+: Explain how an individual can change their actions in order to meet each SDG.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736"/>
            <a:ext cx="12192000" cy="929148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Starter</a:t>
            </a:r>
            <a:r>
              <a:rPr lang="en-US" sz="3200" dirty="0" smtClean="0"/>
              <a:t> TASK: Finish the sentence </a:t>
            </a:r>
            <a:r>
              <a:rPr lang="en-GB" sz="3200" dirty="0"/>
              <a:t>“In the world of the future, I hope that</a:t>
            </a:r>
            <a:r>
              <a:rPr lang="en-GB" sz="3200" dirty="0" smtClean="0"/>
              <a:t>…” or </a:t>
            </a:r>
            <a:r>
              <a:rPr lang="en-GB" sz="3200" dirty="0"/>
              <a:t>“I believe that every person has the right to…” 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1883"/>
            <a:ext cx="5695335" cy="5191432"/>
          </a:xfrm>
        </p:spPr>
        <p:txBody>
          <a:bodyPr numCol="2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Poverty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Inequality </a:t>
            </a:r>
            <a:r>
              <a:rPr lang="en-US" sz="1800" dirty="0"/>
              <a:t>between countries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Hunger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Poor </a:t>
            </a:r>
            <a:r>
              <a:rPr lang="en-US" sz="1800" dirty="0"/>
              <a:t>health and disease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Dirty water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Lack </a:t>
            </a:r>
            <a:r>
              <a:rPr lang="en-US" sz="1800" dirty="0"/>
              <a:t>of sanitation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Poor </a:t>
            </a:r>
            <a:r>
              <a:rPr lang="en-US" sz="1800" dirty="0"/>
              <a:t>education – some children can’t go to school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Low-paying </a:t>
            </a:r>
            <a:r>
              <a:rPr lang="en-US" sz="1800" dirty="0"/>
              <a:t>and not enough jobs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Low </a:t>
            </a:r>
            <a:r>
              <a:rPr lang="en-US" sz="1800" dirty="0"/>
              <a:t>economic </a:t>
            </a:r>
            <a:r>
              <a:rPr lang="en-US" sz="1800" dirty="0" smtClean="0"/>
              <a:t>growth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Gender </a:t>
            </a:r>
            <a:r>
              <a:rPr lang="en-US" sz="1800" dirty="0"/>
              <a:t>inequality – men and women are treated differently and not given the same opportunities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War</a:t>
            </a:r>
            <a:r>
              <a:rPr lang="en-US" sz="1800" dirty="0"/>
              <a:t>, fighting and instability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People </a:t>
            </a:r>
            <a:r>
              <a:rPr lang="en-US" sz="1800" dirty="0"/>
              <a:t>don’t feel safe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 smtClean="0"/>
              <a:t>Violence </a:t>
            </a:r>
            <a:r>
              <a:rPr lang="en-US" sz="1800" dirty="0"/>
              <a:t>between </a:t>
            </a:r>
            <a:r>
              <a:rPr lang="en-US" sz="1800" dirty="0" smtClean="0"/>
              <a:t>people</a:t>
            </a: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89639" y="1061883"/>
            <a:ext cx="6602361" cy="519143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Corruption </a:t>
            </a:r>
            <a:r>
              <a:rPr lang="en-US" sz="1600" dirty="0"/>
              <a:t>and injustice</a:t>
            </a:r>
          </a:p>
          <a:p>
            <a:pPr marL="0" indent="0">
              <a:buNone/>
            </a:pPr>
            <a:r>
              <a:rPr lang="en-US" sz="1600" dirty="0" smtClean="0"/>
              <a:t>No </a:t>
            </a:r>
            <a:r>
              <a:rPr lang="en-US" sz="1600" dirty="0"/>
              <a:t>respect for human rights</a:t>
            </a:r>
          </a:p>
          <a:p>
            <a:pPr marL="0" indent="0">
              <a:buNone/>
            </a:pPr>
            <a:r>
              <a:rPr lang="en-US" sz="1600" dirty="0" smtClean="0"/>
              <a:t>Countries </a:t>
            </a:r>
            <a:r>
              <a:rPr lang="en-US" sz="1600" dirty="0"/>
              <a:t>never work together or agree on anything</a:t>
            </a:r>
          </a:p>
          <a:p>
            <a:pPr marL="0" indent="0">
              <a:buNone/>
            </a:pPr>
            <a:r>
              <a:rPr lang="en-US" sz="1600" dirty="0" smtClean="0"/>
              <a:t>Not </a:t>
            </a:r>
            <a:r>
              <a:rPr lang="en-US" sz="1600" dirty="0"/>
              <a:t>enough energy for everyone to live comfortably</a:t>
            </a:r>
          </a:p>
          <a:p>
            <a:pPr marL="0" indent="0">
              <a:buNone/>
            </a:pPr>
            <a:r>
              <a:rPr lang="en-US" sz="1600" dirty="0" smtClean="0"/>
              <a:t>Weak </a:t>
            </a:r>
            <a:r>
              <a:rPr lang="en-US" sz="1600" dirty="0"/>
              <a:t>infrastructures, poor technology and communications</a:t>
            </a:r>
          </a:p>
          <a:p>
            <a:pPr marL="0" indent="0">
              <a:buNone/>
            </a:pPr>
            <a:r>
              <a:rPr lang="en-US" sz="1600" dirty="0" smtClean="0"/>
              <a:t>Un-safe </a:t>
            </a:r>
            <a:r>
              <a:rPr lang="en-US" sz="1600" dirty="0"/>
              <a:t>towns and cities</a:t>
            </a:r>
          </a:p>
          <a:p>
            <a:pPr marL="0" indent="0">
              <a:buNone/>
            </a:pPr>
            <a:r>
              <a:rPr lang="en-US" sz="1600" dirty="0" smtClean="0"/>
              <a:t>Unsustainable </a:t>
            </a:r>
            <a:r>
              <a:rPr lang="en-US" sz="1600" dirty="0"/>
              <a:t>cities that consume more than the world can produce</a:t>
            </a:r>
          </a:p>
          <a:p>
            <a:pPr marL="0" indent="0">
              <a:buNone/>
            </a:pPr>
            <a:r>
              <a:rPr lang="en-US" sz="1600" dirty="0" smtClean="0"/>
              <a:t>There’s </a:t>
            </a:r>
            <a:r>
              <a:rPr lang="en-US" sz="1600" dirty="0"/>
              <a:t>too much wastage of resources and not enough </a:t>
            </a:r>
            <a:r>
              <a:rPr lang="en-US" sz="1600" dirty="0" smtClean="0"/>
              <a:t>recycling</a:t>
            </a:r>
          </a:p>
          <a:p>
            <a:pPr marL="0" indent="0">
              <a:buNone/>
            </a:pPr>
            <a:r>
              <a:rPr lang="en-US" sz="1600" dirty="0" smtClean="0"/>
              <a:t>Climate </a:t>
            </a:r>
            <a:r>
              <a:rPr lang="en-US" sz="1600" dirty="0"/>
              <a:t>change</a:t>
            </a:r>
          </a:p>
          <a:p>
            <a:pPr marL="0" indent="0">
              <a:buNone/>
            </a:pPr>
            <a:r>
              <a:rPr lang="en-US" sz="1600" dirty="0" smtClean="0"/>
              <a:t>Polluted </a:t>
            </a:r>
            <a:r>
              <a:rPr lang="en-US" sz="1600" dirty="0"/>
              <a:t>seas and oceans</a:t>
            </a:r>
          </a:p>
          <a:p>
            <a:pPr marL="0" indent="0">
              <a:buNone/>
            </a:pPr>
            <a:r>
              <a:rPr lang="en-US" sz="1600" dirty="0" smtClean="0"/>
              <a:t>Damaged </a:t>
            </a:r>
            <a:r>
              <a:rPr lang="en-US" sz="1600" dirty="0"/>
              <a:t>habitats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We </a:t>
            </a:r>
            <a:r>
              <a:rPr lang="en-US" sz="1600" dirty="0"/>
              <a:t>have limited access to technology and expensive mobile phones and computers</a:t>
            </a:r>
          </a:p>
          <a:p>
            <a:pPr marL="0" indent="0">
              <a:buNone/>
            </a:pPr>
            <a:r>
              <a:rPr lang="en-US" sz="1600" dirty="0" smtClean="0"/>
              <a:t>People </a:t>
            </a:r>
            <a:r>
              <a:rPr lang="en-US" sz="1600" dirty="0"/>
              <a:t>don’t feel they are protected properly</a:t>
            </a:r>
          </a:p>
          <a:p>
            <a:pPr marL="0" indent="0">
              <a:buNone/>
            </a:pPr>
            <a:r>
              <a:rPr lang="en-US" sz="1600" dirty="0" smtClean="0"/>
              <a:t>Population </a:t>
            </a:r>
            <a:r>
              <a:rPr lang="en-US" sz="1600" dirty="0"/>
              <a:t>growth</a:t>
            </a:r>
          </a:p>
          <a:p>
            <a:pPr marL="0" indent="0">
              <a:buNone/>
            </a:pPr>
            <a:r>
              <a:rPr lang="en-US" sz="1600" dirty="0" smtClean="0"/>
              <a:t>Obesity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Racism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Breakdown </a:t>
            </a:r>
            <a:r>
              <a:rPr lang="en-US" sz="1600" dirty="0"/>
              <a:t>of communities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80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003" y="435629"/>
            <a:ext cx="7662929" cy="2048814"/>
          </a:xfrm>
        </p:spPr>
        <p:txBody>
          <a:bodyPr>
            <a:normAutofit/>
          </a:bodyPr>
          <a:lstStyle/>
          <a:p>
            <a:r>
              <a:rPr lang="en-US" dirty="0" smtClean="0"/>
              <a:t>Being ‘Sustainable’ means …..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2466" y="2658775"/>
            <a:ext cx="8366174" cy="229204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800" dirty="0"/>
              <a:t>“Sustainable development is development that meets the needs of the present without compromising </a:t>
            </a:r>
            <a:r>
              <a:rPr lang="en-US" sz="3800" dirty="0" smtClean="0"/>
              <a:t>the ability </a:t>
            </a:r>
            <a:r>
              <a:rPr lang="en-US" sz="3800" dirty="0"/>
              <a:t>of future generations to meet their own needs</a:t>
            </a:r>
            <a:r>
              <a:rPr lang="en-US" sz="3800" dirty="0" smtClean="0"/>
              <a:t>.”</a:t>
            </a:r>
          </a:p>
          <a:p>
            <a:r>
              <a:rPr lang="en-US" sz="3800" dirty="0" smtClean="0"/>
              <a:t> </a:t>
            </a:r>
          </a:p>
          <a:p>
            <a:pPr algn="r"/>
            <a:r>
              <a:rPr lang="en-US" sz="3800" b="1" dirty="0" smtClean="0"/>
              <a:t>The </a:t>
            </a:r>
            <a:r>
              <a:rPr lang="en-US" sz="3800" b="1" dirty="0" err="1"/>
              <a:t>Brundtland</a:t>
            </a:r>
            <a:r>
              <a:rPr lang="en-US" sz="3800" b="1" dirty="0"/>
              <a:t> Report, 1987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359" y="5752402"/>
            <a:ext cx="115170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Think , Pair, Share – what examples can you think of to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</a:rPr>
              <a:t>escribe sustainability?  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Millennium Development Goals</a:t>
            </a:r>
            <a:endParaRPr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2000, the United Nations who represent 193 countries set up 8 goals to improve the lives of the 7.5 billion people on the planet. This ended in 2015.</a:t>
            </a:r>
          </a:p>
          <a:p>
            <a:endParaRPr lang="en-US" dirty="0"/>
          </a:p>
          <a:p>
            <a:r>
              <a:rPr lang="en-US" dirty="0" smtClean="0"/>
              <a:t>No Point </a:t>
            </a:r>
            <a:r>
              <a:rPr lang="en-US" dirty="0"/>
              <a:t>Going Halfway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www.youtube.com/watch?v=q5nFFTnUM4w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675" y="2628364"/>
            <a:ext cx="20955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2016, 17 Sustainable Development Goals were introduced to continue to improve our planet by 2030.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World’s Largest </a:t>
            </a:r>
            <a:r>
              <a:rPr lang="en-US" dirty="0"/>
              <a:t>Lesson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www.youtube.com/watch?v=ry_9SU0eq9M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as introduced by Malala.</a:t>
            </a:r>
          </a:p>
          <a:p>
            <a:pPr marL="0" indent="0">
              <a:buNone/>
            </a:pPr>
            <a:r>
              <a:rPr lang="en-US" b="1" dirty="0"/>
              <a:t>Malala Yousafzai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 Pakistani activist for female education and the youngest-ever Nobel </a:t>
            </a:r>
            <a:r>
              <a:rPr lang="en-US" dirty="0" smtClean="0"/>
              <a:t>Peace Prize</a:t>
            </a:r>
            <a:r>
              <a:rPr lang="en-US" dirty="0"/>
              <a:t> </a:t>
            </a:r>
            <a:r>
              <a:rPr lang="en-US" dirty="0" smtClean="0"/>
              <a:t>winner.</a:t>
            </a:r>
            <a:r>
              <a:rPr lang="en-US" dirty="0"/>
              <a:t> </a:t>
            </a:r>
            <a:r>
              <a:rPr lang="en-US" dirty="0" smtClean="0"/>
              <a:t>She was shot on her way to school on the 9</a:t>
            </a:r>
            <a:r>
              <a:rPr lang="en-US" baseline="30000" dirty="0" smtClean="0"/>
              <a:t>th</a:t>
            </a:r>
            <a:r>
              <a:rPr lang="en-US" dirty="0" smtClean="0"/>
              <a:t> October 2012.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122" y="4172755"/>
            <a:ext cx="3968445" cy="25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81318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Everything and everyone in the world are interdependent (we rely on one another; our actions affect other people in good and bad ways)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5214" y="2150772"/>
            <a:ext cx="4833310" cy="3830928"/>
          </a:xfrm>
        </p:spPr>
        <p:txBody>
          <a:bodyPr/>
          <a:lstStyle/>
          <a:p>
            <a:r>
              <a:rPr lang="en-US" dirty="0" smtClean="0"/>
              <a:t>Write the ‘goals’ out in your exercise book and draw </a:t>
            </a:r>
            <a:r>
              <a:rPr lang="en-US" dirty="0" smtClean="0"/>
              <a:t>arrows to show how the goals are connected. </a:t>
            </a:r>
            <a:endParaRPr lang="en-US" dirty="0"/>
          </a:p>
          <a:p>
            <a:r>
              <a:rPr lang="en-US" dirty="0" smtClean="0"/>
              <a:t>Along the arrow write how it affects the other.</a:t>
            </a:r>
          </a:p>
          <a:p>
            <a:r>
              <a:rPr lang="en-US" dirty="0" smtClean="0"/>
              <a:t>See the example (right)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707" t="26013" r="32512" b="13248"/>
          <a:stretch/>
        </p:blipFill>
        <p:spPr>
          <a:xfrm>
            <a:off x="5898524" y="1687133"/>
            <a:ext cx="5988676" cy="50147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0341735" y="2537138"/>
            <a:ext cx="489397" cy="2318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141351">
            <a:off x="9121462" y="1254254"/>
            <a:ext cx="341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all girls are allowed an education e.g. Malala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586433" y="2000518"/>
            <a:ext cx="0" cy="652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092543" y="3108101"/>
            <a:ext cx="330557" cy="16098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8892862" y="2906333"/>
            <a:ext cx="0" cy="4035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37904" y="5311770"/>
            <a:ext cx="252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good job can give you money to buy food and pay for  healthcare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434885" y="3326274"/>
            <a:ext cx="2988215" cy="1992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2" y="0"/>
            <a:ext cx="8085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9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1203" y="354949"/>
            <a:ext cx="3991293" cy="57029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Choosing the top 9 from the 17 rank them in order of importance.</a:t>
            </a:r>
          </a:p>
          <a:p>
            <a:pPr marL="0" indent="0">
              <a:buNone/>
            </a:pPr>
            <a:r>
              <a:rPr lang="en-US" dirty="0" smtClean="0"/>
              <a:t>Look at where most of your arrows come from – this will give you a clue to what you think is the most </a:t>
            </a:r>
            <a:r>
              <a:rPr lang="en-US" dirty="0" smtClean="0"/>
              <a:t>important to you.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Challenge: </a:t>
            </a:r>
            <a:r>
              <a:rPr lang="en-US" dirty="0" smtClean="0"/>
              <a:t>Explain how you could change your actions to meet the top 3 SDG’s. </a:t>
            </a:r>
            <a:endParaRPr lang="en-US" dirty="0"/>
          </a:p>
        </p:txBody>
      </p:sp>
      <p:pic>
        <p:nvPicPr>
          <p:cNvPr id="1026" name="Picture 2" descr="Image result for diamond 9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8" y="1524000"/>
            <a:ext cx="7093786" cy="53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iamond 9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61811"/>
            <a:ext cx="1964519" cy="158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4355672" cy="2103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Remember that word sustainable?</a:t>
            </a:r>
            <a:br>
              <a:rPr lang="en-US" dirty="0" smtClean="0"/>
            </a:br>
            <a:r>
              <a:rPr lang="en-US" dirty="0" smtClean="0"/>
              <a:t>How would you define it now?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Placeholder 8" descr="Three young children in raincoats holding hands and playing outsid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317195"/>
            <a:ext cx="3840480" cy="1402845"/>
          </a:xfrm>
        </p:spPr>
        <p:txBody>
          <a:bodyPr/>
          <a:lstStyle/>
          <a:p>
            <a:r>
              <a:rPr lang="en-US" dirty="0"/>
              <a:t>Make a difference today, so we can enjoy the planet, but making sure the future generations can enjoy it too!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6777" y="5758036"/>
            <a:ext cx="6946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‘We the People’ for Sustainable Goals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www.youtube.com/watch?v=RpqVmvMCmp0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1710</TotalTime>
  <Words>539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Segoe Print</vt:lpstr>
      <vt:lpstr>Nature Illustration 16x9</vt:lpstr>
      <vt:lpstr>The 17 Sustainable Development Goals</vt:lpstr>
      <vt:lpstr>Starter TASK: Finish the sentence “In the world of the future, I hope that…” or “I believe that every person has the right to…” </vt:lpstr>
      <vt:lpstr>Being ‘Sustainable’ means …..</vt:lpstr>
      <vt:lpstr>The Millennium Development Goals</vt:lpstr>
      <vt:lpstr>In 2016, 17 Sustainable Development Goals were introduced to continue to improve our planet by 2030.</vt:lpstr>
      <vt:lpstr>Everything and everyone in the world are interdependent (we rely on one another; our actions affect other people in good and bad ways) </vt:lpstr>
      <vt:lpstr>PowerPoint Presentation</vt:lpstr>
      <vt:lpstr>Diamond 9 ranking</vt:lpstr>
      <vt:lpstr>Remember that word sustainable? How would you define it now?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17 Sustainable Development Goals</dc:title>
  <dc:creator>Eurin Benjamin Morgan</dc:creator>
  <cp:lastModifiedBy>Elizabeth Winters</cp:lastModifiedBy>
  <cp:revision>51</cp:revision>
  <cp:lastPrinted>2017-10-09T05:24:37Z</cp:lastPrinted>
  <dcterms:created xsi:type="dcterms:W3CDTF">2017-05-15T03:39:11Z</dcterms:created>
  <dcterms:modified xsi:type="dcterms:W3CDTF">2019-09-11T10:52:02Z</dcterms:modified>
</cp:coreProperties>
</file>