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9" r:id="rId3"/>
    <p:sldId id="273" r:id="rId4"/>
    <p:sldId id="272" r:id="rId5"/>
    <p:sldId id="271" r:id="rId6"/>
    <p:sldId id="279" r:id="rId7"/>
    <p:sldId id="280" r:id="rId8"/>
    <p:sldId id="282" r:id="rId9"/>
    <p:sldId id="283" r:id="rId10"/>
    <p:sldId id="261" r:id="rId11"/>
    <p:sldId id="258" r:id="rId12"/>
    <p:sldId id="268" r:id="rId13"/>
    <p:sldId id="269" r:id="rId14"/>
    <p:sldId id="281" r:id="rId15"/>
    <p:sldId id="278" r:id="rId16"/>
    <p:sldId id="277"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Winters" initials="EW" lastIdx="1" clrIdx="0">
    <p:extLst>
      <p:ext uri="{19B8F6BF-5375-455C-9EA6-DF929625EA0E}">
        <p15:presenceInfo xmlns:p15="http://schemas.microsoft.com/office/powerpoint/2012/main" userId="S-1-5-21-2246561311-3465245783-2365570608-38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78467" autoAdjust="0"/>
  </p:normalViewPr>
  <p:slideViewPr>
    <p:cSldViewPr snapToGrid="0">
      <p:cViewPr varScale="1">
        <p:scale>
          <a:sx n="57" d="100"/>
          <a:sy n="57" d="100"/>
        </p:scale>
        <p:origin x="17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F9824-555E-4959-844B-1AB8B7B02308}" type="datetimeFigureOut">
              <a:rPr lang="en-GB" smtClean="0"/>
              <a:t>09/09/2019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8AB9A-94A1-48A6-9BC9-4FE9C1DAEC6D}" type="slidenum">
              <a:rPr lang="en-GB" smtClean="0"/>
              <a:t>‹#›</a:t>
            </a:fld>
            <a:endParaRPr lang="en-GB"/>
          </a:p>
        </p:txBody>
      </p:sp>
    </p:spTree>
    <p:extLst>
      <p:ext uri="{BB962C8B-B14F-4D97-AF65-F5344CB8AC3E}">
        <p14:creationId xmlns:p14="http://schemas.microsoft.com/office/powerpoint/2010/main" val="350868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racker.borisherrmannracing.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68AB9A-94A1-48A6-9BC9-4FE9C1DAEC6D}" type="slidenum">
              <a:rPr lang="en-GB" smtClean="0"/>
              <a:t>2</a:t>
            </a:fld>
            <a:endParaRPr lang="en-GB"/>
          </a:p>
        </p:txBody>
      </p:sp>
    </p:spTree>
    <p:extLst>
      <p:ext uri="{BB962C8B-B14F-4D97-AF65-F5344CB8AC3E}">
        <p14:creationId xmlns:p14="http://schemas.microsoft.com/office/powerpoint/2010/main" val="409182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68AB9A-94A1-48A6-9BC9-4FE9C1DAEC6D}" type="slidenum">
              <a:rPr lang="en-GB" smtClean="0"/>
              <a:t>6</a:t>
            </a:fld>
            <a:endParaRPr lang="en-GB"/>
          </a:p>
        </p:txBody>
      </p:sp>
    </p:spTree>
    <p:extLst>
      <p:ext uri="{BB962C8B-B14F-4D97-AF65-F5344CB8AC3E}">
        <p14:creationId xmlns:p14="http://schemas.microsoft.com/office/powerpoint/2010/main" val="353055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Expedition and photographs</a:t>
            </a:r>
            <a:r>
              <a:rPr lang="en-US" baseline="0" dirty="0" smtClean="0"/>
              <a:t> - </a:t>
            </a:r>
            <a:r>
              <a:rPr lang="en-GB" dirty="0" smtClean="0">
                <a:hlinkClick r:id="rId3"/>
              </a:rPr>
              <a:t>https://tracker.borisherrmannracing.com/</a:t>
            </a:r>
            <a:endParaRPr lang="en-GB" dirty="0" smtClean="0"/>
          </a:p>
          <a:p>
            <a:endParaRPr lang="en-GB" dirty="0"/>
          </a:p>
        </p:txBody>
      </p:sp>
      <p:sp>
        <p:nvSpPr>
          <p:cNvPr id="4" name="Slide Number Placeholder 3"/>
          <p:cNvSpPr>
            <a:spLocks noGrp="1"/>
          </p:cNvSpPr>
          <p:nvPr>
            <p:ph type="sldNum" sz="quarter" idx="10"/>
          </p:nvPr>
        </p:nvSpPr>
        <p:spPr/>
        <p:txBody>
          <a:bodyPr/>
          <a:lstStyle/>
          <a:p>
            <a:fld id="{7968AB9A-94A1-48A6-9BC9-4FE9C1DAEC6D}" type="slidenum">
              <a:rPr lang="en-GB" smtClean="0"/>
              <a:t>9</a:t>
            </a:fld>
            <a:endParaRPr lang="en-GB"/>
          </a:p>
        </p:txBody>
      </p:sp>
    </p:spTree>
    <p:extLst>
      <p:ext uri="{BB962C8B-B14F-4D97-AF65-F5344CB8AC3E}">
        <p14:creationId xmlns:p14="http://schemas.microsoft.com/office/powerpoint/2010/main" val="260028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68AB9A-94A1-48A6-9BC9-4FE9C1DAEC6D}" type="slidenum">
              <a:rPr lang="en-GB" smtClean="0"/>
              <a:t>10</a:t>
            </a:fld>
            <a:endParaRPr lang="en-GB"/>
          </a:p>
        </p:txBody>
      </p:sp>
    </p:spTree>
    <p:extLst>
      <p:ext uri="{BB962C8B-B14F-4D97-AF65-F5344CB8AC3E}">
        <p14:creationId xmlns:p14="http://schemas.microsoft.com/office/powerpoint/2010/main" val="158705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68ABCB-7A2C-4B4A-AA75-FA27D068A8DE}"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248628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8ABCB-7A2C-4B4A-AA75-FA27D068A8DE}"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344459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8ABCB-7A2C-4B4A-AA75-FA27D068A8DE}"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3597388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8568952" cy="1470025"/>
          </a:xfrm>
        </p:spPr>
        <p:txBody>
          <a:bodyPr>
            <a:noAutofit/>
          </a:bodyPr>
          <a:lstStyle>
            <a:lvl1pPr>
              <a:defRPr sz="4800" b="0">
                <a:solidFill>
                  <a:srgbClr val="0D0D0D"/>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416752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8ABCB-7A2C-4B4A-AA75-FA27D068A8DE}"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18240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8ABCB-7A2C-4B4A-AA75-FA27D068A8DE}"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324387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68ABCB-7A2C-4B4A-AA75-FA27D068A8DE}"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239690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8ABCB-7A2C-4B4A-AA75-FA27D068A8DE}"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318971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8ABCB-7A2C-4B4A-AA75-FA27D068A8DE}" type="datetimeFigureOut">
              <a:rPr lang="en-GB" smtClean="0"/>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218421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8ABCB-7A2C-4B4A-AA75-FA27D068A8DE}"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2336656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8ABCB-7A2C-4B4A-AA75-FA27D068A8DE}"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75277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68ABCB-7A2C-4B4A-AA75-FA27D068A8DE}"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154856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68ABCB-7A2C-4B4A-AA75-FA27D068A8DE}"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02E6D9-E113-46B6-9C3D-896A8EA88648}" type="slidenum">
              <a:rPr lang="en-GB" smtClean="0"/>
              <a:t>‹#›</a:t>
            </a:fld>
            <a:endParaRPr lang="en-GB"/>
          </a:p>
        </p:txBody>
      </p:sp>
    </p:spTree>
    <p:extLst>
      <p:ext uri="{BB962C8B-B14F-4D97-AF65-F5344CB8AC3E}">
        <p14:creationId xmlns:p14="http://schemas.microsoft.com/office/powerpoint/2010/main" val="147210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8ABCB-7A2C-4B4A-AA75-FA27D068A8DE}" type="datetimeFigureOut">
              <a:rPr lang="en-GB" smtClean="0"/>
              <a:t>09/09/2019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E6D9-E113-46B6-9C3D-896A8EA88648}" type="slidenum">
              <a:rPr lang="en-GB" smtClean="0"/>
              <a:t>‹#›</a:t>
            </a:fld>
            <a:endParaRPr lang="en-GB"/>
          </a:p>
        </p:txBody>
      </p:sp>
    </p:spTree>
    <p:extLst>
      <p:ext uri="{BB962C8B-B14F-4D97-AF65-F5344CB8AC3E}">
        <p14:creationId xmlns:p14="http://schemas.microsoft.com/office/powerpoint/2010/main" val="379041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subtitle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TextBox 7"/>
          <p:cNvSpPr txBox="1">
            <a:spLocks noChangeArrowheads="1"/>
          </p:cNvSpPr>
          <p:nvPr userDrawn="1"/>
        </p:nvSpPr>
        <p:spPr bwMode="auto">
          <a:xfrm>
            <a:off x="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GB" altLang="en-US" sz="1000" dirty="0" smtClean="0">
                <a:latin typeface="Arial" pitchFamily="34" charset="0"/>
              </a:rPr>
              <a:t>© www.teachitgeography.co.uk 2019</a:t>
            </a:r>
          </a:p>
        </p:txBody>
      </p:sp>
      <p:sp>
        <p:nvSpPr>
          <p:cNvPr id="1029" name="TextBox 8"/>
          <p:cNvSpPr txBox="1">
            <a:spLocks noChangeArrowheads="1"/>
          </p:cNvSpPr>
          <p:nvPr userDrawn="1"/>
        </p:nvSpPr>
        <p:spPr bwMode="auto">
          <a:xfrm>
            <a:off x="2916238" y="6597650"/>
            <a:ext cx="3490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Font typeface="+mj-lt"/>
              <a:buNone/>
              <a:defRPr/>
            </a:pPr>
            <a:r>
              <a:rPr lang="en-GB" altLang="en-US" sz="1000" dirty="0" smtClean="0">
                <a:latin typeface="Arial" pitchFamily="34" charset="0"/>
              </a:rPr>
              <a:t>33253</a:t>
            </a:r>
          </a:p>
        </p:txBody>
      </p:sp>
      <p:sp>
        <p:nvSpPr>
          <p:cNvPr id="1030" name="TextBox 9"/>
          <p:cNvSpPr txBox="1">
            <a:spLocks noChangeArrowheads="1"/>
          </p:cNvSpPr>
          <p:nvPr userDrawn="1"/>
        </p:nvSpPr>
        <p:spPr bwMode="auto">
          <a:xfrm>
            <a:off x="565150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buFont typeface="+mj-lt"/>
              <a:buNone/>
              <a:defRPr/>
            </a:pPr>
            <a:fld id="{9733F2B5-01D4-4542-9DA8-A1E8753139AF}" type="slidenum">
              <a:rPr lang="en-GB" altLang="en-US" sz="1000" smtClean="0">
                <a:latin typeface="Arial" pitchFamily="34" charset="0"/>
              </a:rPr>
              <a:pPr algn="r" eaLnBrk="1" hangingPunct="1">
                <a:buFont typeface="+mj-lt"/>
                <a:buNone/>
                <a:defRPr/>
              </a:pPr>
              <a:t>‹#›</a:t>
            </a:fld>
            <a:endParaRPr lang="en-GB" altLang="en-US" sz="1000" smtClean="0">
              <a:latin typeface="Arial" pitchFamily="34" charset="0"/>
            </a:endParaRPr>
          </a:p>
        </p:txBody>
      </p:sp>
    </p:spTree>
    <p:extLst>
      <p:ext uri="{BB962C8B-B14F-4D97-AF65-F5344CB8AC3E}">
        <p14:creationId xmlns:p14="http://schemas.microsoft.com/office/powerpoint/2010/main" val="311423067"/>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Arial" pitchFamily="34"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0" fontAlgn="base">
        <a:spcBef>
          <a:spcPct val="0"/>
        </a:spcBef>
        <a:spcAft>
          <a:spcPct val="0"/>
        </a:spcAft>
        <a:defRPr sz="4400">
          <a:solidFill>
            <a:schemeClr val="tx1"/>
          </a:solidFill>
          <a:latin typeface="Arial" pitchFamily="34" charset="0"/>
          <a:cs typeface="Arial" pitchFamily="34" charset="0"/>
        </a:defRPr>
      </a:lvl6pPr>
      <a:lvl7pPr marL="914400" algn="ctr" rtl="0" fontAlgn="base">
        <a:spcBef>
          <a:spcPct val="0"/>
        </a:spcBef>
        <a:spcAft>
          <a:spcPct val="0"/>
        </a:spcAft>
        <a:defRPr sz="4400">
          <a:solidFill>
            <a:schemeClr val="tx1"/>
          </a:solidFill>
          <a:latin typeface="Arial" pitchFamily="34" charset="0"/>
          <a:cs typeface="Arial" pitchFamily="34" charset="0"/>
        </a:defRPr>
      </a:lvl7pPr>
      <a:lvl8pPr marL="1371600" algn="ctr" rtl="0" fontAlgn="base">
        <a:spcBef>
          <a:spcPct val="0"/>
        </a:spcBef>
        <a:spcAft>
          <a:spcPct val="0"/>
        </a:spcAft>
        <a:defRPr sz="4400">
          <a:solidFill>
            <a:schemeClr val="tx1"/>
          </a:solidFill>
          <a:latin typeface="Arial" pitchFamily="34" charset="0"/>
          <a:cs typeface="Arial" pitchFamily="34" charset="0"/>
        </a:defRPr>
      </a:lvl8pPr>
      <a:lvl9pPr marL="1828800" algn="ctr"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8meLjb6XIs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9533"/>
            <a:ext cx="7772400" cy="2387600"/>
          </a:xfrm>
        </p:spPr>
        <p:txBody>
          <a:bodyPr>
            <a:noAutofit/>
          </a:bodyPr>
          <a:lstStyle/>
          <a:p>
            <a:r>
              <a:rPr lang="en-US" sz="4000" i="1" dirty="0" smtClean="0"/>
              <a:t>“We live our lives as if we had the resources of 4.2 planets. Our carbon footprint is one of the ten worst in the world. This means we steal 3.2 years of natural resources from future generations” </a:t>
            </a:r>
            <a:endParaRPr lang="en-GB" sz="4000" i="1" dirty="0"/>
          </a:p>
        </p:txBody>
      </p:sp>
      <p:sp>
        <p:nvSpPr>
          <p:cNvPr id="3" name="Subtitle 2"/>
          <p:cNvSpPr>
            <a:spLocks noGrp="1"/>
          </p:cNvSpPr>
          <p:nvPr>
            <p:ph type="subTitle" idx="1"/>
          </p:nvPr>
        </p:nvSpPr>
        <p:spPr>
          <a:xfrm>
            <a:off x="1143000" y="4819106"/>
            <a:ext cx="6858000" cy="1655762"/>
          </a:xfrm>
        </p:spPr>
        <p:txBody>
          <a:bodyPr>
            <a:normAutofit/>
          </a:bodyPr>
          <a:lstStyle/>
          <a:p>
            <a:r>
              <a:rPr lang="en-US" sz="4000" b="1" dirty="0" smtClean="0">
                <a:solidFill>
                  <a:srgbClr val="0070C0"/>
                </a:solidFill>
              </a:rPr>
              <a:t>Who said this?</a:t>
            </a:r>
            <a:endParaRPr lang="en-GB" sz="4000" b="1" dirty="0">
              <a:solidFill>
                <a:srgbClr val="0070C0"/>
              </a:solidFill>
            </a:endParaRPr>
          </a:p>
        </p:txBody>
      </p:sp>
    </p:spTree>
    <p:extLst>
      <p:ext uri="{BB962C8B-B14F-4D97-AF65-F5344CB8AC3E}">
        <p14:creationId xmlns:p14="http://schemas.microsoft.com/office/powerpoint/2010/main" val="307279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t="13819" r="1132" b="21114"/>
          <a:stretch/>
        </p:blipFill>
        <p:spPr>
          <a:xfrm>
            <a:off x="18056" y="-7822"/>
            <a:ext cx="9125944" cy="6842962"/>
          </a:xfrm>
          <a:prstGeom prst="rect">
            <a:avLst/>
          </a:prstGeom>
        </p:spPr>
      </p:pic>
      <p:cxnSp>
        <p:nvCxnSpPr>
          <p:cNvPr id="6" name="Straight Connector 5">
            <a:extLst>
              <a:ext uri="{FF2B5EF4-FFF2-40B4-BE49-F238E27FC236}">
                <a16:creationId xmlns:a16="http://schemas.microsoft.com/office/drawing/2014/main" id="{EE9DD260-AE60-4278-A18B-1C1207E40864}"/>
              </a:ext>
            </a:extLst>
          </p:cNvPr>
          <p:cNvCxnSpPr/>
          <p:nvPr/>
        </p:nvCxnSpPr>
        <p:spPr>
          <a:xfrm flipH="1" flipV="1">
            <a:off x="5219700" y="3429000"/>
            <a:ext cx="9525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050F70-AF04-421A-8991-AC801216F654}"/>
              </a:ext>
            </a:extLst>
          </p:cNvPr>
          <p:cNvCxnSpPr>
            <a:cxnSpLocks/>
          </p:cNvCxnSpPr>
          <p:nvPr/>
        </p:nvCxnSpPr>
        <p:spPr>
          <a:xfrm>
            <a:off x="247650" y="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6939C-23AA-49E2-B1DD-14FF040BAD76}"/>
              </a:ext>
            </a:extLst>
          </p:cNvPr>
          <p:cNvCxnSpPr>
            <a:cxnSpLocks/>
          </p:cNvCxnSpPr>
          <p:nvPr/>
        </p:nvCxnSpPr>
        <p:spPr>
          <a:xfrm>
            <a:off x="971550" y="-6858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F3148A-52A0-40B1-B2F5-EFEC3EDF4485}"/>
              </a:ext>
            </a:extLst>
          </p:cNvPr>
          <p:cNvCxnSpPr>
            <a:cxnSpLocks/>
          </p:cNvCxnSpPr>
          <p:nvPr/>
        </p:nvCxnSpPr>
        <p:spPr>
          <a:xfrm>
            <a:off x="1687830" y="762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2E421F-83B1-4ECC-9E3C-541DDF6A7BC0}"/>
              </a:ext>
            </a:extLst>
          </p:cNvPr>
          <p:cNvCxnSpPr>
            <a:cxnSpLocks/>
          </p:cNvCxnSpPr>
          <p:nvPr/>
        </p:nvCxnSpPr>
        <p:spPr>
          <a:xfrm>
            <a:off x="2411730" y="-1524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8C21C9-1E97-4A7A-B872-83107A60F15A}"/>
              </a:ext>
            </a:extLst>
          </p:cNvPr>
          <p:cNvCxnSpPr>
            <a:cxnSpLocks/>
          </p:cNvCxnSpPr>
          <p:nvPr/>
        </p:nvCxnSpPr>
        <p:spPr>
          <a:xfrm>
            <a:off x="3128010" y="-3810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3A64B5-CFCD-4F64-848D-721EED425D6A}"/>
              </a:ext>
            </a:extLst>
          </p:cNvPr>
          <p:cNvCxnSpPr>
            <a:cxnSpLocks/>
          </p:cNvCxnSpPr>
          <p:nvPr/>
        </p:nvCxnSpPr>
        <p:spPr>
          <a:xfrm>
            <a:off x="3851910" y="-2286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7A7747-8BA9-42D5-BB85-39F2A85E839A}"/>
              </a:ext>
            </a:extLst>
          </p:cNvPr>
          <p:cNvCxnSpPr>
            <a:cxnSpLocks/>
          </p:cNvCxnSpPr>
          <p:nvPr/>
        </p:nvCxnSpPr>
        <p:spPr>
          <a:xfrm>
            <a:off x="4568190" y="-1524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4A831D-A348-4EC5-AD2D-4A81DEF20ECE}"/>
              </a:ext>
            </a:extLst>
          </p:cNvPr>
          <p:cNvCxnSpPr>
            <a:cxnSpLocks/>
          </p:cNvCxnSpPr>
          <p:nvPr/>
        </p:nvCxnSpPr>
        <p:spPr>
          <a:xfrm>
            <a:off x="5284470" y="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D3CF20-CD85-4405-AE52-AC83721BF28F}"/>
              </a:ext>
            </a:extLst>
          </p:cNvPr>
          <p:cNvCxnSpPr>
            <a:cxnSpLocks/>
          </p:cNvCxnSpPr>
          <p:nvPr/>
        </p:nvCxnSpPr>
        <p:spPr>
          <a:xfrm>
            <a:off x="6008370" y="-4572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971779-47D9-4DB4-8F4B-F8A384DB3340}"/>
              </a:ext>
            </a:extLst>
          </p:cNvPr>
          <p:cNvCxnSpPr>
            <a:cxnSpLocks/>
          </p:cNvCxnSpPr>
          <p:nvPr/>
        </p:nvCxnSpPr>
        <p:spPr>
          <a:xfrm>
            <a:off x="6724650" y="-3048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082FDB-6316-487F-9DCD-879A3C47CF89}"/>
              </a:ext>
            </a:extLst>
          </p:cNvPr>
          <p:cNvCxnSpPr>
            <a:cxnSpLocks/>
          </p:cNvCxnSpPr>
          <p:nvPr/>
        </p:nvCxnSpPr>
        <p:spPr>
          <a:xfrm>
            <a:off x="7448550" y="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9E83E1-987C-490F-913B-91086EA610FC}"/>
              </a:ext>
            </a:extLst>
          </p:cNvPr>
          <p:cNvCxnSpPr>
            <a:cxnSpLocks/>
          </p:cNvCxnSpPr>
          <p:nvPr/>
        </p:nvCxnSpPr>
        <p:spPr>
          <a:xfrm>
            <a:off x="8164830" y="-4572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05C07C-4BB9-4152-996E-F3A0988AEC45}"/>
              </a:ext>
            </a:extLst>
          </p:cNvPr>
          <p:cNvCxnSpPr>
            <a:cxnSpLocks/>
          </p:cNvCxnSpPr>
          <p:nvPr/>
        </p:nvCxnSpPr>
        <p:spPr>
          <a:xfrm>
            <a:off x="8892540" y="-30480"/>
            <a:ext cx="0" cy="68580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1ACA88-2C7A-4689-A0B0-1BE0B1A7D2A9}"/>
              </a:ext>
            </a:extLst>
          </p:cNvPr>
          <p:cNvCxnSpPr>
            <a:cxnSpLocks/>
          </p:cNvCxnSpPr>
          <p:nvPr/>
        </p:nvCxnSpPr>
        <p:spPr>
          <a:xfrm>
            <a:off x="-99060" y="541020"/>
            <a:ext cx="939545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308A56-D64E-4D21-9426-579F637204BF}"/>
              </a:ext>
            </a:extLst>
          </p:cNvPr>
          <p:cNvCxnSpPr>
            <a:cxnSpLocks/>
          </p:cNvCxnSpPr>
          <p:nvPr/>
        </p:nvCxnSpPr>
        <p:spPr>
          <a:xfrm>
            <a:off x="53340" y="1272540"/>
            <a:ext cx="939545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BE78B5-3C46-4601-9F94-47E2E0FE35D4}"/>
              </a:ext>
            </a:extLst>
          </p:cNvPr>
          <p:cNvCxnSpPr>
            <a:cxnSpLocks/>
          </p:cNvCxnSpPr>
          <p:nvPr/>
        </p:nvCxnSpPr>
        <p:spPr>
          <a:xfrm>
            <a:off x="53340" y="1988820"/>
            <a:ext cx="939545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2BAA68-A1CE-4EE4-9903-4DC0F867D6AE}"/>
              </a:ext>
            </a:extLst>
          </p:cNvPr>
          <p:cNvCxnSpPr>
            <a:cxnSpLocks/>
          </p:cNvCxnSpPr>
          <p:nvPr/>
        </p:nvCxnSpPr>
        <p:spPr>
          <a:xfrm>
            <a:off x="53340" y="2712720"/>
            <a:ext cx="939545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48B3584-EC9B-4011-85EE-F44C3B33E811}"/>
              </a:ext>
            </a:extLst>
          </p:cNvPr>
          <p:cNvCxnSpPr>
            <a:cxnSpLocks/>
          </p:cNvCxnSpPr>
          <p:nvPr/>
        </p:nvCxnSpPr>
        <p:spPr>
          <a:xfrm>
            <a:off x="53340" y="3429000"/>
            <a:ext cx="939545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A9071E7-AC1D-4DD7-8292-B49130C47F4C}"/>
              </a:ext>
            </a:extLst>
          </p:cNvPr>
          <p:cNvCxnSpPr>
            <a:cxnSpLocks/>
          </p:cNvCxnSpPr>
          <p:nvPr/>
        </p:nvCxnSpPr>
        <p:spPr>
          <a:xfrm flipV="1">
            <a:off x="53340" y="4137660"/>
            <a:ext cx="9395459" cy="762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833F4D8-4435-4DBE-9574-7C8B7CF77F75}"/>
              </a:ext>
            </a:extLst>
          </p:cNvPr>
          <p:cNvCxnSpPr>
            <a:cxnSpLocks/>
          </p:cNvCxnSpPr>
          <p:nvPr/>
        </p:nvCxnSpPr>
        <p:spPr>
          <a:xfrm>
            <a:off x="53340" y="4869180"/>
            <a:ext cx="939545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99F5ED7-7A29-4754-8470-682025E97C36}"/>
              </a:ext>
            </a:extLst>
          </p:cNvPr>
          <p:cNvCxnSpPr>
            <a:cxnSpLocks/>
          </p:cNvCxnSpPr>
          <p:nvPr/>
        </p:nvCxnSpPr>
        <p:spPr>
          <a:xfrm>
            <a:off x="53340" y="5585460"/>
            <a:ext cx="939545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602AE87-3DDB-428C-9906-C7BC5AA1EA58}"/>
              </a:ext>
            </a:extLst>
          </p:cNvPr>
          <p:cNvCxnSpPr>
            <a:cxnSpLocks/>
          </p:cNvCxnSpPr>
          <p:nvPr/>
        </p:nvCxnSpPr>
        <p:spPr>
          <a:xfrm>
            <a:off x="53340" y="6309360"/>
            <a:ext cx="939545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DC56007-FAB5-46C3-A642-98D6B1A56966}"/>
              </a:ext>
            </a:extLst>
          </p:cNvPr>
          <p:cNvSpPr txBox="1"/>
          <p:nvPr/>
        </p:nvSpPr>
        <p:spPr>
          <a:xfrm>
            <a:off x="41891" y="6535399"/>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17</a:t>
            </a:r>
          </a:p>
        </p:txBody>
      </p:sp>
      <p:sp>
        <p:nvSpPr>
          <p:cNvPr id="41" name="TextBox 40">
            <a:extLst>
              <a:ext uri="{FF2B5EF4-FFF2-40B4-BE49-F238E27FC236}">
                <a16:creationId xmlns:a16="http://schemas.microsoft.com/office/drawing/2014/main" id="{90B0FF7D-4C55-4EE5-B9B0-3C0147561DAE}"/>
              </a:ext>
            </a:extLst>
          </p:cNvPr>
          <p:cNvSpPr txBox="1"/>
          <p:nvPr/>
        </p:nvSpPr>
        <p:spPr>
          <a:xfrm>
            <a:off x="758171" y="6529567"/>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42" name="TextBox 41">
            <a:extLst>
              <a:ext uri="{FF2B5EF4-FFF2-40B4-BE49-F238E27FC236}">
                <a16:creationId xmlns:a16="http://schemas.microsoft.com/office/drawing/2014/main" id="{FD14CA2D-51BA-4042-8969-39591F496FB4}"/>
              </a:ext>
            </a:extLst>
          </p:cNvPr>
          <p:cNvSpPr txBox="1"/>
          <p:nvPr/>
        </p:nvSpPr>
        <p:spPr>
          <a:xfrm>
            <a:off x="1459233" y="6536410"/>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a:t>
            </a:r>
          </a:p>
        </p:txBody>
      </p:sp>
      <p:sp>
        <p:nvSpPr>
          <p:cNvPr id="43" name="TextBox 42">
            <a:extLst>
              <a:ext uri="{FF2B5EF4-FFF2-40B4-BE49-F238E27FC236}">
                <a16:creationId xmlns:a16="http://schemas.microsoft.com/office/drawing/2014/main" id="{488C79C6-98DA-4FCD-929A-3B858BC22AA4}"/>
              </a:ext>
            </a:extLst>
          </p:cNvPr>
          <p:cNvSpPr txBox="1"/>
          <p:nvPr/>
        </p:nvSpPr>
        <p:spPr>
          <a:xfrm>
            <a:off x="2198351" y="6535399"/>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44" name="TextBox 43">
            <a:extLst>
              <a:ext uri="{FF2B5EF4-FFF2-40B4-BE49-F238E27FC236}">
                <a16:creationId xmlns:a16="http://schemas.microsoft.com/office/drawing/2014/main" id="{814A15B3-CECB-4075-966D-31F531EE730B}"/>
              </a:ext>
            </a:extLst>
          </p:cNvPr>
          <p:cNvSpPr txBox="1"/>
          <p:nvPr/>
        </p:nvSpPr>
        <p:spPr>
          <a:xfrm>
            <a:off x="2914631" y="6529567"/>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45" name="TextBox 44">
            <a:extLst>
              <a:ext uri="{FF2B5EF4-FFF2-40B4-BE49-F238E27FC236}">
                <a16:creationId xmlns:a16="http://schemas.microsoft.com/office/drawing/2014/main" id="{2F0887D5-C12B-433F-B11D-84BA10F1B34F}"/>
              </a:ext>
            </a:extLst>
          </p:cNvPr>
          <p:cNvSpPr txBox="1"/>
          <p:nvPr/>
        </p:nvSpPr>
        <p:spPr>
          <a:xfrm>
            <a:off x="3615693" y="6536410"/>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22</a:t>
            </a:r>
          </a:p>
        </p:txBody>
      </p:sp>
      <p:sp>
        <p:nvSpPr>
          <p:cNvPr id="46" name="TextBox 45">
            <a:extLst>
              <a:ext uri="{FF2B5EF4-FFF2-40B4-BE49-F238E27FC236}">
                <a16:creationId xmlns:a16="http://schemas.microsoft.com/office/drawing/2014/main" id="{185E94EE-8FDB-4A73-9C07-1B4D21E11622}"/>
              </a:ext>
            </a:extLst>
          </p:cNvPr>
          <p:cNvSpPr txBox="1"/>
          <p:nvPr/>
        </p:nvSpPr>
        <p:spPr>
          <a:xfrm>
            <a:off x="4362431" y="6527779"/>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23</a:t>
            </a:r>
          </a:p>
        </p:txBody>
      </p:sp>
      <p:sp>
        <p:nvSpPr>
          <p:cNvPr id="47" name="TextBox 46">
            <a:extLst>
              <a:ext uri="{FF2B5EF4-FFF2-40B4-BE49-F238E27FC236}">
                <a16:creationId xmlns:a16="http://schemas.microsoft.com/office/drawing/2014/main" id="{C28D9210-05F4-4B2C-8686-BF8F0DDED493}"/>
              </a:ext>
            </a:extLst>
          </p:cNvPr>
          <p:cNvSpPr txBox="1"/>
          <p:nvPr/>
        </p:nvSpPr>
        <p:spPr>
          <a:xfrm>
            <a:off x="5078711" y="6521947"/>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48" name="TextBox 47">
            <a:extLst>
              <a:ext uri="{FF2B5EF4-FFF2-40B4-BE49-F238E27FC236}">
                <a16:creationId xmlns:a16="http://schemas.microsoft.com/office/drawing/2014/main" id="{B77A8795-DC90-47D0-9329-57E69196FAD2}"/>
              </a:ext>
            </a:extLst>
          </p:cNvPr>
          <p:cNvSpPr txBox="1"/>
          <p:nvPr/>
        </p:nvSpPr>
        <p:spPr>
          <a:xfrm>
            <a:off x="5779773" y="6528790"/>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a:t>
            </a:r>
          </a:p>
        </p:txBody>
      </p:sp>
      <p:sp>
        <p:nvSpPr>
          <p:cNvPr id="49" name="TextBox 48">
            <a:extLst>
              <a:ext uri="{FF2B5EF4-FFF2-40B4-BE49-F238E27FC236}">
                <a16:creationId xmlns:a16="http://schemas.microsoft.com/office/drawing/2014/main" id="{3AAF56F1-9832-4971-89B1-64A17BFC71E9}"/>
              </a:ext>
            </a:extLst>
          </p:cNvPr>
          <p:cNvSpPr txBox="1"/>
          <p:nvPr/>
        </p:nvSpPr>
        <p:spPr>
          <a:xfrm>
            <a:off x="6526511" y="6527779"/>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26</a:t>
            </a:r>
          </a:p>
        </p:txBody>
      </p:sp>
      <p:sp>
        <p:nvSpPr>
          <p:cNvPr id="50" name="TextBox 49">
            <a:extLst>
              <a:ext uri="{FF2B5EF4-FFF2-40B4-BE49-F238E27FC236}">
                <a16:creationId xmlns:a16="http://schemas.microsoft.com/office/drawing/2014/main" id="{9C166EF5-7138-4E53-B07A-DABEF19DD34F}"/>
              </a:ext>
            </a:extLst>
          </p:cNvPr>
          <p:cNvSpPr txBox="1"/>
          <p:nvPr/>
        </p:nvSpPr>
        <p:spPr>
          <a:xfrm>
            <a:off x="7242791" y="6521947"/>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27</a:t>
            </a:r>
          </a:p>
        </p:txBody>
      </p:sp>
      <p:sp>
        <p:nvSpPr>
          <p:cNvPr id="51" name="TextBox 50">
            <a:extLst>
              <a:ext uri="{FF2B5EF4-FFF2-40B4-BE49-F238E27FC236}">
                <a16:creationId xmlns:a16="http://schemas.microsoft.com/office/drawing/2014/main" id="{E612011A-8376-46A7-9AF9-A370D9A2B1DB}"/>
              </a:ext>
            </a:extLst>
          </p:cNvPr>
          <p:cNvSpPr txBox="1"/>
          <p:nvPr/>
        </p:nvSpPr>
        <p:spPr>
          <a:xfrm>
            <a:off x="7943853" y="6528790"/>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28</a:t>
            </a:r>
          </a:p>
        </p:txBody>
      </p:sp>
      <p:sp>
        <p:nvSpPr>
          <p:cNvPr id="54" name="TextBox 53">
            <a:extLst>
              <a:ext uri="{FF2B5EF4-FFF2-40B4-BE49-F238E27FC236}">
                <a16:creationId xmlns:a16="http://schemas.microsoft.com/office/drawing/2014/main" id="{09896111-00A2-4B13-AF41-4CA5E9D8668C}"/>
              </a:ext>
            </a:extLst>
          </p:cNvPr>
          <p:cNvSpPr txBox="1"/>
          <p:nvPr/>
        </p:nvSpPr>
        <p:spPr>
          <a:xfrm>
            <a:off x="8675373" y="6541233"/>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29</a:t>
            </a:r>
          </a:p>
        </p:txBody>
      </p:sp>
      <p:sp>
        <p:nvSpPr>
          <p:cNvPr id="55" name="TextBox 54">
            <a:extLst>
              <a:ext uri="{FF2B5EF4-FFF2-40B4-BE49-F238E27FC236}">
                <a16:creationId xmlns:a16="http://schemas.microsoft.com/office/drawing/2014/main" id="{E41D7A5F-1FFF-43FC-B1FB-10AC1FF0610A}"/>
              </a:ext>
            </a:extLst>
          </p:cNvPr>
          <p:cNvSpPr txBox="1"/>
          <p:nvPr/>
        </p:nvSpPr>
        <p:spPr>
          <a:xfrm>
            <a:off x="-72429" y="6131776"/>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42</a:t>
            </a:r>
          </a:p>
        </p:txBody>
      </p:sp>
      <p:sp>
        <p:nvSpPr>
          <p:cNvPr id="56" name="TextBox 55">
            <a:extLst>
              <a:ext uri="{FF2B5EF4-FFF2-40B4-BE49-F238E27FC236}">
                <a16:creationId xmlns:a16="http://schemas.microsoft.com/office/drawing/2014/main" id="{5C47905F-1258-40ED-8F40-3E3EB8E76F0D}"/>
              </a:ext>
            </a:extLst>
          </p:cNvPr>
          <p:cNvSpPr txBox="1"/>
          <p:nvPr/>
        </p:nvSpPr>
        <p:spPr>
          <a:xfrm>
            <a:off x="-64809" y="5407875"/>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43</a:t>
            </a:r>
          </a:p>
        </p:txBody>
      </p:sp>
      <p:sp>
        <p:nvSpPr>
          <p:cNvPr id="57" name="TextBox 56">
            <a:extLst>
              <a:ext uri="{FF2B5EF4-FFF2-40B4-BE49-F238E27FC236}">
                <a16:creationId xmlns:a16="http://schemas.microsoft.com/office/drawing/2014/main" id="{D37CF01B-79A9-41B8-BF76-8AD29DCC2A36}"/>
              </a:ext>
            </a:extLst>
          </p:cNvPr>
          <p:cNvSpPr txBox="1"/>
          <p:nvPr/>
        </p:nvSpPr>
        <p:spPr>
          <a:xfrm>
            <a:off x="-64809" y="4676355"/>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44</a:t>
            </a:r>
          </a:p>
        </p:txBody>
      </p:sp>
      <p:sp>
        <p:nvSpPr>
          <p:cNvPr id="58" name="TextBox 57">
            <a:extLst>
              <a:ext uri="{FF2B5EF4-FFF2-40B4-BE49-F238E27FC236}">
                <a16:creationId xmlns:a16="http://schemas.microsoft.com/office/drawing/2014/main" id="{738D4F20-0CE3-4B19-AB61-BD8E7BBA638F}"/>
              </a:ext>
            </a:extLst>
          </p:cNvPr>
          <p:cNvSpPr txBox="1"/>
          <p:nvPr/>
        </p:nvSpPr>
        <p:spPr>
          <a:xfrm>
            <a:off x="-68580" y="3952995"/>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45</a:t>
            </a:r>
          </a:p>
        </p:txBody>
      </p:sp>
      <p:sp>
        <p:nvSpPr>
          <p:cNvPr id="59" name="TextBox 58">
            <a:extLst>
              <a:ext uri="{FF2B5EF4-FFF2-40B4-BE49-F238E27FC236}">
                <a16:creationId xmlns:a16="http://schemas.microsoft.com/office/drawing/2014/main" id="{3024CFC1-F800-400D-945C-EC162A780039}"/>
              </a:ext>
            </a:extLst>
          </p:cNvPr>
          <p:cNvSpPr txBox="1"/>
          <p:nvPr/>
        </p:nvSpPr>
        <p:spPr>
          <a:xfrm>
            <a:off x="-68580" y="3229094"/>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46</a:t>
            </a:r>
          </a:p>
        </p:txBody>
      </p:sp>
      <p:sp>
        <p:nvSpPr>
          <p:cNvPr id="60" name="TextBox 59">
            <a:extLst>
              <a:ext uri="{FF2B5EF4-FFF2-40B4-BE49-F238E27FC236}">
                <a16:creationId xmlns:a16="http://schemas.microsoft.com/office/drawing/2014/main" id="{2446043F-7F30-4FD1-9AF7-764E9E596BC1}"/>
              </a:ext>
            </a:extLst>
          </p:cNvPr>
          <p:cNvSpPr txBox="1"/>
          <p:nvPr/>
        </p:nvSpPr>
        <p:spPr>
          <a:xfrm>
            <a:off x="-68580" y="2497574"/>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47</a:t>
            </a:r>
          </a:p>
        </p:txBody>
      </p:sp>
      <p:sp>
        <p:nvSpPr>
          <p:cNvPr id="61" name="TextBox 60">
            <a:extLst>
              <a:ext uri="{FF2B5EF4-FFF2-40B4-BE49-F238E27FC236}">
                <a16:creationId xmlns:a16="http://schemas.microsoft.com/office/drawing/2014/main" id="{195F6068-1EAE-4AA0-A7CD-C2FC62B5D4EE}"/>
              </a:ext>
            </a:extLst>
          </p:cNvPr>
          <p:cNvSpPr txBox="1"/>
          <p:nvPr/>
        </p:nvSpPr>
        <p:spPr>
          <a:xfrm>
            <a:off x="-83820" y="1785343"/>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48</a:t>
            </a:r>
          </a:p>
        </p:txBody>
      </p:sp>
      <p:sp>
        <p:nvSpPr>
          <p:cNvPr id="62" name="TextBox 61">
            <a:extLst>
              <a:ext uri="{FF2B5EF4-FFF2-40B4-BE49-F238E27FC236}">
                <a16:creationId xmlns:a16="http://schemas.microsoft.com/office/drawing/2014/main" id="{1D45AEC1-70A8-4246-9967-8A308A92AD4D}"/>
              </a:ext>
            </a:extLst>
          </p:cNvPr>
          <p:cNvSpPr txBox="1"/>
          <p:nvPr/>
        </p:nvSpPr>
        <p:spPr>
          <a:xfrm>
            <a:off x="-76200" y="1061442"/>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49</a:t>
            </a:r>
          </a:p>
        </p:txBody>
      </p:sp>
      <p:sp>
        <p:nvSpPr>
          <p:cNvPr id="63" name="TextBox 62">
            <a:extLst>
              <a:ext uri="{FF2B5EF4-FFF2-40B4-BE49-F238E27FC236}">
                <a16:creationId xmlns:a16="http://schemas.microsoft.com/office/drawing/2014/main" id="{CCA9BA06-CA6E-42DC-9759-8B8EF9F79D5D}"/>
              </a:ext>
            </a:extLst>
          </p:cNvPr>
          <p:cNvSpPr txBox="1"/>
          <p:nvPr/>
        </p:nvSpPr>
        <p:spPr>
          <a:xfrm>
            <a:off x="-68580" y="329922"/>
            <a:ext cx="4419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50</a:t>
            </a:r>
          </a:p>
        </p:txBody>
      </p:sp>
      <p:sp>
        <p:nvSpPr>
          <p:cNvPr id="3" name="Freeform 2"/>
          <p:cNvSpPr/>
          <p:nvPr/>
        </p:nvSpPr>
        <p:spPr>
          <a:xfrm>
            <a:off x="2467627" y="2229633"/>
            <a:ext cx="1753644" cy="726509"/>
          </a:xfrm>
          <a:custGeom>
            <a:avLst/>
            <a:gdLst>
              <a:gd name="connsiteX0" fmla="*/ 1753644 w 1753644"/>
              <a:gd name="connsiteY0" fmla="*/ 0 h 726509"/>
              <a:gd name="connsiteX1" fmla="*/ 1691014 w 1753644"/>
              <a:gd name="connsiteY1" fmla="*/ 37578 h 726509"/>
              <a:gd name="connsiteX2" fmla="*/ 1590806 w 1753644"/>
              <a:gd name="connsiteY2" fmla="*/ 62630 h 726509"/>
              <a:gd name="connsiteX3" fmla="*/ 1553228 w 1753644"/>
              <a:gd name="connsiteY3" fmla="*/ 75156 h 726509"/>
              <a:gd name="connsiteX4" fmla="*/ 1503124 w 1753644"/>
              <a:gd name="connsiteY4" fmla="*/ 150312 h 726509"/>
              <a:gd name="connsiteX5" fmla="*/ 1490598 w 1753644"/>
              <a:gd name="connsiteY5" fmla="*/ 187890 h 726509"/>
              <a:gd name="connsiteX6" fmla="*/ 1377863 w 1753644"/>
              <a:gd name="connsiteY6" fmla="*/ 250520 h 726509"/>
              <a:gd name="connsiteX7" fmla="*/ 1340285 w 1753644"/>
              <a:gd name="connsiteY7" fmla="*/ 275572 h 726509"/>
              <a:gd name="connsiteX8" fmla="*/ 1327759 w 1753644"/>
              <a:gd name="connsiteY8" fmla="*/ 313151 h 726509"/>
              <a:gd name="connsiteX9" fmla="*/ 1315233 w 1753644"/>
              <a:gd name="connsiteY9" fmla="*/ 388307 h 726509"/>
              <a:gd name="connsiteX10" fmla="*/ 1290181 w 1753644"/>
              <a:gd name="connsiteY10" fmla="*/ 425885 h 726509"/>
              <a:gd name="connsiteX11" fmla="*/ 1202499 w 1753644"/>
              <a:gd name="connsiteY11" fmla="*/ 450937 h 726509"/>
              <a:gd name="connsiteX12" fmla="*/ 1139869 w 1753644"/>
              <a:gd name="connsiteY12" fmla="*/ 475989 h 726509"/>
              <a:gd name="connsiteX13" fmla="*/ 1039661 w 1753644"/>
              <a:gd name="connsiteY13" fmla="*/ 526093 h 726509"/>
              <a:gd name="connsiteX14" fmla="*/ 964505 w 1753644"/>
              <a:gd name="connsiteY14" fmla="*/ 551145 h 726509"/>
              <a:gd name="connsiteX15" fmla="*/ 926926 w 1753644"/>
              <a:gd name="connsiteY15" fmla="*/ 563671 h 726509"/>
              <a:gd name="connsiteX16" fmla="*/ 851770 w 1753644"/>
              <a:gd name="connsiteY16" fmla="*/ 613775 h 726509"/>
              <a:gd name="connsiteX17" fmla="*/ 751562 w 1753644"/>
              <a:gd name="connsiteY17" fmla="*/ 638827 h 726509"/>
              <a:gd name="connsiteX18" fmla="*/ 676406 w 1753644"/>
              <a:gd name="connsiteY18" fmla="*/ 688931 h 726509"/>
              <a:gd name="connsiteX19" fmla="*/ 463463 w 1753644"/>
              <a:gd name="connsiteY19" fmla="*/ 726509 h 726509"/>
              <a:gd name="connsiteX20" fmla="*/ 350729 w 1753644"/>
              <a:gd name="connsiteY20" fmla="*/ 701457 h 726509"/>
              <a:gd name="connsiteX21" fmla="*/ 313151 w 1753644"/>
              <a:gd name="connsiteY21" fmla="*/ 688931 h 726509"/>
              <a:gd name="connsiteX22" fmla="*/ 275573 w 1753644"/>
              <a:gd name="connsiteY22" fmla="*/ 613775 h 726509"/>
              <a:gd name="connsiteX23" fmla="*/ 200417 w 1753644"/>
              <a:gd name="connsiteY23" fmla="*/ 576197 h 726509"/>
              <a:gd name="connsiteX24" fmla="*/ 150313 w 1753644"/>
              <a:gd name="connsiteY24" fmla="*/ 563671 h 726509"/>
              <a:gd name="connsiteX25" fmla="*/ 50105 w 1753644"/>
              <a:gd name="connsiteY25" fmla="*/ 475989 h 726509"/>
              <a:gd name="connsiteX26" fmla="*/ 0 w 1753644"/>
              <a:gd name="connsiteY26" fmla="*/ 450937 h 72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53644" h="726509">
                <a:moveTo>
                  <a:pt x="1753644" y="0"/>
                </a:moveTo>
                <a:cubicBezTo>
                  <a:pt x="1732767" y="12526"/>
                  <a:pt x="1712790" y="26690"/>
                  <a:pt x="1691014" y="37578"/>
                </a:cubicBezTo>
                <a:cubicBezTo>
                  <a:pt x="1662381" y="51894"/>
                  <a:pt x="1619392" y="55484"/>
                  <a:pt x="1590806" y="62630"/>
                </a:cubicBezTo>
                <a:cubicBezTo>
                  <a:pt x="1577997" y="65832"/>
                  <a:pt x="1565754" y="70981"/>
                  <a:pt x="1553228" y="75156"/>
                </a:cubicBezTo>
                <a:cubicBezTo>
                  <a:pt x="1536527" y="100208"/>
                  <a:pt x="1512645" y="121748"/>
                  <a:pt x="1503124" y="150312"/>
                </a:cubicBezTo>
                <a:cubicBezTo>
                  <a:pt x="1498949" y="162838"/>
                  <a:pt x="1499934" y="178554"/>
                  <a:pt x="1490598" y="187890"/>
                </a:cubicBezTo>
                <a:cubicBezTo>
                  <a:pt x="1411607" y="266880"/>
                  <a:pt x="1440868" y="219017"/>
                  <a:pt x="1377863" y="250520"/>
                </a:cubicBezTo>
                <a:cubicBezTo>
                  <a:pt x="1364398" y="257253"/>
                  <a:pt x="1352811" y="267221"/>
                  <a:pt x="1340285" y="275572"/>
                </a:cubicBezTo>
                <a:cubicBezTo>
                  <a:pt x="1336110" y="288098"/>
                  <a:pt x="1330623" y="300262"/>
                  <a:pt x="1327759" y="313151"/>
                </a:cubicBezTo>
                <a:cubicBezTo>
                  <a:pt x="1322250" y="337944"/>
                  <a:pt x="1323264" y="364213"/>
                  <a:pt x="1315233" y="388307"/>
                </a:cubicBezTo>
                <a:cubicBezTo>
                  <a:pt x="1310472" y="402589"/>
                  <a:pt x="1303341" y="418574"/>
                  <a:pt x="1290181" y="425885"/>
                </a:cubicBezTo>
                <a:cubicBezTo>
                  <a:pt x="1263609" y="440647"/>
                  <a:pt x="1231336" y="441325"/>
                  <a:pt x="1202499" y="450937"/>
                </a:cubicBezTo>
                <a:cubicBezTo>
                  <a:pt x="1181168" y="458047"/>
                  <a:pt x="1160746" y="467638"/>
                  <a:pt x="1139869" y="475989"/>
                </a:cubicBezTo>
                <a:cubicBezTo>
                  <a:pt x="1080580" y="535278"/>
                  <a:pt x="1127661" y="502093"/>
                  <a:pt x="1039661" y="526093"/>
                </a:cubicBezTo>
                <a:cubicBezTo>
                  <a:pt x="1014184" y="533041"/>
                  <a:pt x="989557" y="542794"/>
                  <a:pt x="964505" y="551145"/>
                </a:cubicBezTo>
                <a:lnTo>
                  <a:pt x="926926" y="563671"/>
                </a:lnTo>
                <a:cubicBezTo>
                  <a:pt x="901874" y="580372"/>
                  <a:pt x="881294" y="607870"/>
                  <a:pt x="851770" y="613775"/>
                </a:cubicBezTo>
                <a:cubicBezTo>
                  <a:pt x="834418" y="617245"/>
                  <a:pt x="773228" y="626790"/>
                  <a:pt x="751562" y="638827"/>
                </a:cubicBezTo>
                <a:cubicBezTo>
                  <a:pt x="725242" y="653449"/>
                  <a:pt x="704970" y="679410"/>
                  <a:pt x="676406" y="688931"/>
                </a:cubicBezTo>
                <a:cubicBezTo>
                  <a:pt x="557498" y="728567"/>
                  <a:pt x="627549" y="711592"/>
                  <a:pt x="463463" y="726509"/>
                </a:cubicBezTo>
                <a:cubicBezTo>
                  <a:pt x="420413" y="717899"/>
                  <a:pt x="392005" y="713250"/>
                  <a:pt x="350729" y="701457"/>
                </a:cubicBezTo>
                <a:cubicBezTo>
                  <a:pt x="338033" y="697830"/>
                  <a:pt x="325677" y="693106"/>
                  <a:pt x="313151" y="688931"/>
                </a:cubicBezTo>
                <a:cubicBezTo>
                  <a:pt x="302963" y="658368"/>
                  <a:pt x="299855" y="638057"/>
                  <a:pt x="275573" y="613775"/>
                </a:cubicBezTo>
                <a:cubicBezTo>
                  <a:pt x="253614" y="591816"/>
                  <a:pt x="228943" y="584347"/>
                  <a:pt x="200417" y="576197"/>
                </a:cubicBezTo>
                <a:cubicBezTo>
                  <a:pt x="183864" y="571468"/>
                  <a:pt x="167014" y="567846"/>
                  <a:pt x="150313" y="563671"/>
                </a:cubicBezTo>
                <a:cubicBezTo>
                  <a:pt x="79338" y="457209"/>
                  <a:pt x="196230" y="622108"/>
                  <a:pt x="50105" y="475989"/>
                </a:cubicBezTo>
                <a:cubicBezTo>
                  <a:pt x="19147" y="445032"/>
                  <a:pt x="36862" y="450937"/>
                  <a:pt x="0" y="450937"/>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4" name="Oval 3"/>
          <p:cNvSpPr/>
          <p:nvPr/>
        </p:nvSpPr>
        <p:spPr>
          <a:xfrm>
            <a:off x="2381251" y="2637295"/>
            <a:ext cx="101744" cy="8304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65" name="Oval 64"/>
          <p:cNvSpPr/>
          <p:nvPr/>
        </p:nvSpPr>
        <p:spPr>
          <a:xfrm>
            <a:off x="4140857" y="2161040"/>
            <a:ext cx="80414" cy="99329"/>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68" name="Oval 67"/>
          <p:cNvSpPr/>
          <p:nvPr/>
        </p:nvSpPr>
        <p:spPr>
          <a:xfrm>
            <a:off x="7150759" y="256036"/>
            <a:ext cx="80414" cy="99329"/>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21" name="Rectangle 20"/>
          <p:cNvSpPr/>
          <p:nvPr/>
        </p:nvSpPr>
        <p:spPr>
          <a:xfrm>
            <a:off x="7284174" y="122077"/>
            <a:ext cx="1833155" cy="418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7284174" y="122077"/>
            <a:ext cx="1961702" cy="461665"/>
          </a:xfrm>
          <a:prstGeom prst="rect">
            <a:avLst/>
          </a:prstGeom>
          <a:noFill/>
        </p:spPr>
        <p:txBody>
          <a:bodyPr wrap="square" rtlCol="0">
            <a:spAutoFit/>
          </a:bodyPr>
          <a:lstStyle/>
          <a:p>
            <a:r>
              <a:rPr lang="en-US" sz="1200" b="1" dirty="0" smtClean="0">
                <a:latin typeface="Comic Sans MS" panose="030F0702030302020204" pitchFamily="66" charset="0"/>
              </a:rPr>
              <a:t>Greta expedition from Plymouth to NY. </a:t>
            </a:r>
            <a:endParaRPr lang="en-GB" sz="1200" b="1" dirty="0">
              <a:latin typeface="Comic Sans MS" panose="030F0702030302020204" pitchFamily="66" charset="0"/>
            </a:endParaRPr>
          </a:p>
        </p:txBody>
      </p:sp>
    </p:spTree>
    <p:extLst>
      <p:ext uri="{BB962C8B-B14F-4D97-AF65-F5344CB8AC3E}">
        <p14:creationId xmlns:p14="http://schemas.microsoft.com/office/powerpoint/2010/main" val="3603192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089" y="767343"/>
            <a:ext cx="4214813" cy="2500313"/>
          </a:xfrm>
          <a:prstGeom prst="rect">
            <a:avLst/>
          </a:prstGeom>
        </p:spPr>
      </p:pic>
      <p:sp>
        <p:nvSpPr>
          <p:cNvPr id="3" name="Rectangle 2"/>
          <p:cNvSpPr/>
          <p:nvPr/>
        </p:nvSpPr>
        <p:spPr>
          <a:xfrm>
            <a:off x="233089" y="3472961"/>
            <a:ext cx="4214813" cy="23299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latin typeface="Comic Sans MS" panose="030F0702030302020204" pitchFamily="66" charset="0"/>
              </a:rPr>
              <a:t>News just in … </a:t>
            </a:r>
          </a:p>
          <a:p>
            <a:r>
              <a:rPr lang="en-US" sz="2000" dirty="0">
                <a:latin typeface="Comic Sans MS" panose="030F0702030302020204" pitchFamily="66" charset="0"/>
              </a:rPr>
              <a:t>While you were working we have had confirmation that Greta has made it to New York for the UN Summit on 23/9/19</a:t>
            </a:r>
            <a:r>
              <a:rPr lang="en-US" dirty="0"/>
              <a:t>. </a:t>
            </a:r>
            <a:endParaRPr lang="en-GB" dirty="0"/>
          </a:p>
        </p:txBody>
      </p:sp>
      <p:pic>
        <p:nvPicPr>
          <p:cNvPr id="6" name="Picture 5"/>
          <p:cNvPicPr>
            <a:picLocks noChangeAspect="1"/>
          </p:cNvPicPr>
          <p:nvPr/>
        </p:nvPicPr>
        <p:blipFill>
          <a:blip r:embed="rId3"/>
          <a:stretch>
            <a:fillRect/>
          </a:stretch>
        </p:blipFill>
        <p:spPr>
          <a:xfrm>
            <a:off x="4669255" y="1089087"/>
            <a:ext cx="3979069" cy="3588421"/>
          </a:xfrm>
          <a:prstGeom prst="rect">
            <a:avLst/>
          </a:prstGeom>
        </p:spPr>
      </p:pic>
      <p:sp>
        <p:nvSpPr>
          <p:cNvPr id="5" name="Rectangle 4"/>
          <p:cNvSpPr/>
          <p:nvPr/>
        </p:nvSpPr>
        <p:spPr>
          <a:xfrm>
            <a:off x="4551384" y="4971441"/>
            <a:ext cx="4214813" cy="16851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smtClean="0">
                <a:latin typeface="Comic Sans MS" panose="030F0702030302020204" pitchFamily="66" charset="0"/>
              </a:rPr>
              <a:t>And she is currently joining teenagers in a climate protest in </a:t>
            </a:r>
            <a:r>
              <a:rPr lang="en-US" sz="2000" dirty="0" smtClean="0">
                <a:latin typeface="Comic Sans MS" panose="030F0702030302020204" pitchFamily="66" charset="0"/>
                <a:hlinkClick r:id="rId4"/>
              </a:rPr>
              <a:t>New York </a:t>
            </a:r>
            <a:r>
              <a:rPr lang="en-US" sz="2000" dirty="0" smtClean="0">
                <a:latin typeface="Comic Sans MS" panose="030F0702030302020204" pitchFamily="66" charset="0"/>
              </a:rPr>
              <a:t>…… </a:t>
            </a:r>
            <a:endParaRPr lang="en-GB" dirty="0"/>
          </a:p>
        </p:txBody>
      </p:sp>
    </p:spTree>
    <p:extLst>
      <p:ext uri="{BB962C8B-B14F-4D97-AF65-F5344CB8AC3E}">
        <p14:creationId xmlns:p14="http://schemas.microsoft.com/office/powerpoint/2010/main" val="291281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817"/>
          <a:stretch/>
        </p:blipFill>
        <p:spPr>
          <a:xfrm>
            <a:off x="0" y="281354"/>
            <a:ext cx="8959878" cy="5978769"/>
          </a:xfrm>
          <a:prstGeom prst="rect">
            <a:avLst/>
          </a:prstGeom>
        </p:spPr>
      </p:pic>
    </p:spTree>
    <p:extLst>
      <p:ext uri="{BB962C8B-B14F-4D97-AF65-F5344CB8AC3E}">
        <p14:creationId xmlns:p14="http://schemas.microsoft.com/office/powerpoint/2010/main" val="108856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lumMod val="75000"/>
                  </a:schemeClr>
                </a:solidFill>
              </a:rPr>
              <a:t>#BTWYOUHAVEHOMEWORK</a:t>
            </a:r>
            <a:endParaRPr lang="en-GB" sz="48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latin typeface="PT Serif"/>
              </a:rPr>
              <a:t>You must complete all map tasks. </a:t>
            </a:r>
          </a:p>
          <a:p>
            <a:endParaRPr lang="en-US" sz="3200" dirty="0">
              <a:latin typeface="PT Serif"/>
            </a:endParaRPr>
          </a:p>
          <a:p>
            <a:pPr marL="0" indent="0">
              <a:buNone/>
            </a:pPr>
            <a:r>
              <a:rPr lang="en-US" sz="3200" dirty="0" smtClean="0">
                <a:latin typeface="PT Serif"/>
              </a:rPr>
              <a:t>Challenge: Research the objectives of UN Climate Summit (23/9/19)  and </a:t>
            </a:r>
            <a:r>
              <a:rPr lang="en-US" sz="3200" dirty="0" err="1" smtClean="0">
                <a:latin typeface="PT Serif"/>
              </a:rPr>
              <a:t>summerise</a:t>
            </a:r>
            <a:r>
              <a:rPr lang="en-US" sz="3200" dirty="0" smtClean="0">
                <a:latin typeface="PT Serif"/>
              </a:rPr>
              <a:t> key points into 5 sentences. </a:t>
            </a:r>
            <a:endParaRPr lang="en-GB" sz="3200" dirty="0">
              <a:latin typeface="PT Serif"/>
            </a:endParaRPr>
          </a:p>
        </p:txBody>
      </p:sp>
    </p:spTree>
    <p:extLst>
      <p:ext uri="{BB962C8B-B14F-4D97-AF65-F5344CB8AC3E}">
        <p14:creationId xmlns:p14="http://schemas.microsoft.com/office/powerpoint/2010/main" val="392887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58" y="2311157"/>
            <a:ext cx="7886700" cy="1325563"/>
          </a:xfrm>
        </p:spPr>
        <p:txBody>
          <a:bodyPr>
            <a:noAutofit/>
          </a:bodyPr>
          <a:lstStyle/>
          <a:p>
            <a:pPr algn="ctr"/>
            <a:r>
              <a:rPr lang="en-US" sz="11500" b="1" dirty="0" smtClean="0"/>
              <a:t>Extension </a:t>
            </a:r>
            <a:endParaRPr lang="en-GB" sz="11500" b="1" dirty="0"/>
          </a:p>
        </p:txBody>
      </p:sp>
    </p:spTree>
    <p:extLst>
      <p:ext uri="{BB962C8B-B14F-4D97-AF65-F5344CB8AC3E}">
        <p14:creationId xmlns:p14="http://schemas.microsoft.com/office/powerpoint/2010/main" val="215106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153" y="1292797"/>
            <a:ext cx="9956703" cy="2645418"/>
          </a:xfrm>
        </p:spPr>
        <p:txBody>
          <a:bodyPr>
            <a:noAutofit/>
          </a:bodyPr>
          <a:lstStyle/>
          <a:p>
            <a:pPr marL="0" indent="0" algn="ctr">
              <a:buNone/>
            </a:pPr>
            <a:r>
              <a:rPr lang="en-US" sz="3600" dirty="0">
                <a:latin typeface="PT Serif"/>
              </a:rPr>
              <a:t>What impact will this have?</a:t>
            </a:r>
            <a:endParaRPr lang="en-GB" sz="3600" dirty="0">
              <a:latin typeface="PT Serif"/>
            </a:endParaRPr>
          </a:p>
        </p:txBody>
      </p:sp>
      <p:pic>
        <p:nvPicPr>
          <p:cNvPr id="4" name="Picture 3"/>
          <p:cNvPicPr>
            <a:picLocks noChangeAspect="1"/>
          </p:cNvPicPr>
          <p:nvPr/>
        </p:nvPicPr>
        <p:blipFill>
          <a:blip r:embed="rId2"/>
          <a:stretch>
            <a:fillRect/>
          </a:stretch>
        </p:blipFill>
        <p:spPr>
          <a:xfrm>
            <a:off x="596758" y="1855321"/>
            <a:ext cx="8070992" cy="4798371"/>
          </a:xfrm>
          <a:prstGeom prst="rect">
            <a:avLst/>
          </a:prstGeom>
        </p:spPr>
      </p:pic>
      <p:sp>
        <p:nvSpPr>
          <p:cNvPr id="2" name="Rectangle 1"/>
          <p:cNvSpPr/>
          <p:nvPr/>
        </p:nvSpPr>
        <p:spPr>
          <a:xfrm>
            <a:off x="311008" y="92468"/>
            <a:ext cx="8642492" cy="1200329"/>
          </a:xfrm>
          <a:prstGeom prst="rect">
            <a:avLst/>
          </a:prstGeom>
        </p:spPr>
        <p:txBody>
          <a:bodyPr wrap="square">
            <a:spAutoFit/>
          </a:bodyPr>
          <a:lstStyle/>
          <a:p>
            <a:r>
              <a:rPr lang="en-US" sz="2400" dirty="0">
                <a:solidFill>
                  <a:srgbClr val="0070C0"/>
                </a:solidFill>
                <a:latin typeface="PT Serif"/>
              </a:rPr>
              <a:t>Upwards of 2,500 flights take place across the </a:t>
            </a:r>
            <a:r>
              <a:rPr lang="en-US" sz="2400" dirty="0" smtClean="0">
                <a:solidFill>
                  <a:srgbClr val="0070C0"/>
                </a:solidFill>
                <a:latin typeface="PT Serif"/>
              </a:rPr>
              <a:t>Atlantic, </a:t>
            </a:r>
            <a:r>
              <a:rPr lang="en-US" sz="2400" dirty="0">
                <a:solidFill>
                  <a:srgbClr val="0070C0"/>
                </a:solidFill>
                <a:latin typeface="PT Serif"/>
              </a:rPr>
              <a:t>with each one-way trip estimated to emit about one ton of carbon dioxide in a whole year.  </a:t>
            </a:r>
            <a:endParaRPr lang="en-GB" sz="2400" dirty="0">
              <a:solidFill>
                <a:srgbClr val="0070C0"/>
              </a:solidFill>
              <a:latin typeface="PT Serif"/>
            </a:endParaRPr>
          </a:p>
        </p:txBody>
      </p:sp>
    </p:spTree>
    <p:extLst>
      <p:ext uri="{BB962C8B-B14F-4D97-AF65-F5344CB8AC3E}">
        <p14:creationId xmlns:p14="http://schemas.microsoft.com/office/powerpoint/2010/main" val="331995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25827" b="33724"/>
          <a:stretch/>
        </p:blipFill>
        <p:spPr>
          <a:xfrm>
            <a:off x="3136540" y="3517649"/>
            <a:ext cx="5616858" cy="1056738"/>
          </a:xfrm>
          <a:prstGeom prst="rect">
            <a:avLst/>
          </a:prstGeom>
        </p:spPr>
      </p:pic>
      <p:sp>
        <p:nvSpPr>
          <p:cNvPr id="3" name="Content Placeholder 2"/>
          <p:cNvSpPr>
            <a:spLocks noGrp="1"/>
          </p:cNvSpPr>
          <p:nvPr>
            <p:ph idx="1"/>
          </p:nvPr>
        </p:nvSpPr>
        <p:spPr>
          <a:xfrm>
            <a:off x="3504207" y="189729"/>
            <a:ext cx="5419691" cy="2055090"/>
          </a:xfrm>
        </p:spPr>
        <p:txBody>
          <a:bodyPr>
            <a:noAutofit/>
          </a:bodyPr>
          <a:lstStyle/>
          <a:p>
            <a:pPr marL="0" indent="0">
              <a:buNone/>
            </a:pPr>
            <a:r>
              <a:rPr lang="en-US" sz="1400" dirty="0" smtClean="0">
                <a:latin typeface="PT Serif"/>
              </a:rPr>
              <a:t>Greta sailed to New York UN Climate Summit to reduce her carbon footprint. The Geography department could learn from Greta. For Geography teachers, we should be ashamed at our carbon footprints.  </a:t>
            </a:r>
          </a:p>
          <a:p>
            <a:pPr marL="0" indent="0">
              <a:buNone/>
            </a:pPr>
            <a:r>
              <a:rPr lang="en-US" sz="1400" dirty="0">
                <a:latin typeface="PT Serif"/>
              </a:rPr>
              <a:t>C</a:t>
            </a:r>
            <a:r>
              <a:rPr lang="en-US" sz="1400" dirty="0" smtClean="0">
                <a:latin typeface="PT Serif"/>
              </a:rPr>
              <a:t>an you work out the carbon emissions emitted into the atmosphere for each geography teacher? </a:t>
            </a:r>
          </a:p>
          <a:p>
            <a:pPr marL="0" indent="0">
              <a:buNone/>
            </a:pPr>
            <a:endParaRPr lang="en-US" sz="1400" dirty="0">
              <a:latin typeface="PT Serif"/>
            </a:endParaRPr>
          </a:p>
          <a:p>
            <a:pPr marL="0" indent="0">
              <a:buNone/>
            </a:pPr>
            <a:r>
              <a:rPr lang="en-US" sz="1400" dirty="0" smtClean="0">
                <a:latin typeface="PT Serif"/>
              </a:rPr>
              <a:t>Which teacher has emitted the highest carbon emissions? </a:t>
            </a:r>
          </a:p>
          <a:p>
            <a:pPr marL="0" indent="0">
              <a:buNone/>
            </a:pPr>
            <a:endParaRPr lang="en-US" sz="1400" dirty="0">
              <a:latin typeface="PT Serif"/>
            </a:endParaRPr>
          </a:p>
          <a:p>
            <a:pPr marL="0" indent="0">
              <a:buNone/>
            </a:pPr>
            <a:r>
              <a:rPr lang="en-US" sz="1400" dirty="0" smtClean="0">
                <a:latin typeface="PT Serif"/>
              </a:rPr>
              <a:t>What suggestions would you make to the Geographers? As part of our jobs we must travel and see the world to then pass on our experiences and knowledge to you! </a:t>
            </a:r>
          </a:p>
          <a:p>
            <a:pPr marL="0" indent="0">
              <a:buNone/>
            </a:pPr>
            <a:endParaRPr lang="en-US" sz="1400" dirty="0" smtClean="0">
              <a:latin typeface="PT Serif"/>
            </a:endParaRPr>
          </a:p>
          <a:p>
            <a:pPr marL="0" indent="0">
              <a:buNone/>
            </a:pPr>
            <a:endParaRPr lang="en-US" sz="2000" dirty="0" smtClean="0">
              <a:latin typeface="PT Serif"/>
            </a:endParaRPr>
          </a:p>
        </p:txBody>
      </p:sp>
      <p:pic>
        <p:nvPicPr>
          <p:cNvPr id="4" name="Picture 3"/>
          <p:cNvPicPr>
            <a:picLocks noChangeAspect="1"/>
          </p:cNvPicPr>
          <p:nvPr/>
        </p:nvPicPr>
        <p:blipFill rotWithShape="1">
          <a:blip r:embed="rId3"/>
          <a:srcRect l="12967"/>
          <a:stretch/>
        </p:blipFill>
        <p:spPr>
          <a:xfrm>
            <a:off x="253969" y="616954"/>
            <a:ext cx="3199328" cy="2969358"/>
          </a:xfrm>
          <a:prstGeom prst="rect">
            <a:avLst/>
          </a:prstGeom>
        </p:spPr>
      </p:pic>
      <p:sp>
        <p:nvSpPr>
          <p:cNvPr id="6" name="TextBox 5"/>
          <p:cNvSpPr txBox="1"/>
          <p:nvPr/>
        </p:nvSpPr>
        <p:spPr>
          <a:xfrm>
            <a:off x="146038" y="4826675"/>
            <a:ext cx="8683113" cy="2031325"/>
          </a:xfrm>
          <a:prstGeom prst="rect">
            <a:avLst/>
          </a:prstGeom>
          <a:noFill/>
        </p:spPr>
        <p:txBody>
          <a:bodyPr wrap="square" rtlCol="0">
            <a:spAutoFit/>
          </a:bodyPr>
          <a:lstStyle/>
          <a:p>
            <a:r>
              <a:rPr lang="en-US" sz="1400" b="1" u="sng" dirty="0" err="1" smtClean="0">
                <a:solidFill>
                  <a:srgbClr val="0070C0"/>
                </a:solidFill>
              </a:rPr>
              <a:t>Mr</a:t>
            </a:r>
            <a:r>
              <a:rPr lang="en-US" sz="1400" b="1" u="sng" dirty="0" smtClean="0">
                <a:solidFill>
                  <a:srgbClr val="0070C0"/>
                </a:solidFill>
              </a:rPr>
              <a:t> Smith </a:t>
            </a:r>
            <a:r>
              <a:rPr lang="en-US" sz="1400" b="1" dirty="0" smtClean="0">
                <a:solidFill>
                  <a:srgbClr val="0070C0"/>
                </a:solidFill>
              </a:rPr>
              <a:t>– Abu Dhabi to Hanoi. Hanoi to London. London to Abu Dhabi. </a:t>
            </a:r>
          </a:p>
          <a:p>
            <a:endParaRPr lang="en-US" sz="1400" b="1" dirty="0">
              <a:solidFill>
                <a:srgbClr val="0070C0"/>
              </a:solidFill>
            </a:endParaRPr>
          </a:p>
          <a:p>
            <a:r>
              <a:rPr lang="en-US" sz="1400" b="1" u="sng" dirty="0" err="1" smtClean="0">
                <a:solidFill>
                  <a:srgbClr val="0070C0"/>
                </a:solidFill>
              </a:rPr>
              <a:t>Mr</a:t>
            </a:r>
            <a:r>
              <a:rPr lang="en-US" sz="1400" b="1" u="sng" dirty="0" smtClean="0">
                <a:solidFill>
                  <a:srgbClr val="0070C0"/>
                </a:solidFill>
              </a:rPr>
              <a:t> Barnett </a:t>
            </a:r>
            <a:r>
              <a:rPr lang="en-US" sz="1400" b="1" dirty="0" smtClean="0">
                <a:solidFill>
                  <a:srgbClr val="0070C0"/>
                </a:solidFill>
              </a:rPr>
              <a:t>– Abu Dhabi to Amman. Amman to Abu Dhabi. Abu Dhabi to San Jose. San Jose to Cardiff. Cardiff to Abu Dhabi. </a:t>
            </a:r>
          </a:p>
          <a:p>
            <a:endParaRPr lang="en-US" sz="1400" b="1" dirty="0">
              <a:solidFill>
                <a:srgbClr val="0070C0"/>
              </a:solidFill>
            </a:endParaRPr>
          </a:p>
          <a:p>
            <a:r>
              <a:rPr lang="en-US" sz="1400" b="1" u="sng" dirty="0" err="1" smtClean="0">
                <a:solidFill>
                  <a:srgbClr val="0070C0"/>
                </a:solidFill>
              </a:rPr>
              <a:t>Mr</a:t>
            </a:r>
            <a:r>
              <a:rPr lang="en-US" sz="1400" b="1" u="sng" dirty="0" smtClean="0">
                <a:solidFill>
                  <a:srgbClr val="0070C0"/>
                </a:solidFill>
              </a:rPr>
              <a:t> Sali </a:t>
            </a:r>
            <a:r>
              <a:rPr lang="en-US" sz="1400" b="1" dirty="0" smtClean="0">
                <a:solidFill>
                  <a:srgbClr val="0070C0"/>
                </a:solidFill>
              </a:rPr>
              <a:t>– Abu Dhabi to Istanbul. Istanbul to London. London to Abu Dhabi. </a:t>
            </a:r>
          </a:p>
          <a:p>
            <a:endParaRPr lang="en-US" sz="1400" b="1" u="sng" dirty="0">
              <a:solidFill>
                <a:srgbClr val="0070C0"/>
              </a:solidFill>
            </a:endParaRPr>
          </a:p>
          <a:p>
            <a:r>
              <a:rPr lang="en-US" sz="1400" b="1" u="sng" dirty="0" smtClean="0">
                <a:solidFill>
                  <a:srgbClr val="0070C0"/>
                </a:solidFill>
              </a:rPr>
              <a:t>Miss Winters </a:t>
            </a:r>
            <a:r>
              <a:rPr lang="en-US" sz="1400" b="1" dirty="0" smtClean="0">
                <a:solidFill>
                  <a:srgbClr val="0070C0"/>
                </a:solidFill>
              </a:rPr>
              <a:t>– Abu Dhabi to Amsterdam. Amsterdam to Birmingham. Bristol to Copenhagen. Copenhagen to London. London to Abu Dhabi. </a:t>
            </a:r>
            <a:endParaRPr lang="en-GB" sz="1400" b="1" dirty="0">
              <a:solidFill>
                <a:srgbClr val="0070C0"/>
              </a:solidFill>
            </a:endParaRPr>
          </a:p>
        </p:txBody>
      </p:sp>
      <p:sp>
        <p:nvSpPr>
          <p:cNvPr id="9" name="Flowchart: Punched Tape 8"/>
          <p:cNvSpPr/>
          <p:nvPr/>
        </p:nvSpPr>
        <p:spPr>
          <a:xfrm rot="21315700">
            <a:off x="1996068" y="3566928"/>
            <a:ext cx="4125952" cy="1166333"/>
          </a:xfrm>
          <a:prstGeom prst="flowChartPunchedTap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 name="TextBox 4"/>
          <p:cNvSpPr txBox="1"/>
          <p:nvPr/>
        </p:nvSpPr>
        <p:spPr>
          <a:xfrm rot="21176305">
            <a:off x="1958098" y="3656012"/>
            <a:ext cx="4201893" cy="1138773"/>
          </a:xfrm>
          <a:prstGeom prst="rect">
            <a:avLst/>
          </a:prstGeom>
          <a:noFill/>
        </p:spPr>
        <p:txBody>
          <a:bodyPr wrap="square" rtlCol="0">
            <a:spAutoFit/>
          </a:bodyPr>
          <a:lstStyle/>
          <a:p>
            <a:pPr marL="171450" indent="-171450">
              <a:buFont typeface="Arial" panose="020B0604020202020204" pitchFamily="34" charset="0"/>
              <a:buChar char="•"/>
            </a:pPr>
            <a:endParaRPr lang="en-US" sz="1200" dirty="0" smtClean="0">
              <a:latin typeface="Comic Sans MS" panose="030F0702030302020204" pitchFamily="66" charset="0"/>
            </a:endParaRPr>
          </a:p>
          <a:p>
            <a:pPr marL="171450" indent="-171450">
              <a:buFont typeface="Arial" panose="020B0604020202020204" pitchFamily="34" charset="0"/>
              <a:buChar char="•"/>
            </a:pPr>
            <a:r>
              <a:rPr lang="en-US" sz="1200" dirty="0" smtClean="0">
                <a:latin typeface="Comic Sans MS" panose="030F0702030302020204" pitchFamily="66" charset="0"/>
              </a:rPr>
              <a:t>At </a:t>
            </a:r>
            <a:r>
              <a:rPr lang="en-US" sz="1200" dirty="0">
                <a:latin typeface="Comic Sans MS" panose="030F0702030302020204" pitchFamily="66" charset="0"/>
              </a:rPr>
              <a:t>a cruising speed of 780 km per </a:t>
            </a:r>
            <a:r>
              <a:rPr lang="en-US" sz="1200" dirty="0" smtClean="0">
                <a:latin typeface="Comic Sans MS" panose="030F0702030302020204" pitchFamily="66" charset="0"/>
              </a:rPr>
              <a:t>hour the </a:t>
            </a:r>
            <a:r>
              <a:rPr lang="en-US" sz="1200" dirty="0">
                <a:latin typeface="Comic Sans MS" panose="030F0702030302020204" pitchFamily="66" charset="0"/>
              </a:rPr>
              <a:t>emissions are around 90 kg </a:t>
            </a:r>
            <a:r>
              <a:rPr lang="en-US" sz="1200" b="1" dirty="0">
                <a:latin typeface="Comic Sans MS" panose="030F0702030302020204" pitchFamily="66" charset="0"/>
              </a:rPr>
              <a:t>CO2</a:t>
            </a:r>
            <a:r>
              <a:rPr lang="en-US" sz="1200" dirty="0">
                <a:latin typeface="Comic Sans MS" panose="030F0702030302020204" pitchFamily="66" charset="0"/>
              </a:rPr>
              <a:t> per hour</a:t>
            </a:r>
            <a:r>
              <a:rPr lang="en-US" sz="1200" dirty="0" smtClean="0">
                <a:latin typeface="Comic Sans MS" panose="030F0702030302020204" pitchFamily="66" charset="0"/>
              </a:rPr>
              <a:t>.</a:t>
            </a:r>
            <a:endParaRPr lang="en-US" sz="1200" dirty="0">
              <a:latin typeface="Comic Sans MS" panose="030F0702030302020204" pitchFamily="66" charset="0"/>
            </a:endParaRPr>
          </a:p>
          <a:p>
            <a:pPr marL="171450" indent="-171450">
              <a:buFont typeface="Arial" panose="020B0604020202020204" pitchFamily="34" charset="0"/>
              <a:buChar char="•"/>
            </a:pPr>
            <a:r>
              <a:rPr lang="en-US" sz="1200" dirty="0">
                <a:latin typeface="Comic Sans MS" panose="030F0702030302020204" pitchFamily="66" charset="0"/>
              </a:rPr>
              <a:t>A </a:t>
            </a:r>
            <a:r>
              <a:rPr lang="en-US" sz="1200" b="1" dirty="0">
                <a:latin typeface="Comic Sans MS" panose="030F0702030302020204" pitchFamily="66" charset="0"/>
              </a:rPr>
              <a:t>plane can fly</a:t>
            </a:r>
            <a:r>
              <a:rPr lang="en-US" sz="1200" dirty="0">
                <a:latin typeface="Comic Sans MS" panose="030F0702030302020204" pitchFamily="66" charset="0"/>
              </a:rPr>
              <a:t> 7 </a:t>
            </a:r>
            <a:r>
              <a:rPr lang="en-US" sz="1200" b="1" dirty="0">
                <a:latin typeface="Comic Sans MS" panose="030F0702030302020204" pitchFamily="66" charset="0"/>
              </a:rPr>
              <a:t>miles per minute</a:t>
            </a:r>
            <a:r>
              <a:rPr lang="en-US" sz="1400" dirty="0">
                <a:latin typeface="PT Serif"/>
              </a:rPr>
              <a:t>.</a:t>
            </a:r>
          </a:p>
          <a:p>
            <a:endParaRPr lang="en-GB" dirty="0"/>
          </a:p>
        </p:txBody>
      </p:sp>
      <p:sp>
        <p:nvSpPr>
          <p:cNvPr id="10" name="Teardrop 9"/>
          <p:cNvSpPr/>
          <p:nvPr/>
        </p:nvSpPr>
        <p:spPr>
          <a:xfrm rot="8263814">
            <a:off x="636152" y="3555082"/>
            <a:ext cx="699885" cy="726145"/>
          </a:xfrm>
          <a:prstGeom prst="teardrop">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12" name="Rectangle 11"/>
          <p:cNvSpPr/>
          <p:nvPr/>
        </p:nvSpPr>
        <p:spPr>
          <a:xfrm>
            <a:off x="410032" y="4405110"/>
            <a:ext cx="1129155" cy="338554"/>
          </a:xfrm>
          <a:prstGeom prst="rect">
            <a:avLst/>
          </a:prstGeom>
          <a:noFill/>
        </p:spPr>
        <p:txBody>
          <a:bodyPr wrap="none" lIns="91440" tIns="45720" rIns="91440" bIns="45720">
            <a:spAutoFit/>
          </a:bodyPr>
          <a:lstStyle/>
          <a:p>
            <a:pPr algn="ctr"/>
            <a:r>
              <a:rPr lang="en-US" sz="1600" u="sng" dirty="0" smtClean="0">
                <a:ln w="0"/>
                <a:effectLst>
                  <a:outerShdw blurRad="38100" dist="19050" dir="2700000" algn="tl" rotWithShape="0">
                    <a:schemeClr val="dk1">
                      <a:alpha val="40000"/>
                    </a:schemeClr>
                  </a:outerShdw>
                </a:effectLst>
              </a:rPr>
              <a:t>LOCATIONS</a:t>
            </a:r>
            <a:endParaRPr lang="en-US" sz="1600" b="0" u="sng" cap="none" spc="0" dirty="0">
              <a:ln w="0"/>
              <a:solidFill>
                <a:schemeClr val="tx1"/>
              </a:solidFill>
              <a:effectLst>
                <a:outerShdw blurRad="38100" dist="19050" dir="2700000" algn="tl" rotWithShape="0">
                  <a:schemeClr val="dk1">
                    <a:alpha val="40000"/>
                  </a:schemeClr>
                </a:outerShdw>
              </a:effectLst>
            </a:endParaRPr>
          </a:p>
        </p:txBody>
      </p:sp>
      <p:sp>
        <p:nvSpPr>
          <p:cNvPr id="14" name="Freeform 13"/>
          <p:cNvSpPr/>
          <p:nvPr/>
        </p:nvSpPr>
        <p:spPr>
          <a:xfrm>
            <a:off x="3399692" y="3669323"/>
            <a:ext cx="281354" cy="140677"/>
          </a:xfrm>
          <a:custGeom>
            <a:avLst/>
            <a:gdLst>
              <a:gd name="connsiteX0" fmla="*/ 0 w 281354"/>
              <a:gd name="connsiteY0" fmla="*/ 0 h 140677"/>
              <a:gd name="connsiteX1" fmla="*/ 11723 w 281354"/>
              <a:gd name="connsiteY1" fmla="*/ 128954 h 140677"/>
              <a:gd name="connsiteX2" fmla="*/ 46893 w 281354"/>
              <a:gd name="connsiteY2" fmla="*/ 140677 h 140677"/>
              <a:gd name="connsiteX3" fmla="*/ 105508 w 281354"/>
              <a:gd name="connsiteY3" fmla="*/ 128954 h 140677"/>
              <a:gd name="connsiteX4" fmla="*/ 175846 w 281354"/>
              <a:gd name="connsiteY4" fmla="*/ 93785 h 140677"/>
              <a:gd name="connsiteX5" fmla="*/ 281354 w 281354"/>
              <a:gd name="connsiteY5" fmla="*/ 70339 h 140677"/>
              <a:gd name="connsiteX6" fmla="*/ 58616 w 281354"/>
              <a:gd name="connsiteY6" fmla="*/ 46892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354" h="140677">
                <a:moveTo>
                  <a:pt x="0" y="0"/>
                </a:moveTo>
                <a:cubicBezTo>
                  <a:pt x="3908" y="42985"/>
                  <a:pt x="-1926" y="88007"/>
                  <a:pt x="11723" y="128954"/>
                </a:cubicBezTo>
                <a:cubicBezTo>
                  <a:pt x="15631" y="140677"/>
                  <a:pt x="34536" y="140677"/>
                  <a:pt x="46893" y="140677"/>
                </a:cubicBezTo>
                <a:cubicBezTo>
                  <a:pt x="66818" y="140677"/>
                  <a:pt x="86178" y="133787"/>
                  <a:pt x="105508" y="128954"/>
                </a:cubicBezTo>
                <a:cubicBezTo>
                  <a:pt x="164442" y="114221"/>
                  <a:pt x="118539" y="122438"/>
                  <a:pt x="175846" y="93785"/>
                </a:cubicBezTo>
                <a:cubicBezTo>
                  <a:pt x="204705" y="79356"/>
                  <a:pt x="254340" y="74841"/>
                  <a:pt x="281354" y="70339"/>
                </a:cubicBezTo>
                <a:cubicBezTo>
                  <a:pt x="210935" y="-83"/>
                  <a:pt x="268961" y="46892"/>
                  <a:pt x="58616" y="4689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3489392" y="3731559"/>
            <a:ext cx="253230" cy="67235"/>
          </a:xfrm>
          <a:custGeom>
            <a:avLst/>
            <a:gdLst>
              <a:gd name="connsiteX0" fmla="*/ 120 w 253230"/>
              <a:gd name="connsiteY0" fmla="*/ 20170 h 67235"/>
              <a:gd name="connsiteX1" fmla="*/ 13567 w 253230"/>
              <a:gd name="connsiteY1" fmla="*/ 53788 h 67235"/>
              <a:gd name="connsiteX2" fmla="*/ 33737 w 253230"/>
              <a:gd name="connsiteY2" fmla="*/ 60512 h 67235"/>
              <a:gd name="connsiteX3" fmla="*/ 60632 w 253230"/>
              <a:gd name="connsiteY3" fmla="*/ 67235 h 67235"/>
              <a:gd name="connsiteX4" fmla="*/ 188379 w 253230"/>
              <a:gd name="connsiteY4" fmla="*/ 60512 h 67235"/>
              <a:gd name="connsiteX5" fmla="*/ 228720 w 253230"/>
              <a:gd name="connsiteY5" fmla="*/ 47065 h 67235"/>
              <a:gd name="connsiteX6" fmla="*/ 235443 w 253230"/>
              <a:gd name="connsiteY6" fmla="*/ 26894 h 67235"/>
              <a:gd name="connsiteX7" fmla="*/ 168208 w 253230"/>
              <a:gd name="connsiteY7" fmla="*/ 0 h 67235"/>
              <a:gd name="connsiteX8" fmla="*/ 67355 w 253230"/>
              <a:gd name="connsiteY8" fmla="*/ 6723 h 67235"/>
              <a:gd name="connsiteX9" fmla="*/ 20290 w 253230"/>
              <a:gd name="connsiteY9" fmla="*/ 13447 h 67235"/>
              <a:gd name="connsiteX10" fmla="*/ 120 w 253230"/>
              <a:gd name="connsiteY10" fmla="*/ 20170 h 6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230" h="67235">
                <a:moveTo>
                  <a:pt x="120" y="20170"/>
                </a:moveTo>
                <a:cubicBezTo>
                  <a:pt x="-1001" y="26894"/>
                  <a:pt x="5841" y="44516"/>
                  <a:pt x="13567" y="53788"/>
                </a:cubicBezTo>
                <a:cubicBezTo>
                  <a:pt x="18104" y="59233"/>
                  <a:pt x="26923" y="58565"/>
                  <a:pt x="33737" y="60512"/>
                </a:cubicBezTo>
                <a:cubicBezTo>
                  <a:pt x="42622" y="63051"/>
                  <a:pt x="51667" y="64994"/>
                  <a:pt x="60632" y="67235"/>
                </a:cubicBezTo>
                <a:cubicBezTo>
                  <a:pt x="103214" y="64994"/>
                  <a:pt x="146041" y="65592"/>
                  <a:pt x="188379" y="60512"/>
                </a:cubicBezTo>
                <a:cubicBezTo>
                  <a:pt x="202452" y="58823"/>
                  <a:pt x="228720" y="47065"/>
                  <a:pt x="228720" y="47065"/>
                </a:cubicBezTo>
                <a:cubicBezTo>
                  <a:pt x="230961" y="40341"/>
                  <a:pt x="232274" y="33233"/>
                  <a:pt x="235443" y="26894"/>
                </a:cubicBezTo>
                <a:cubicBezTo>
                  <a:pt x="257039" y="-16300"/>
                  <a:pt x="279721" y="9292"/>
                  <a:pt x="168208" y="0"/>
                </a:cubicBezTo>
                <a:cubicBezTo>
                  <a:pt x="134590" y="2241"/>
                  <a:pt x="100909" y="3673"/>
                  <a:pt x="67355" y="6723"/>
                </a:cubicBezTo>
                <a:cubicBezTo>
                  <a:pt x="51572" y="8158"/>
                  <a:pt x="35469" y="8893"/>
                  <a:pt x="20290" y="13447"/>
                </a:cubicBezTo>
                <a:cubicBezTo>
                  <a:pt x="12550" y="15769"/>
                  <a:pt x="1241" y="13446"/>
                  <a:pt x="120" y="2017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300895" y="103841"/>
            <a:ext cx="1939955" cy="954107"/>
          </a:xfrm>
          <a:prstGeom prst="rect">
            <a:avLst/>
          </a:prstGeom>
          <a:noFill/>
        </p:spPr>
        <p:txBody>
          <a:bodyPr wrap="none" lIns="91440" tIns="45720" rIns="91440" bIns="45720">
            <a:spAutoFit/>
          </a:bodyPr>
          <a:lstStyle/>
          <a:p>
            <a:pPr algn="ctr"/>
            <a:r>
              <a:rPr lang="en-US" sz="2800" b="1" cap="none" spc="0" dirty="0" smtClean="0">
                <a:ln w="0"/>
                <a:solidFill>
                  <a:srgbClr val="0070C0"/>
                </a:solidFill>
                <a:effectLst>
                  <a:outerShdw blurRad="38100" dist="19050" dir="2700000" algn="tl" rotWithShape="0">
                    <a:schemeClr val="dk1">
                      <a:alpha val="40000"/>
                    </a:schemeClr>
                  </a:outerShdw>
                </a:effectLst>
              </a:rPr>
              <a:t>MATHS </a:t>
            </a:r>
          </a:p>
          <a:p>
            <a:pPr algn="ctr"/>
            <a:r>
              <a:rPr lang="en-US" sz="2800" b="1" cap="none" spc="0" dirty="0" smtClean="0">
                <a:ln w="0"/>
                <a:solidFill>
                  <a:srgbClr val="0070C0"/>
                </a:solidFill>
                <a:effectLst>
                  <a:outerShdw blurRad="38100" dist="19050" dir="2700000" algn="tl" rotWithShape="0">
                    <a:schemeClr val="dk1">
                      <a:alpha val="40000"/>
                    </a:schemeClr>
                  </a:outerShdw>
                </a:effectLst>
              </a:rPr>
              <a:t>CHALLENGE</a:t>
            </a:r>
            <a:endParaRPr lang="en-US" sz="2800" b="1" cap="none"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996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298"/>
          <a:stretch/>
        </p:blipFill>
        <p:spPr>
          <a:xfrm>
            <a:off x="193430" y="1107831"/>
            <a:ext cx="8739554" cy="5416062"/>
          </a:xfrm>
          <a:prstGeom prst="rect">
            <a:avLst/>
          </a:prstGeom>
        </p:spPr>
      </p:pic>
      <p:sp>
        <p:nvSpPr>
          <p:cNvPr id="5" name="Rectangle 4"/>
          <p:cNvSpPr/>
          <p:nvPr/>
        </p:nvSpPr>
        <p:spPr>
          <a:xfrm>
            <a:off x="1308478" y="272533"/>
            <a:ext cx="6795450" cy="584775"/>
          </a:xfrm>
          <a:prstGeom prst="rect">
            <a:avLst/>
          </a:prstGeom>
        </p:spPr>
        <p:txBody>
          <a:bodyPr wrap="none">
            <a:spAutoFit/>
          </a:bodyPr>
          <a:lstStyle/>
          <a:p>
            <a:r>
              <a:rPr lang="en-US" dirty="0">
                <a:latin typeface="PT Serif"/>
              </a:rPr>
              <a:t>“</a:t>
            </a:r>
            <a:r>
              <a:rPr lang="en-US" sz="3200" i="1" dirty="0">
                <a:solidFill>
                  <a:schemeClr val="accent1">
                    <a:lumMod val="75000"/>
                  </a:schemeClr>
                </a:solidFill>
                <a:latin typeface="PT Serif"/>
              </a:rPr>
              <a:t>The seas are rising, and so are we!”</a:t>
            </a:r>
            <a:endParaRPr lang="en-GB" sz="3200" i="1" dirty="0">
              <a:solidFill>
                <a:schemeClr val="accent1">
                  <a:lumMod val="75000"/>
                </a:schemeClr>
              </a:solidFill>
            </a:endParaRPr>
          </a:p>
        </p:txBody>
      </p:sp>
    </p:spTree>
    <p:extLst>
      <p:ext uri="{BB962C8B-B14F-4D97-AF65-F5344CB8AC3E}">
        <p14:creationId xmlns:p14="http://schemas.microsoft.com/office/powerpoint/2010/main" val="103863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3600" b="1" dirty="0" smtClean="0"/>
              <a:t>QUIZ </a:t>
            </a:r>
            <a:endParaRPr lang="en-GB" sz="3600" b="1" dirty="0"/>
          </a:p>
        </p:txBody>
      </p:sp>
      <p:pic>
        <p:nvPicPr>
          <p:cNvPr id="4" name="Picture 3"/>
          <p:cNvPicPr>
            <a:picLocks noChangeAspect="1"/>
          </p:cNvPicPr>
          <p:nvPr/>
        </p:nvPicPr>
        <p:blipFill>
          <a:blip r:embed="rId2"/>
          <a:stretch>
            <a:fillRect/>
          </a:stretch>
        </p:blipFill>
        <p:spPr>
          <a:xfrm>
            <a:off x="3621666" y="0"/>
            <a:ext cx="5240215" cy="6741979"/>
          </a:xfrm>
          <a:prstGeom prst="rect">
            <a:avLst/>
          </a:prstGeom>
        </p:spPr>
      </p:pic>
      <p:sp>
        <p:nvSpPr>
          <p:cNvPr id="7" name="TextBox 6"/>
          <p:cNvSpPr txBox="1"/>
          <p:nvPr/>
        </p:nvSpPr>
        <p:spPr>
          <a:xfrm>
            <a:off x="282119" y="186338"/>
            <a:ext cx="3339548" cy="6555641"/>
          </a:xfrm>
          <a:prstGeom prst="rect">
            <a:avLst/>
          </a:prstGeom>
          <a:noFill/>
        </p:spPr>
        <p:txBody>
          <a:bodyPr wrap="square" rtlCol="0">
            <a:spAutoFit/>
          </a:bodyPr>
          <a:lstStyle/>
          <a:p>
            <a:r>
              <a:rPr lang="en-US" sz="2000" b="1" dirty="0" smtClean="0">
                <a:solidFill>
                  <a:schemeClr val="accent1">
                    <a:lumMod val="75000"/>
                  </a:schemeClr>
                </a:solidFill>
                <a:latin typeface="PT Serif"/>
              </a:rPr>
              <a:t>Greta has become one of the youngest </a:t>
            </a:r>
            <a:r>
              <a:rPr lang="en-US" sz="2000" b="1" dirty="0">
                <a:solidFill>
                  <a:schemeClr val="accent1">
                    <a:lumMod val="75000"/>
                  </a:schemeClr>
                </a:solidFill>
                <a:latin typeface="PT Serif"/>
              </a:rPr>
              <a:t>C</a:t>
            </a:r>
            <a:r>
              <a:rPr lang="en-US" sz="2000" b="1" dirty="0" smtClean="0">
                <a:solidFill>
                  <a:schemeClr val="accent1">
                    <a:lumMod val="75000"/>
                  </a:schemeClr>
                </a:solidFill>
                <a:latin typeface="PT Serif"/>
              </a:rPr>
              <a:t>limate Activists. </a:t>
            </a:r>
          </a:p>
          <a:p>
            <a:endParaRPr lang="en-US" sz="2000" b="1" dirty="0" smtClean="0">
              <a:solidFill>
                <a:schemeClr val="accent1">
                  <a:lumMod val="75000"/>
                </a:schemeClr>
              </a:solidFill>
              <a:latin typeface="PT Serif"/>
            </a:endParaRPr>
          </a:p>
          <a:p>
            <a:pPr algn="r"/>
            <a:endParaRPr lang="en-US" sz="2000" b="1" dirty="0">
              <a:solidFill>
                <a:schemeClr val="accent1">
                  <a:lumMod val="75000"/>
                </a:schemeClr>
              </a:solidFill>
              <a:latin typeface="PT Serif"/>
            </a:endParaRPr>
          </a:p>
          <a:p>
            <a:pPr algn="r"/>
            <a:r>
              <a:rPr lang="en-US" sz="2000" b="1" dirty="0" smtClean="0">
                <a:solidFill>
                  <a:schemeClr val="accent1">
                    <a:lumMod val="75000"/>
                  </a:schemeClr>
                </a:solidFill>
                <a:latin typeface="PT Serif"/>
              </a:rPr>
              <a:t>She has led major protests in Sweden and encouraged protests globally. </a:t>
            </a:r>
          </a:p>
          <a:p>
            <a:endParaRPr lang="en-US" sz="2000" b="1" dirty="0">
              <a:solidFill>
                <a:schemeClr val="accent1">
                  <a:lumMod val="75000"/>
                </a:schemeClr>
              </a:solidFill>
              <a:latin typeface="PT Serif"/>
            </a:endParaRPr>
          </a:p>
          <a:p>
            <a:endParaRPr lang="en-US" sz="2000" b="1" dirty="0" smtClean="0">
              <a:solidFill>
                <a:schemeClr val="accent1">
                  <a:lumMod val="75000"/>
                </a:schemeClr>
              </a:solidFill>
              <a:latin typeface="PT Serif"/>
            </a:endParaRPr>
          </a:p>
          <a:p>
            <a:r>
              <a:rPr lang="en-US" sz="2000" b="1" dirty="0" smtClean="0">
                <a:solidFill>
                  <a:schemeClr val="accent1">
                    <a:lumMod val="75000"/>
                  </a:schemeClr>
                </a:solidFill>
                <a:latin typeface="PT Serif"/>
              </a:rPr>
              <a:t>She believes we are living in a ‘climate emergency’ and we must take action .. </a:t>
            </a:r>
          </a:p>
          <a:p>
            <a:endParaRPr lang="en-US" sz="2000" b="1" dirty="0">
              <a:solidFill>
                <a:schemeClr val="accent1">
                  <a:lumMod val="75000"/>
                </a:schemeClr>
              </a:solidFill>
              <a:latin typeface="PT Serif"/>
            </a:endParaRPr>
          </a:p>
          <a:p>
            <a:pPr algn="ctr"/>
            <a:endParaRPr lang="en-US" sz="2000" b="1" dirty="0" smtClean="0">
              <a:solidFill>
                <a:schemeClr val="accent1">
                  <a:lumMod val="75000"/>
                </a:schemeClr>
              </a:solidFill>
              <a:latin typeface="PT Serif"/>
            </a:endParaRPr>
          </a:p>
          <a:p>
            <a:pPr algn="ctr"/>
            <a:r>
              <a:rPr lang="en-US" sz="2000" b="1" dirty="0" smtClean="0">
                <a:solidFill>
                  <a:schemeClr val="accent1">
                    <a:lumMod val="75000"/>
                  </a:schemeClr>
                </a:solidFill>
                <a:latin typeface="PT Serif"/>
              </a:rPr>
              <a:t>She decided to sail to New York to attend the next Climate Summit, hosted by the United Nations this September!</a:t>
            </a:r>
          </a:p>
        </p:txBody>
      </p:sp>
    </p:spTree>
    <p:extLst>
      <p:ext uri="{BB962C8B-B14F-4D97-AF65-F5344CB8AC3E}">
        <p14:creationId xmlns:p14="http://schemas.microsoft.com/office/powerpoint/2010/main" val="213020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6831" y="83086"/>
            <a:ext cx="8460000" cy="1079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sng" strike="noStrike" kern="1200" cap="none" spc="0" normalizeH="0" baseline="0" noProof="0" dirty="0" smtClean="0">
                <a:ln>
                  <a:noFill/>
                </a:ln>
                <a:solidFill>
                  <a:prstClr val="white"/>
                </a:solidFill>
                <a:effectLst/>
                <a:uLnTx/>
                <a:uFillTx/>
                <a:latin typeface="Trebuchet MS" panose="020B0603020202020204" pitchFamily="34" charset="0"/>
                <a:ea typeface="+mn-ea"/>
                <a:cs typeface="+mn-cs"/>
              </a:rPr>
              <a:t>Discussing</a:t>
            </a:r>
            <a:r>
              <a:rPr kumimoji="0" lang="en-US" sz="3600" b="0" i="0" u="sng" strike="noStrike" kern="1200" cap="none" spc="0" normalizeH="0" noProof="0" dirty="0" smtClean="0">
                <a:ln>
                  <a:noFill/>
                </a:ln>
                <a:solidFill>
                  <a:prstClr val="white"/>
                </a:solidFill>
                <a:effectLst/>
                <a:uLnTx/>
                <a:uFillTx/>
                <a:latin typeface="Trebuchet MS" panose="020B0603020202020204" pitchFamily="34" charset="0"/>
                <a:ea typeface="+mn-ea"/>
                <a:cs typeface="+mn-cs"/>
              </a:rPr>
              <a:t> Climate Change ….</a:t>
            </a:r>
            <a:endParaRPr kumimoji="0" lang="en-GB" sz="3600" b="0" i="0" u="sng"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Rounded Rectangle 4"/>
          <p:cNvSpPr/>
          <p:nvPr/>
        </p:nvSpPr>
        <p:spPr>
          <a:xfrm>
            <a:off x="0" y="2365063"/>
            <a:ext cx="3869836" cy="13896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WTE/ WTE+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Show confidence</a:t>
            </a:r>
            <a:r>
              <a:rPr kumimoji="0" lang="en-US" sz="2400" b="0" i="0" u="none" strike="noStrike" kern="1200" cap="none" spc="0" normalizeH="0" noProof="0" dirty="0" smtClean="0">
                <a:ln>
                  <a:noFill/>
                </a:ln>
                <a:solidFill>
                  <a:prstClr val="black"/>
                </a:solidFill>
                <a:effectLst/>
                <a:uLnTx/>
                <a:uFillTx/>
                <a:latin typeface="Trebuchet MS" panose="020B0603020202020204" pitchFamily="34" charset="0"/>
                <a:ea typeface="+mn-ea"/>
                <a:cs typeface="+mn-cs"/>
              </a:rPr>
              <a:t> in plotting human features on a map</a:t>
            </a:r>
            <a:endParaRPr kumimoji="0" lang="en-GB"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 name="Rounded Rectangle 5"/>
          <p:cNvSpPr/>
          <p:nvPr/>
        </p:nvSpPr>
        <p:spPr>
          <a:xfrm>
            <a:off x="0" y="4030868"/>
            <a:ext cx="3869836" cy="117849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ME/ME+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sz="2400" dirty="0" smtClean="0">
                <a:solidFill>
                  <a:prstClr val="black"/>
                </a:solidFill>
                <a:latin typeface="Trebuchet MS" panose="020B0603020202020204" pitchFamily="34" charset="0"/>
              </a:rPr>
              <a:t>Be able to plot 6 figure grid references</a:t>
            </a:r>
            <a:r>
              <a:rPr kumimoji="0" lang="en-GB" sz="2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endParaRPr kumimoji="0" lang="en-GB"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7" name="Rounded Rectangle 6"/>
          <p:cNvSpPr/>
          <p:nvPr/>
        </p:nvSpPr>
        <p:spPr>
          <a:xfrm>
            <a:off x="0" y="5485521"/>
            <a:ext cx="3869836" cy="10944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EE/EE+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Be able</a:t>
            </a:r>
            <a:r>
              <a:rPr kumimoji="0" lang="en-US" sz="2400" b="0" i="0" u="none" strike="noStrike" kern="1200" cap="none" spc="0" normalizeH="0" noProof="0" dirty="0" smtClean="0">
                <a:ln>
                  <a:noFill/>
                </a:ln>
                <a:solidFill>
                  <a:prstClr val="black"/>
                </a:solidFill>
                <a:effectLst/>
                <a:uLnTx/>
                <a:uFillTx/>
                <a:latin typeface="Trebuchet MS" panose="020B0603020202020204" pitchFamily="34" charset="0"/>
                <a:ea typeface="+mn-ea"/>
                <a:cs typeface="+mn-cs"/>
              </a:rPr>
              <a:t> to work out accurate scale. </a:t>
            </a:r>
            <a:endParaRPr kumimoji="0" lang="en-GB" sz="2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p:txBody>
      </p:sp>
      <p:pic>
        <p:nvPicPr>
          <p:cNvPr id="2" name="Picture 1"/>
          <p:cNvPicPr>
            <a:picLocks noChangeAspect="1"/>
          </p:cNvPicPr>
          <p:nvPr/>
        </p:nvPicPr>
        <p:blipFill rotWithShape="1">
          <a:blip r:embed="rId2"/>
          <a:srcRect l="3078" t="20220" r="15505" b="21362"/>
          <a:stretch/>
        </p:blipFill>
        <p:spPr>
          <a:xfrm>
            <a:off x="4536831" y="1549323"/>
            <a:ext cx="4448908" cy="4675061"/>
          </a:xfrm>
          <a:prstGeom prst="rect">
            <a:avLst/>
          </a:prstGeom>
        </p:spPr>
      </p:pic>
      <p:sp>
        <p:nvSpPr>
          <p:cNvPr id="8" name="Rectangle 7"/>
          <p:cNvSpPr/>
          <p:nvPr/>
        </p:nvSpPr>
        <p:spPr>
          <a:xfrm>
            <a:off x="0" y="1528847"/>
            <a:ext cx="4365458" cy="769441"/>
          </a:xfrm>
          <a:prstGeom prst="rect">
            <a:avLst/>
          </a:prstGeom>
          <a:noFill/>
        </p:spPr>
        <p:txBody>
          <a:bodyPr wrap="square" lIns="91440" tIns="45720" rIns="91440" bIns="45720">
            <a:spAutoFit/>
          </a:bodyPr>
          <a:lstStyle/>
          <a:p>
            <a:pPr algn="ctr"/>
            <a:r>
              <a:rPr lang="en-US" sz="4400" b="0" cap="none" spc="0" dirty="0" smtClean="0">
                <a:ln w="0"/>
                <a:solidFill>
                  <a:schemeClr val="accent1"/>
                </a:solidFill>
                <a:effectLst>
                  <a:outerShdw blurRad="38100" dist="25400" dir="5400000" algn="ctr" rotWithShape="0">
                    <a:srgbClr val="6E747A">
                      <a:alpha val="43000"/>
                    </a:srgbClr>
                  </a:outerShdw>
                </a:effectLst>
              </a:rPr>
              <a:t>AF2– MAP SKILLS</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7919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46036" y="1180163"/>
            <a:ext cx="3438938" cy="5059017"/>
          </a:xfrm>
        </p:spPr>
        <p:txBody>
          <a:bodyPr>
            <a:noAutofit/>
          </a:bodyPr>
          <a:lstStyle/>
          <a:p>
            <a:r>
              <a:rPr lang="en-US" sz="2400" dirty="0" smtClean="0"/>
              <a:t>In groups, you must  use the information on your table to find the correct answers.</a:t>
            </a:r>
          </a:p>
          <a:p>
            <a:endParaRPr lang="en-US" sz="2400" dirty="0"/>
          </a:p>
          <a:p>
            <a:r>
              <a:rPr lang="en-US" sz="2400" dirty="0" smtClean="0"/>
              <a:t>Once you have answered the questions and are confident they are right. Stand up. </a:t>
            </a:r>
          </a:p>
          <a:p>
            <a:endParaRPr lang="en-US" sz="2400" dirty="0"/>
          </a:p>
          <a:p>
            <a:r>
              <a:rPr lang="en-US" sz="2400" dirty="0" smtClean="0"/>
              <a:t>House points awarded to the fastest and most accurate team!!  </a:t>
            </a:r>
            <a:endParaRPr lang="en-GB" sz="2400" dirty="0"/>
          </a:p>
        </p:txBody>
      </p:sp>
      <p:pic>
        <p:nvPicPr>
          <p:cNvPr id="4" name="Picture 3"/>
          <p:cNvPicPr>
            <a:picLocks noChangeAspect="1"/>
          </p:cNvPicPr>
          <p:nvPr/>
        </p:nvPicPr>
        <p:blipFill rotWithShape="1">
          <a:blip r:embed="rId2"/>
          <a:srcRect l="9413" t="40998" r="27238" b="16217"/>
          <a:stretch/>
        </p:blipFill>
        <p:spPr>
          <a:xfrm>
            <a:off x="0" y="1828800"/>
            <a:ext cx="5148470" cy="5029200"/>
          </a:xfrm>
          <a:prstGeom prst="rect">
            <a:avLst/>
          </a:prstGeom>
        </p:spPr>
      </p:pic>
      <p:sp>
        <p:nvSpPr>
          <p:cNvPr id="6" name="Rectangle 5"/>
          <p:cNvSpPr/>
          <p:nvPr/>
        </p:nvSpPr>
        <p:spPr>
          <a:xfrm>
            <a:off x="743712" y="164500"/>
            <a:ext cx="7696339" cy="1015663"/>
          </a:xfrm>
          <a:prstGeom prst="rect">
            <a:avLst/>
          </a:prstGeom>
          <a:noFill/>
        </p:spPr>
        <p:txBody>
          <a:bodyPr wrap="none" lIns="91440" tIns="45720" rIns="91440" bIns="45720">
            <a:spAutoFit/>
          </a:bodyPr>
          <a:lstStyle/>
          <a:p>
            <a:pPr algn="ctr"/>
            <a:r>
              <a:rPr lang="en-US" sz="6000" b="1" cap="none" spc="0" dirty="0" smtClean="0">
                <a:ln w="22225">
                  <a:solidFill>
                    <a:schemeClr val="accent2"/>
                  </a:solidFill>
                  <a:prstDash val="solid"/>
                </a:ln>
                <a:solidFill>
                  <a:schemeClr val="accent2">
                    <a:lumMod val="40000"/>
                    <a:lumOff val="60000"/>
                  </a:schemeClr>
                </a:solidFill>
                <a:effectLst/>
              </a:rPr>
              <a:t>RACE FOR KNOWLEDGE</a:t>
            </a:r>
            <a:endParaRPr lang="en-US" sz="60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417436" y="1577728"/>
            <a:ext cx="5963472"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WHAT IS THE UN?</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4996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712" y="164500"/>
            <a:ext cx="7696339" cy="1015663"/>
          </a:xfrm>
          <a:prstGeom prst="rect">
            <a:avLst/>
          </a:prstGeom>
          <a:noFill/>
        </p:spPr>
        <p:txBody>
          <a:bodyPr wrap="none" lIns="91440" tIns="45720" rIns="91440" bIns="45720">
            <a:spAutoFit/>
          </a:bodyPr>
          <a:lstStyle/>
          <a:p>
            <a:pPr algn="ctr"/>
            <a:r>
              <a:rPr lang="en-US" sz="6000" b="1" cap="none" spc="0" dirty="0" smtClean="0">
                <a:ln w="22225">
                  <a:solidFill>
                    <a:schemeClr val="accent2"/>
                  </a:solidFill>
                  <a:prstDash val="solid"/>
                </a:ln>
                <a:solidFill>
                  <a:schemeClr val="accent2">
                    <a:lumMod val="40000"/>
                    <a:lumOff val="60000"/>
                  </a:schemeClr>
                </a:solidFill>
                <a:effectLst/>
              </a:rPr>
              <a:t>RACE FOR KNOWLEDGE</a:t>
            </a:r>
            <a:endParaRPr lang="en-US" sz="6000" b="1" cap="none" spc="0" dirty="0">
              <a:ln w="22225">
                <a:solidFill>
                  <a:schemeClr val="accent2"/>
                </a:solidFill>
                <a:prstDash val="solid"/>
              </a:ln>
              <a:solidFill>
                <a:schemeClr val="accent2">
                  <a:lumMod val="40000"/>
                  <a:lumOff val="60000"/>
                </a:schemeClr>
              </a:solidFill>
              <a:effectLst/>
            </a:endParaRPr>
          </a:p>
        </p:txBody>
      </p:sp>
      <p:sp>
        <p:nvSpPr>
          <p:cNvPr id="2" name="Subtitle 1"/>
          <p:cNvSpPr>
            <a:spLocks noGrp="1"/>
          </p:cNvSpPr>
          <p:nvPr>
            <p:ph type="subTitle" idx="1"/>
          </p:nvPr>
        </p:nvSpPr>
        <p:spPr>
          <a:xfrm>
            <a:off x="743712" y="1180163"/>
            <a:ext cx="8249476" cy="5476460"/>
          </a:xfrm>
        </p:spPr>
        <p:txBody>
          <a:bodyPr>
            <a:normAutofit fontScale="55000" lnSpcReduction="20000"/>
          </a:bodyPr>
          <a:lstStyle/>
          <a:p>
            <a:pPr marL="514350" indent="-514350" algn="l">
              <a:buAutoNum type="arabicPeriod"/>
            </a:pPr>
            <a:r>
              <a:rPr lang="en-US" sz="4400" dirty="0" smtClean="0"/>
              <a:t>What is the purpose of the United Nations ? </a:t>
            </a:r>
          </a:p>
          <a:p>
            <a:pPr marL="514350" indent="-514350" algn="l">
              <a:buAutoNum type="arabicPeriod"/>
            </a:pPr>
            <a:r>
              <a:rPr lang="en-US" sz="4400" dirty="0" smtClean="0"/>
              <a:t>When was the United Nations set up? </a:t>
            </a:r>
          </a:p>
          <a:p>
            <a:pPr marL="514350" indent="-514350" algn="l">
              <a:buAutoNum type="arabicPeriod"/>
            </a:pPr>
            <a:r>
              <a:rPr lang="en-US" sz="4400" dirty="0" smtClean="0"/>
              <a:t>How many countries are part of the UN? </a:t>
            </a:r>
          </a:p>
          <a:p>
            <a:pPr marL="514350" indent="-514350" algn="l">
              <a:buAutoNum type="arabicPeriod"/>
            </a:pPr>
            <a:r>
              <a:rPr lang="en-US" sz="4400" dirty="0" smtClean="0"/>
              <a:t>Who makes the decisions? </a:t>
            </a:r>
          </a:p>
          <a:p>
            <a:pPr marL="514350" indent="-514350" algn="l">
              <a:buAutoNum type="arabicPeriod"/>
            </a:pPr>
            <a:r>
              <a:rPr lang="en-US" sz="4400" dirty="0" smtClean="0"/>
              <a:t>What is the job of the Secretary General for the UN?</a:t>
            </a:r>
          </a:p>
          <a:p>
            <a:pPr marL="514350" indent="-514350" algn="l">
              <a:buAutoNum type="arabicPeriod"/>
            </a:pPr>
            <a:r>
              <a:rPr lang="en-US" sz="4400" dirty="0" smtClean="0"/>
              <a:t>When was the UN Declaration for Human Rights created? </a:t>
            </a:r>
          </a:p>
          <a:p>
            <a:pPr marL="514350" indent="-514350" algn="l">
              <a:buAutoNum type="arabicPeriod"/>
            </a:pPr>
            <a:r>
              <a:rPr lang="en-US" sz="4400" dirty="0" smtClean="0"/>
              <a:t>There are 30 Human right agreements. What is number 1? </a:t>
            </a:r>
          </a:p>
          <a:p>
            <a:pPr marL="514350" indent="-514350" algn="l">
              <a:buAutoNum type="arabicPeriod"/>
            </a:pPr>
            <a:r>
              <a:rPr lang="en-US" sz="4400" dirty="0" smtClean="0"/>
              <a:t>What are the SDGs ? </a:t>
            </a:r>
          </a:p>
          <a:p>
            <a:pPr marL="514350" indent="-514350" algn="l">
              <a:buAutoNum type="arabicPeriod"/>
            </a:pPr>
            <a:r>
              <a:rPr lang="en-US" sz="4400" dirty="0" smtClean="0"/>
              <a:t>What takes place at a Climate Summit?</a:t>
            </a:r>
          </a:p>
          <a:p>
            <a:pPr marL="514350" indent="-514350" algn="l">
              <a:buAutoNum type="arabicPeriod"/>
            </a:pPr>
            <a:r>
              <a:rPr lang="en-US" sz="4400" dirty="0" smtClean="0"/>
              <a:t>What was agreed at the Paris Agreement?</a:t>
            </a:r>
          </a:p>
          <a:p>
            <a:pPr marL="514350" indent="-514350" algn="l">
              <a:buAutoNum type="arabicPeriod"/>
            </a:pPr>
            <a:r>
              <a:rPr lang="en-US" sz="4400" dirty="0" smtClean="0"/>
              <a:t>Which country withdrew from the Paris Agreement in November 2017? </a:t>
            </a:r>
          </a:p>
          <a:p>
            <a:pPr marL="514350" indent="-514350" algn="l">
              <a:buAutoNum type="arabicPeriod"/>
            </a:pPr>
            <a:r>
              <a:rPr lang="en-US" sz="4400" dirty="0" smtClean="0"/>
              <a:t>When is the next Climate Summit? </a:t>
            </a:r>
          </a:p>
          <a:p>
            <a:pPr algn="l"/>
            <a:endParaRPr lang="en-US" dirty="0" smtClean="0"/>
          </a:p>
          <a:p>
            <a:pPr marL="514350" indent="-514350" algn="l">
              <a:buAutoNum type="arabicPeriod"/>
            </a:pPr>
            <a:endParaRPr lang="en-GB" dirty="0"/>
          </a:p>
        </p:txBody>
      </p:sp>
      <p:sp>
        <p:nvSpPr>
          <p:cNvPr id="5" name="Rectangle 4"/>
          <p:cNvSpPr/>
          <p:nvPr/>
        </p:nvSpPr>
        <p:spPr>
          <a:xfrm>
            <a:off x="0" y="6400800"/>
            <a:ext cx="914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779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027" y="2123598"/>
            <a:ext cx="8303895" cy="3644155"/>
          </a:xfrm>
        </p:spPr>
        <p:txBody>
          <a:bodyPr>
            <a:normAutofit fontScale="92500" lnSpcReduction="20000"/>
          </a:bodyPr>
          <a:lstStyle/>
          <a:p>
            <a:pPr marL="0" indent="0">
              <a:buNone/>
            </a:pPr>
            <a:r>
              <a:rPr lang="en-US" sz="3500" dirty="0">
                <a:latin typeface="PT Serif"/>
              </a:rPr>
              <a:t>No toilet, no shower, no kitchen; Swedish climate activist Greta Thunberg is off on her trans-Atlantic yacht trip from Plymouth. She will spend two noisy weeks on the waves instead of flying for eight hours.</a:t>
            </a:r>
          </a:p>
          <a:p>
            <a:pPr marL="0" indent="0">
              <a:buNone/>
            </a:pPr>
            <a:endParaRPr lang="en-US" sz="2700" dirty="0"/>
          </a:p>
          <a:p>
            <a:pPr marL="0" indent="0">
              <a:buNone/>
            </a:pPr>
            <a:endParaRPr lang="en-US" sz="2700" dirty="0"/>
          </a:p>
          <a:p>
            <a:pPr marL="0" indent="0" algn="r">
              <a:buNone/>
            </a:pPr>
            <a:r>
              <a:rPr lang="en-US" sz="4500" dirty="0">
                <a:solidFill>
                  <a:srgbClr val="0070C0"/>
                </a:solidFill>
              </a:rPr>
              <a:t>Why not fly?</a:t>
            </a:r>
            <a:endParaRPr lang="en-GB" sz="4500" dirty="0">
              <a:solidFill>
                <a:srgbClr val="0070C0"/>
              </a:solidFill>
            </a:endParaRPr>
          </a:p>
        </p:txBody>
      </p:sp>
    </p:spTree>
    <p:extLst>
      <p:ext uri="{BB962C8B-B14F-4D97-AF65-F5344CB8AC3E}">
        <p14:creationId xmlns:p14="http://schemas.microsoft.com/office/powerpoint/2010/main" val="138777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2318" y="580292"/>
            <a:ext cx="8861682" cy="5328138"/>
          </a:xfrm>
          <a:prstGeom prst="rect">
            <a:avLst/>
          </a:prstGeom>
        </p:spPr>
      </p:pic>
    </p:spTree>
    <p:extLst>
      <p:ext uri="{BB962C8B-B14F-4D97-AF65-F5344CB8AC3E}">
        <p14:creationId xmlns:p14="http://schemas.microsoft.com/office/powerpoint/2010/main" val="214445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13081" t="4137" r="12973" b="17538"/>
          <a:stretch/>
        </p:blipFill>
        <p:spPr>
          <a:xfrm>
            <a:off x="5423689" y="142178"/>
            <a:ext cx="1024207" cy="1084851"/>
          </a:xfrm>
          <a:prstGeom prst="rect">
            <a:avLst/>
          </a:prstGeom>
        </p:spPr>
      </p:pic>
      <p:sp>
        <p:nvSpPr>
          <p:cNvPr id="7" name="Rectangle 6"/>
          <p:cNvSpPr/>
          <p:nvPr/>
        </p:nvSpPr>
        <p:spPr>
          <a:xfrm>
            <a:off x="5471886" y="2602524"/>
            <a:ext cx="3236686" cy="1478410"/>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6" name="Rectangle 5"/>
          <p:cNvSpPr/>
          <p:nvPr/>
        </p:nvSpPr>
        <p:spPr>
          <a:xfrm>
            <a:off x="5471886" y="1341329"/>
            <a:ext cx="3236686" cy="1032594"/>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 name="Rectangle 4"/>
          <p:cNvSpPr/>
          <p:nvPr/>
        </p:nvSpPr>
        <p:spPr>
          <a:xfrm>
            <a:off x="188685" y="130629"/>
            <a:ext cx="5086699" cy="6533755"/>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 name="Content Placeholder 2"/>
          <p:cNvSpPr>
            <a:spLocks noGrp="1"/>
          </p:cNvSpPr>
          <p:nvPr>
            <p:ph idx="1"/>
          </p:nvPr>
        </p:nvSpPr>
        <p:spPr>
          <a:xfrm>
            <a:off x="183068" y="244700"/>
            <a:ext cx="5086699" cy="6419684"/>
          </a:xfrm>
        </p:spPr>
        <p:txBody>
          <a:bodyPr>
            <a:normAutofit fontScale="85000" lnSpcReduction="10000"/>
          </a:bodyPr>
          <a:lstStyle/>
          <a:p>
            <a:pPr marL="0" indent="0">
              <a:buNone/>
            </a:pPr>
            <a:r>
              <a:rPr lang="en-US" sz="1900" b="1" u="sng" dirty="0" smtClean="0">
                <a:latin typeface="Comic Sans MS" panose="030F0702030302020204" pitchFamily="66" charset="0"/>
              </a:rPr>
              <a:t>TASK 1</a:t>
            </a:r>
            <a:r>
              <a:rPr lang="en-US" sz="1900" dirty="0" smtClean="0">
                <a:latin typeface="Comic Sans MS" panose="030F0702030302020204" pitchFamily="66" charset="0"/>
              </a:rPr>
              <a:t>: The United Nations has conducted many conferences discussing global warming. Many cities around the world have hosted these talks. Some are listed below. Plot each city on your map: </a:t>
            </a:r>
          </a:p>
          <a:p>
            <a:pPr marL="0" indent="0">
              <a:buNone/>
            </a:pPr>
            <a:endParaRPr lang="en-US" sz="1900" dirty="0" smtClean="0">
              <a:latin typeface="Comic Sans MS" panose="030F0702030302020204" pitchFamily="66" charset="0"/>
            </a:endParaRPr>
          </a:p>
          <a:p>
            <a:r>
              <a:rPr lang="en-US" sz="1900" dirty="0" smtClean="0">
                <a:latin typeface="Comic Sans MS" panose="030F0702030302020204" pitchFamily="66" charset="0"/>
              </a:rPr>
              <a:t>World’s first climate change conference, 1979. Geneva , Switzerland. </a:t>
            </a:r>
          </a:p>
          <a:p>
            <a:r>
              <a:rPr lang="en-US" sz="1900" dirty="0" smtClean="0">
                <a:latin typeface="Comic Sans MS" panose="030F0702030302020204" pitchFamily="66" charset="0"/>
              </a:rPr>
              <a:t>Earth Summit, Agenda 21, 1992. Rio de Janeiro, Brazil. </a:t>
            </a:r>
            <a:endParaRPr lang="en-US" sz="1900" dirty="0">
              <a:latin typeface="Comic Sans MS" panose="030F0702030302020204" pitchFamily="66" charset="0"/>
            </a:endParaRPr>
          </a:p>
          <a:p>
            <a:r>
              <a:rPr lang="en-US" sz="1900" dirty="0" smtClean="0">
                <a:latin typeface="Comic Sans MS" panose="030F0702030302020204" pitchFamily="66" charset="0"/>
              </a:rPr>
              <a:t>Kyoto Protocol Agreement, 1997 . Kyoto, Japan. </a:t>
            </a:r>
          </a:p>
          <a:p>
            <a:r>
              <a:rPr lang="en-US" sz="1900" dirty="0" smtClean="0">
                <a:latin typeface="Comic Sans MS" panose="030F0702030302020204" pitchFamily="66" charset="0"/>
              </a:rPr>
              <a:t>2030 Agenda on Paris Agreement – COP15. Copenhagen , Denmark. </a:t>
            </a:r>
          </a:p>
          <a:p>
            <a:r>
              <a:rPr lang="en-US" sz="1900" dirty="0" smtClean="0">
                <a:latin typeface="Comic Sans MS" panose="030F0702030302020204" pitchFamily="66" charset="0"/>
              </a:rPr>
              <a:t>COP17, 2011. Durban, South Africa. </a:t>
            </a:r>
          </a:p>
          <a:p>
            <a:r>
              <a:rPr lang="en-US" sz="1900" dirty="0" smtClean="0">
                <a:latin typeface="Comic Sans MS" panose="030F0702030302020204" pitchFamily="66" charset="0"/>
              </a:rPr>
              <a:t>Green Climate fund established at COP19. Warsaw, Poland. </a:t>
            </a:r>
          </a:p>
          <a:p>
            <a:r>
              <a:rPr lang="en-US" sz="1900" dirty="0" smtClean="0">
                <a:latin typeface="Comic Sans MS" panose="030F0702030302020204" pitchFamily="66" charset="0"/>
              </a:rPr>
              <a:t>COP20, 2014. Lima, Peru. </a:t>
            </a:r>
          </a:p>
          <a:p>
            <a:r>
              <a:rPr lang="en-US" sz="1900" dirty="0">
                <a:latin typeface="Comic Sans MS" panose="030F0702030302020204" pitchFamily="66" charset="0"/>
              </a:rPr>
              <a:t>The Paris Agreement , </a:t>
            </a:r>
            <a:r>
              <a:rPr lang="en-US" sz="1900" dirty="0" smtClean="0">
                <a:latin typeface="Comic Sans MS" panose="030F0702030302020204" pitchFamily="66" charset="0"/>
              </a:rPr>
              <a:t>2015- COP20. </a:t>
            </a:r>
            <a:r>
              <a:rPr lang="en-US" sz="1900" dirty="0">
                <a:latin typeface="Comic Sans MS" panose="030F0702030302020204" pitchFamily="66" charset="0"/>
              </a:rPr>
              <a:t>Paris, France. </a:t>
            </a:r>
            <a:endParaRPr lang="en-US" sz="1900" dirty="0" smtClean="0">
              <a:latin typeface="Comic Sans MS" panose="030F0702030302020204" pitchFamily="66" charset="0"/>
            </a:endParaRPr>
          </a:p>
          <a:p>
            <a:r>
              <a:rPr lang="en-US" sz="1900" dirty="0" smtClean="0">
                <a:latin typeface="Comic Sans MS" panose="030F0702030302020204" pitchFamily="66" charset="0"/>
              </a:rPr>
              <a:t>Greta protests outside Swedish Parliament, 2019. Stockholm, Sweden. </a:t>
            </a:r>
          </a:p>
          <a:p>
            <a:r>
              <a:rPr lang="en-US" sz="1900" dirty="0" smtClean="0">
                <a:latin typeface="Comic Sans MS" panose="030F0702030302020204" pitchFamily="66" charset="0"/>
              </a:rPr>
              <a:t>Greta first spoke at COP24 , 2018. Katowice, Poland </a:t>
            </a:r>
          </a:p>
          <a:p>
            <a:r>
              <a:rPr lang="en-US" sz="1900" dirty="0" smtClean="0">
                <a:latin typeface="Comic Sans MS" panose="030F0702030302020204" pitchFamily="66" charset="0"/>
              </a:rPr>
              <a:t>Climate Action Summit which Greta will attend on 23</a:t>
            </a:r>
            <a:r>
              <a:rPr lang="en-US" sz="1900" baseline="30000" dirty="0" smtClean="0">
                <a:latin typeface="Comic Sans MS" panose="030F0702030302020204" pitchFamily="66" charset="0"/>
              </a:rPr>
              <a:t>/0/19</a:t>
            </a:r>
            <a:r>
              <a:rPr lang="en-US" sz="1900" dirty="0" smtClean="0">
                <a:latin typeface="Comic Sans MS" panose="030F0702030302020204" pitchFamily="66" charset="0"/>
              </a:rPr>
              <a:t> , 2019. New York</a:t>
            </a:r>
            <a:r>
              <a:rPr lang="en-US" sz="1600" dirty="0" smtClean="0">
                <a:latin typeface="Comic Sans MS" panose="030F0702030302020204" pitchFamily="66" charset="0"/>
              </a:rPr>
              <a:t>. </a:t>
            </a:r>
          </a:p>
          <a:p>
            <a:endParaRPr lang="en-US" sz="1600" dirty="0"/>
          </a:p>
        </p:txBody>
      </p:sp>
      <p:sp>
        <p:nvSpPr>
          <p:cNvPr id="4" name="Content Placeholder 2"/>
          <p:cNvSpPr txBox="1">
            <a:spLocks/>
          </p:cNvSpPr>
          <p:nvPr/>
        </p:nvSpPr>
        <p:spPr>
          <a:xfrm>
            <a:off x="5471886" y="1341329"/>
            <a:ext cx="3236686" cy="5422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u="sng" dirty="0" smtClean="0">
                <a:latin typeface="Comic Sans MS" panose="030F0702030302020204" pitchFamily="66" charset="0"/>
              </a:rPr>
              <a:t>TASK 2: </a:t>
            </a:r>
            <a:r>
              <a:rPr lang="en-US" sz="1800" dirty="0" smtClean="0">
                <a:latin typeface="Comic Sans MS" panose="030F0702030302020204" pitchFamily="66" charset="0"/>
              </a:rPr>
              <a:t>Work out the 6 figure grid reference for each Climate Change conference. </a:t>
            </a:r>
          </a:p>
          <a:p>
            <a:pPr marL="0" indent="0">
              <a:buNone/>
            </a:pPr>
            <a:endParaRPr lang="en-US" sz="1800" dirty="0" smtClean="0">
              <a:latin typeface="Comic Sans MS" panose="030F0702030302020204" pitchFamily="66" charset="0"/>
            </a:endParaRPr>
          </a:p>
          <a:p>
            <a:pPr marL="0" indent="0">
              <a:buNone/>
            </a:pPr>
            <a:r>
              <a:rPr lang="en-US" sz="1800" b="1" u="sng" dirty="0" smtClean="0">
                <a:latin typeface="Comic Sans MS" panose="030F0702030302020204" pitchFamily="66" charset="0"/>
              </a:rPr>
              <a:t>Extension</a:t>
            </a:r>
            <a:r>
              <a:rPr lang="en-US" sz="1800" dirty="0" smtClean="0">
                <a:latin typeface="Comic Sans MS" panose="030F0702030302020204" pitchFamily="66" charset="0"/>
              </a:rPr>
              <a:t>: Greta is off on her voyage. Work out the distance Greta sailed from Plymouth, UK to New York. </a:t>
            </a:r>
          </a:p>
          <a:p>
            <a:pPr marL="0" indent="0">
              <a:buNone/>
            </a:pPr>
            <a:endParaRPr lang="en-US" sz="1800" dirty="0">
              <a:latin typeface="Comic Sans MS" panose="030F0702030302020204" pitchFamily="66" charset="0"/>
            </a:endParaRPr>
          </a:p>
          <a:p>
            <a:pPr marL="0" indent="0">
              <a:buNone/>
            </a:pPr>
            <a:endParaRPr lang="en-US" sz="2000" b="1" dirty="0" smtClean="0">
              <a:latin typeface="Comic Sans MS" panose="030F0702030302020204" pitchFamily="66" charset="0"/>
            </a:endParaRPr>
          </a:p>
        </p:txBody>
      </p:sp>
      <p:sp>
        <p:nvSpPr>
          <p:cNvPr id="9" name="Oval Callout 8"/>
          <p:cNvSpPr/>
          <p:nvPr/>
        </p:nvSpPr>
        <p:spPr>
          <a:xfrm>
            <a:off x="6607436" y="0"/>
            <a:ext cx="2444262" cy="1125415"/>
          </a:xfrm>
          <a:prstGeom prst="wedgeEllipseCallout">
            <a:avLst>
              <a:gd name="adj1" fmla="val -78986"/>
              <a:gd name="adj2" fmla="val 1328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Make sure you use include an appropriate key!</a:t>
            </a:r>
            <a:endParaRPr lang="en-GB" dirty="0"/>
          </a:p>
        </p:txBody>
      </p:sp>
    </p:spTree>
    <p:extLst>
      <p:ext uri="{BB962C8B-B14F-4D97-AF65-F5344CB8AC3E}">
        <p14:creationId xmlns:p14="http://schemas.microsoft.com/office/powerpoint/2010/main" val="723851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TotalTime>
  <Words>916</Words>
  <Application>Microsoft Office PowerPoint</Application>
  <PresentationFormat>On-screen Show (4:3)</PresentationFormat>
  <Paragraphs>120</Paragraphs>
  <Slides>16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Comic Sans MS</vt:lpstr>
      <vt:lpstr>PT Serif</vt:lpstr>
      <vt:lpstr>Trebuchet MS</vt:lpstr>
      <vt:lpstr>Office Theme</vt:lpstr>
      <vt:lpstr>1_Office Theme</vt:lpstr>
      <vt:lpstr>“We live our lives as if we had the resources of 4.2 planets. Our carbon footprint is one of the ten worst in the world. This means we steal 3.2 years of natural resources from future generations”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#BTWYOUHAVEHOMEWORK</vt:lpstr>
      <vt:lpstr>Extension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 Sali</dc:creator>
  <cp:lastModifiedBy>Elizabeth Winters</cp:lastModifiedBy>
  <cp:revision>33</cp:revision>
  <dcterms:created xsi:type="dcterms:W3CDTF">2018-09-30T10:55:21Z</dcterms:created>
  <dcterms:modified xsi:type="dcterms:W3CDTF">2019-09-09T16:02:21Z</dcterms:modified>
</cp:coreProperties>
</file>