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6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82066" autoAdjust="0"/>
  </p:normalViewPr>
  <p:slideViewPr>
    <p:cSldViewPr snapToGrid="0" showGuides="1">
      <p:cViewPr varScale="1">
        <p:scale>
          <a:sx n="60" d="100"/>
          <a:sy n="60" d="100"/>
        </p:scale>
        <p:origin x="11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C878-DA4B-43C8-A9A3-2460DC133855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C406C-742A-4D1B-A5D7-CF3FE8E68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4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06C-742A-4D1B-A5D7-CF3FE8E680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06C-742A-4D1B-A5D7-CF3FE8E6801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5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06C-742A-4D1B-A5D7-CF3FE8E6801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58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06C-742A-4D1B-A5D7-CF3FE8E6801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29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06C-742A-4D1B-A5D7-CF3FE8E6801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262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06C-742A-4D1B-A5D7-CF3FE8E6801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89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06C-742A-4D1B-A5D7-CF3FE8E6801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03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Reflection of fieldtrip. </a:t>
            </a:r>
          </a:p>
          <a:p>
            <a:r>
              <a:rPr lang="en-GB" baseline="0" dirty="0" smtClean="0"/>
              <a:t>Stretch and challenge – How do your results affect your understanding of the geographical concept.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06C-742A-4D1B-A5D7-CF3FE8E6801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6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91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3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6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11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3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74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81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8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9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4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0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62F8-2841-4D09-B30A-5ED5413697FC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0B81A-D633-43B4-AF62-8D3A515B5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4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739" y="2891527"/>
            <a:ext cx="11496261" cy="3012315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Secure Knowledge (1-3) Describe investigation process. </a:t>
            </a:r>
            <a:r>
              <a:rPr lang="en-GB" sz="3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/>
            </a:r>
            <a:br>
              <a:rPr lang="en-GB" sz="3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</a:br>
            <a:r>
              <a:rPr lang="en-GB" sz="3600" dirty="0" smtClean="0">
                <a:latin typeface="Comic Sans MS" panose="030F0702030302020204" pitchFamily="66" charset="0"/>
              </a:rPr>
              <a:t/>
            </a:r>
            <a:br>
              <a:rPr lang="en-GB" sz="3600" dirty="0" smtClean="0">
                <a:latin typeface="Comic Sans MS" panose="030F0702030302020204" pitchFamily="66" charset="0"/>
              </a:rPr>
            </a:br>
            <a:r>
              <a:rPr lang="en-GB" sz="36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Further Develop (4-6) Explain investigation process and make links between human and physical geography. </a:t>
            </a:r>
            <a:r>
              <a:rPr lang="en-GB" sz="3600" dirty="0" smtClean="0">
                <a:latin typeface="Comic Sans MS" panose="030F0702030302020204" pitchFamily="66" charset="0"/>
              </a:rPr>
              <a:t/>
            </a:r>
            <a:br>
              <a:rPr lang="en-GB" sz="3600" dirty="0" smtClean="0">
                <a:latin typeface="Comic Sans MS" panose="030F0702030302020204" pitchFamily="66" charset="0"/>
              </a:rPr>
            </a:br>
            <a:r>
              <a:rPr lang="en-GB" sz="3600" dirty="0" smtClean="0">
                <a:latin typeface="Comic Sans MS" panose="030F0702030302020204" pitchFamily="66" charset="0"/>
              </a:rPr>
              <a:t/>
            </a:r>
            <a:br>
              <a:rPr lang="en-GB" sz="3600" dirty="0" smtClean="0">
                <a:latin typeface="Comic Sans MS" panose="030F0702030302020204" pitchFamily="66" charset="0"/>
              </a:rPr>
            </a:br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Achieve Excellence (7+) Evaluate the investigation process and explain how our results affect our understanding of a key concept. </a:t>
            </a:r>
            <a:endParaRPr lang="en-GB" sz="3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16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86" y="718123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(5) Reaching conclusions and considering significance.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52" y="1091234"/>
            <a:ext cx="11450848" cy="5428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 conclusion is almost the end point of your investigation. It is shorter than the analysis, because it is more focused and summarises the main points.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 good conclusion should include: </a:t>
            </a:r>
            <a:endParaRPr lang="en-GB" u="sng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It refers back to the main aims of your investigation. 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States the most important data that supports your conclusions. 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Comments on any anomalies and any unexpected results. 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Comment on wider geographical significance of the study. Think about why this data is so important, how it could be used and whether other urban/ river studies would show similar results.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916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280452" y="1129008"/>
            <a:ext cx="7726018" cy="10267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86" y="936783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6) Evaluating and reflecting 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52" y="2462834"/>
            <a:ext cx="11603248" cy="5583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Evaluating</a:t>
            </a:r>
            <a:r>
              <a:rPr lang="en-GB" dirty="0" smtClean="0">
                <a:latin typeface="Comic Sans MS" panose="030F0702030302020204" pitchFamily="66" charset="0"/>
              </a:rPr>
              <a:t> is the last part of the investigation and allows us to evaluate the process of collecting data and reflect on the overall quality of results and conclusions. 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510748" y="1848678"/>
            <a:ext cx="1431235" cy="614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0452" y="1129008"/>
            <a:ext cx="79115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** Command word ** </a:t>
            </a:r>
            <a:r>
              <a:rPr lang="en-GB" sz="2400" dirty="0">
                <a:latin typeface="Comic Sans MS" panose="030F0702030302020204" pitchFamily="66" charset="0"/>
              </a:rPr>
              <a:t>Pick out good and bad points and make judgements / judge from available evidence 	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708" y="1025584"/>
            <a:ext cx="1143018" cy="1314844"/>
          </a:xfrm>
          <a:prstGeom prst="rect">
            <a:avLst/>
          </a:prstGeom>
        </p:spPr>
      </p:pic>
      <p:sp>
        <p:nvSpPr>
          <p:cNvPr id="13" name="Cloud Callout 12"/>
          <p:cNvSpPr/>
          <p:nvPr/>
        </p:nvSpPr>
        <p:spPr>
          <a:xfrm>
            <a:off x="400738" y="3685130"/>
            <a:ext cx="3781988" cy="2425148"/>
          </a:xfrm>
          <a:prstGeom prst="cloudCallout">
            <a:avLst>
              <a:gd name="adj1" fmla="val -50833"/>
              <a:gd name="adj2" fmla="val 690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1. What part of my fieldwork design caused errors?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4431760" y="3633145"/>
            <a:ext cx="3519565" cy="2325757"/>
          </a:xfrm>
          <a:prstGeom prst="cloudCallout">
            <a:avLst>
              <a:gd name="adj1" fmla="val -34953"/>
              <a:gd name="adj2" fmla="val 7532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2. How might the problems affect the reliability and validity of the outcomes?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8217661" y="3685130"/>
            <a:ext cx="3635340" cy="2395330"/>
          </a:xfrm>
          <a:prstGeom prst="cloudCallout">
            <a:avLst>
              <a:gd name="adj1" fmla="val -37237"/>
              <a:gd name="adj2" fmla="val 741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3. How do my results help me reflect more about geographical knowledge gained?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87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86" y="448719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6) Evaluating and reflecting 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891189"/>
              </p:ext>
            </p:extLst>
          </p:nvPr>
        </p:nvGraphicFramePr>
        <p:xfrm>
          <a:off x="322217" y="1322693"/>
          <a:ext cx="11738650" cy="540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155">
                  <a:extLst>
                    <a:ext uri="{9D8B030D-6E8A-4147-A177-3AD203B41FA5}">
                      <a16:colId xmlns:a16="http://schemas.microsoft.com/office/drawing/2014/main" val="513166551"/>
                    </a:ext>
                  </a:extLst>
                </a:gridCol>
                <a:gridCol w="9019495">
                  <a:extLst>
                    <a:ext uri="{9D8B030D-6E8A-4147-A177-3AD203B41FA5}">
                      <a16:colId xmlns:a16="http://schemas.microsoft.com/office/drawing/2014/main" val="2377327985"/>
                    </a:ext>
                  </a:extLst>
                </a:gridCol>
              </a:tblGrid>
              <a:tr h="422258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Sources of error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Impacts on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quality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749783"/>
                  </a:ext>
                </a:extLst>
              </a:tr>
              <a:tr h="422258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Sample size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Smaller sample sizes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usually means lower quality data.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10202"/>
                  </a:ext>
                </a:extLst>
              </a:tr>
              <a:tr h="76006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Frequency of sample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Fewer sites reduces frequency, which then reduces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quality.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554605"/>
                  </a:ext>
                </a:extLst>
              </a:tr>
              <a:tr h="76006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Type of sampling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Sampling approaches may create ‘gaps’ and introduce bias in the results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8769"/>
                  </a:ext>
                </a:extLst>
              </a:tr>
              <a:tr h="76006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Equipment used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The wrong/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inaccurate equipment can affect overall quality by producing incorrect results.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564484"/>
                  </a:ext>
                </a:extLst>
              </a:tr>
              <a:tr h="76006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Time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of survey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Different days or times of day might influence perceptions and pedestrian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flows.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059183"/>
                  </a:ext>
                </a:extLst>
              </a:tr>
              <a:tr h="76006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Location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of Survey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Big variations in environmental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quality can occur between places very close to each other.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40987"/>
                  </a:ext>
                </a:extLst>
              </a:tr>
              <a:tr h="76006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Quality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of secondary data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Age and reliability of secondary data affect their overall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</a:rPr>
                        <a:t> quality.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35734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1975" y="576470"/>
            <a:ext cx="11659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Several factors can influence the reliability, validity and therefore the overall quality of your enquiry.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9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86" y="936783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6) Evaluating and reflecting 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263" y="5764696"/>
            <a:ext cx="11679014" cy="9342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TASK: Using the table on the previous slide , complete a SWOT analysis of your investigation.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12989"/>
              </p:ext>
            </p:extLst>
          </p:nvPr>
        </p:nvGraphicFramePr>
        <p:xfrm>
          <a:off x="191084" y="936781"/>
          <a:ext cx="11905372" cy="4668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52686">
                  <a:extLst>
                    <a:ext uri="{9D8B030D-6E8A-4147-A177-3AD203B41FA5}">
                      <a16:colId xmlns:a16="http://schemas.microsoft.com/office/drawing/2014/main" val="1575892915"/>
                    </a:ext>
                  </a:extLst>
                </a:gridCol>
                <a:gridCol w="5952686">
                  <a:extLst>
                    <a:ext uri="{9D8B030D-6E8A-4147-A177-3AD203B41FA5}">
                      <a16:colId xmlns:a16="http://schemas.microsoft.com/office/drawing/2014/main" val="3061279443"/>
                    </a:ext>
                  </a:extLst>
                </a:gridCol>
              </a:tblGrid>
              <a:tr h="2334444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u="sng" dirty="0" smtClean="0">
                          <a:latin typeface="Comic Sans MS" panose="030F0702030302020204" pitchFamily="66" charset="0"/>
                        </a:rPr>
                        <a:t>Strengths – what did you do well?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GB" sz="28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800" b="1" u="sng" dirty="0" smtClean="0">
                          <a:latin typeface="Comic Sans MS" panose="030F0702030302020204" pitchFamily="66" charset="0"/>
                        </a:rPr>
                        <a:t>Weaknesses – did anything impact accuracy of results?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GB" sz="28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53042"/>
                  </a:ext>
                </a:extLst>
              </a:tr>
              <a:tr h="2334444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u="sng" dirty="0" smtClean="0">
                          <a:latin typeface="Comic Sans MS" panose="030F0702030302020204" pitchFamily="66" charset="0"/>
                        </a:rPr>
                        <a:t>Threats – What stopped us from collecting accurate data (</a:t>
                      </a:r>
                      <a:r>
                        <a:rPr lang="en-GB" sz="2800" b="1" u="sng" dirty="0" err="1" smtClean="0">
                          <a:latin typeface="Comic Sans MS" panose="030F0702030302020204" pitchFamily="66" charset="0"/>
                        </a:rPr>
                        <a:t>I.e</a:t>
                      </a:r>
                      <a:r>
                        <a:rPr lang="en-GB" sz="2800" b="1" u="sng" dirty="0" smtClean="0">
                          <a:latin typeface="Comic Sans MS" panose="030F0702030302020204" pitchFamily="66" charset="0"/>
                        </a:rPr>
                        <a:t>: Time of day. School restrictions) </a:t>
                      </a:r>
                      <a:endParaRPr lang="en-GB" sz="28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800" b="1" u="sng" dirty="0" smtClean="0">
                          <a:latin typeface="Comic Sans MS" panose="030F0702030302020204" pitchFamily="66" charset="0"/>
                        </a:rPr>
                        <a:t>Opportunities – How could we improve the investigation if we were to do it again?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GB" sz="28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35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57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7121" r="18193"/>
          <a:stretch/>
        </p:blipFill>
        <p:spPr>
          <a:xfrm>
            <a:off x="216451" y="1683006"/>
            <a:ext cx="3467313" cy="45322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86" y="936783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6) Evaluating and reflecting 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96759" y="936783"/>
            <a:ext cx="8734253" cy="570255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How much do I trust my overall patterns and trends in my results?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What is the chance that these outcomes could have been generated randomly?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Which of my conclusions are most reliable compared to other conclusions?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Which part of my </a:t>
            </a:r>
            <a:r>
              <a:rPr lang="en-GB" dirty="0">
                <a:latin typeface="Comic Sans MS" panose="030F0702030302020204" pitchFamily="66" charset="0"/>
              </a:rPr>
              <a:t>investigation</a:t>
            </a:r>
            <a:r>
              <a:rPr lang="en-GB" dirty="0" smtClean="0">
                <a:latin typeface="Comic Sans MS" panose="030F0702030302020204" pitchFamily="66" charset="0"/>
              </a:rPr>
              <a:t> produced are the most reliable compared to other conclusions?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Which part of the investigation have produced the most unreliable results? 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7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7434" y="602202"/>
            <a:ext cx="107580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your exam you will come across questions about </a:t>
            </a:r>
            <a:r>
              <a:rPr lang="en-GB" sz="2400" dirty="0" smtClean="0">
                <a:latin typeface="Comic Sans MS" panose="030F0702030302020204" pitchFamily="66" charset="0"/>
              </a:rPr>
              <a:t>2 </a:t>
            </a:r>
            <a:r>
              <a:rPr lang="en-GB" sz="2400" dirty="0" smtClean="0">
                <a:latin typeface="Comic Sans MS" panose="030F0702030302020204" pitchFamily="66" charset="0"/>
              </a:rPr>
              <a:t>types </a:t>
            </a:r>
            <a:r>
              <a:rPr lang="en-GB" sz="2400" dirty="0">
                <a:latin typeface="Comic Sans MS" panose="030F0702030302020204" pitchFamily="66" charset="0"/>
              </a:rPr>
              <a:t>of Fieldwork: 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b="1" u="sng" dirty="0">
                <a:latin typeface="Comic Sans MS" panose="030F0702030302020204" pitchFamily="66" charset="0"/>
              </a:rPr>
              <a:t>Physical Geography </a:t>
            </a:r>
            <a:r>
              <a:rPr lang="en-GB" sz="2400" dirty="0">
                <a:latin typeface="Comic Sans MS" panose="030F0702030302020204" pitchFamily="66" charset="0"/>
              </a:rPr>
              <a:t>– </a:t>
            </a:r>
            <a:r>
              <a:rPr lang="en-GB" sz="2400" dirty="0" smtClean="0">
                <a:latin typeface="Comic Sans MS" panose="030F0702030302020204" pitchFamily="66" charset="0"/>
              </a:rPr>
              <a:t>Mangroves National Park 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b="1" u="sng" dirty="0">
                <a:latin typeface="Comic Sans MS" panose="030F0702030302020204" pitchFamily="66" charset="0"/>
              </a:rPr>
              <a:t>Human Geography </a:t>
            </a:r>
            <a:r>
              <a:rPr lang="en-GB" sz="2400" dirty="0">
                <a:latin typeface="Comic Sans MS" panose="030F0702030302020204" pitchFamily="66" charset="0"/>
              </a:rPr>
              <a:t>– </a:t>
            </a:r>
            <a:r>
              <a:rPr lang="en-GB" sz="2400" dirty="0" err="1" smtClean="0">
                <a:latin typeface="Comic Sans MS" panose="030F0702030302020204" pitchFamily="66" charset="0"/>
              </a:rPr>
              <a:t>Masdar</a:t>
            </a:r>
            <a:r>
              <a:rPr lang="en-GB" sz="2400" dirty="0" smtClean="0">
                <a:latin typeface="Comic Sans MS" panose="030F0702030302020204" pitchFamily="66" charset="0"/>
              </a:rPr>
              <a:t> City 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Collecting fieldwork data – For both fieldtrips we will be collecting different types of data. </a:t>
            </a:r>
          </a:p>
          <a:p>
            <a:endParaRPr lang="en-GB" sz="2400" u="sng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endParaRPr lang="en-GB" sz="2400" u="sng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endParaRPr lang="en-GB" sz="2400" u="sng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endParaRPr lang="en-GB" sz="2400" u="sng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GB" sz="2400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Challenge</a:t>
            </a:r>
            <a:r>
              <a:rPr lang="en-GB" sz="2400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: </a:t>
            </a:r>
            <a:r>
              <a:rPr lang="en-GB" sz="2400" dirty="0" smtClean="0">
                <a:latin typeface="Comic Sans MS" panose="030F0702030302020204" pitchFamily="66" charset="0"/>
              </a:rPr>
              <a:t>List as many ways as you can think of that we could collect quantitative and qualitative data.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23384" y="3493479"/>
            <a:ext cx="3798277" cy="11957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Key Tip </a:t>
            </a:r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– You can pick up </a:t>
            </a:r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marks </a:t>
            </a:r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for SPAG. Maybe spend come time at home practicing the spelling of Q&amp; Q data type. 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39340">
            <a:off x="6951386" y="3766096"/>
            <a:ext cx="676357" cy="10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04885" y="435765"/>
            <a:ext cx="1565140" cy="1565140"/>
            <a:chOff x="6327663" y="115162"/>
            <a:chExt cx="1565140" cy="1565140"/>
          </a:xfrm>
        </p:grpSpPr>
        <p:sp>
          <p:nvSpPr>
            <p:cNvPr id="17" name="Rectangle 16"/>
            <p:cNvSpPr/>
            <p:nvPr/>
          </p:nvSpPr>
          <p:spPr>
            <a:xfrm>
              <a:off x="6327663" y="115162"/>
              <a:ext cx="1565140" cy="1565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6327663" y="115162"/>
              <a:ext cx="1565140" cy="156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Comic Sans MS" panose="030F0702030302020204" pitchFamily="66" charset="0"/>
                </a:rPr>
                <a:t>(1) Setting up a suitable enquiry question </a:t>
              </a:r>
              <a:endParaRPr lang="en-US" sz="2000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743666" y="3441330"/>
            <a:ext cx="4701870" cy="1565140"/>
            <a:chOff x="5060027" y="2962003"/>
            <a:chExt cx="4701870" cy="1565140"/>
          </a:xfrm>
        </p:grpSpPr>
        <p:sp>
          <p:nvSpPr>
            <p:cNvPr id="15" name="Rectangle 14"/>
            <p:cNvSpPr/>
            <p:nvPr/>
          </p:nvSpPr>
          <p:spPr>
            <a:xfrm>
              <a:off x="5060027" y="2962003"/>
              <a:ext cx="4701870" cy="1565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6958815" y="2962003"/>
              <a:ext cx="2803082" cy="156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Comic Sans MS" panose="030F0702030302020204" pitchFamily="66" charset="0"/>
                </a:rPr>
                <a:t>(2) Selecting, measuring and recording primary and secondary data appropriate to the enquiry. </a:t>
              </a:r>
              <a:endParaRPr lang="en-US" sz="2000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78526" y="5006470"/>
            <a:ext cx="1565140" cy="1565140"/>
            <a:chOff x="4146892" y="4764918"/>
            <a:chExt cx="1565140" cy="1565140"/>
          </a:xfrm>
        </p:grpSpPr>
        <p:sp>
          <p:nvSpPr>
            <p:cNvPr id="13" name="Rectangle 12"/>
            <p:cNvSpPr/>
            <p:nvPr/>
          </p:nvSpPr>
          <p:spPr>
            <a:xfrm>
              <a:off x="4146892" y="4764918"/>
              <a:ext cx="1565140" cy="1565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4146892" y="4764918"/>
              <a:ext cx="1565140" cy="156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latin typeface="Comic Sans MS" panose="030F0702030302020204" pitchFamily="66" charset="0"/>
                </a:rPr>
                <a:t>(3) Selecting appropriate methods of collecting and presenting data</a:t>
              </a:r>
              <a:endParaRPr lang="en-US" sz="1800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11530" y="3203555"/>
            <a:ext cx="2950636" cy="2129390"/>
            <a:chOff x="279896" y="2962003"/>
            <a:chExt cx="2950636" cy="2129390"/>
          </a:xfrm>
        </p:grpSpPr>
        <p:sp>
          <p:nvSpPr>
            <p:cNvPr id="11" name="Rectangle 10"/>
            <p:cNvSpPr/>
            <p:nvPr/>
          </p:nvSpPr>
          <p:spPr>
            <a:xfrm>
              <a:off x="1665392" y="2962003"/>
              <a:ext cx="1565140" cy="1565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/>
            <p:cNvSpPr txBox="1"/>
            <p:nvPr/>
          </p:nvSpPr>
          <p:spPr>
            <a:xfrm>
              <a:off x="279896" y="3526253"/>
              <a:ext cx="2770991" cy="156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Comic Sans MS" panose="030F0702030302020204" pitchFamily="66" charset="0"/>
                </a:rPr>
                <a:t>(4) Describing, analyzing and explaining fieldwork data</a:t>
              </a:r>
              <a:endParaRPr lang="en-US" sz="2000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90506" y="1003840"/>
            <a:ext cx="2174726" cy="1635465"/>
            <a:chOff x="366834" y="44837"/>
            <a:chExt cx="3582027" cy="1565140"/>
          </a:xfrm>
        </p:grpSpPr>
        <p:sp>
          <p:nvSpPr>
            <p:cNvPr id="9" name="Rectangle 8"/>
            <p:cNvSpPr/>
            <p:nvPr/>
          </p:nvSpPr>
          <p:spPr>
            <a:xfrm>
              <a:off x="366834" y="44837"/>
              <a:ext cx="3582027" cy="1565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366834" y="44837"/>
              <a:ext cx="3582027" cy="156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Comic Sans MS" panose="030F0702030302020204" pitchFamily="66" charset="0"/>
                </a:rPr>
                <a:t>(5) Reaching conclusions and considering significance. 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602011" y="472781"/>
            <a:ext cx="338426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latin typeface="Comic Sans MS" panose="030F0702030302020204" pitchFamily="66" charset="0"/>
              </a:rPr>
              <a:t>(6) Evaluating and reflecting 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094601" y="2000905"/>
            <a:ext cx="575424" cy="1202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986271" y="5332945"/>
            <a:ext cx="2683754" cy="280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1"/>
          </p:cNvCxnSpPr>
          <p:nvPr/>
        </p:nvCxnSpPr>
        <p:spPr>
          <a:xfrm flipH="1" flipV="1">
            <a:off x="3362178" y="5006470"/>
            <a:ext cx="1816348" cy="782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0"/>
          </p:cNvCxnSpPr>
          <p:nvPr/>
        </p:nvCxnSpPr>
        <p:spPr>
          <a:xfrm flipH="1" flipV="1">
            <a:off x="2349305" y="2433711"/>
            <a:ext cx="347721" cy="1334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349305" y="814413"/>
            <a:ext cx="1252706" cy="296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</p:cNvCxnSpPr>
          <p:nvPr/>
        </p:nvCxnSpPr>
        <p:spPr>
          <a:xfrm>
            <a:off x="6986271" y="643597"/>
            <a:ext cx="1018246" cy="467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/>
          <a:srcRect b="9910"/>
          <a:stretch/>
        </p:blipFill>
        <p:spPr>
          <a:xfrm>
            <a:off x="4334628" y="960806"/>
            <a:ext cx="3084736" cy="259729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970898" y="3348606"/>
            <a:ext cx="3921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Steps to conducting a Geographical  Investigation  (enquiry) 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7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01858" y="2307102"/>
            <a:ext cx="10874327" cy="29542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86" y="280719"/>
            <a:ext cx="9614095" cy="746223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(1) Setting up a suitable enquiry question 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523" y="10269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(++) These are good questions because they link to a theme we have studied. It also links human and physical geography together.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354" y="2566390"/>
            <a:ext cx="10515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Physical and human geography (Rivers) </a:t>
            </a:r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: </a:t>
            </a:r>
            <a:r>
              <a:rPr lang="en-US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ow has </a:t>
            </a:r>
            <a:r>
              <a:rPr lang="en-US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river </a:t>
            </a:r>
            <a:r>
              <a:rPr lang="en-US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X been </a:t>
            </a:r>
            <a:r>
              <a:rPr lang="en-US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managed </a:t>
            </a:r>
            <a:r>
              <a:rPr lang="en-US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as a result of human intervention. </a:t>
            </a:r>
            <a:endParaRPr lang="en-GB" sz="32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Human geography (Urban environments):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The regeneration of Brindley Place has had a positive impact on the </a:t>
            </a:r>
            <a:r>
              <a:rPr lang="en-GB" sz="2400" dirty="0" smtClean="0">
                <a:latin typeface="Comic Sans MS" panose="030F0702030302020204" pitchFamily="66" charset="0"/>
              </a:rPr>
              <a:t>locality.</a:t>
            </a:r>
            <a:r>
              <a:rPr lang="en-GB" sz="3200" dirty="0" smtClean="0">
                <a:latin typeface="Comic Sans MS" panose="030F0702030302020204" pitchFamily="66" charset="0"/>
              </a:rPr>
              <a:t>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30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86" y="421396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(2) Selecting, measuring and recording primary and secondary data. 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944" y="1464346"/>
            <a:ext cx="10809850" cy="4978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We will collect primary data out in the field and will be given a booklet to record your data.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Before we go, we need to do the following: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Collect secondary data for Brindley Place and Cardinal Valley. 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Assess the risk for each area and complete a Risk Assessment. 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 Choose appropriate methods to collect primary data.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5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237" y="4268755"/>
            <a:ext cx="11353800" cy="4351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. Evaluate the risks and decide on precautions 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4. Record your findings and implement them 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5. Review your assessment and update if necessary.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208" t="38246" r="57570" b="37380"/>
          <a:stretch/>
        </p:blipFill>
        <p:spPr>
          <a:xfrm>
            <a:off x="195515" y="629817"/>
            <a:ext cx="8671390" cy="36949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866905" y="1277751"/>
            <a:ext cx="33250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latin typeface="Comic Sans MS" panose="030F0702030302020204" pitchFamily="66" charset="0"/>
              </a:rPr>
              <a:t>Identify the hazards 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2. Decide who might be harmed and how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3525" y="44240"/>
            <a:ext cx="9778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risks are there when completing this fieldwork?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4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12" y="885630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(3) Selecting appropriate methods of collecting and presenting data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411" y="1450278"/>
            <a:ext cx="11644533" cy="4978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Now you have been on your fieldtrips and collected your Primary data, it is very important that you manage and organise this data.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7410" y="2577904"/>
            <a:ext cx="2570873" cy="17021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1. Collect raw data from the recording sheets.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95003" y="2577904"/>
            <a:ext cx="2700997" cy="17021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2. Collate all data and combine in a spreadsheet.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28936" y="2577903"/>
            <a:ext cx="2250830" cy="17021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3. Select data relevant to your study.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48578" y="2577902"/>
            <a:ext cx="3024554" cy="17021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4. Present your data using a range of maps, annotated photos, table and graphs/ charts. You must choose the most appropriate methods.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926081" y="3098409"/>
            <a:ext cx="562708" cy="66118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6017459" y="3098406"/>
            <a:ext cx="562708" cy="66118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8492196" y="3098405"/>
            <a:ext cx="562708" cy="66118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97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12" y="755342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(3) Selecting appropriate methods of collecting and presenting data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561" y="617517"/>
            <a:ext cx="11644533" cy="4978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Ways to present your data: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789752"/>
              </p:ext>
            </p:extLst>
          </p:nvPr>
        </p:nvGraphicFramePr>
        <p:xfrm>
          <a:off x="397413" y="1164075"/>
          <a:ext cx="11520852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213">
                  <a:extLst>
                    <a:ext uri="{9D8B030D-6E8A-4147-A177-3AD203B41FA5}">
                      <a16:colId xmlns:a16="http://schemas.microsoft.com/office/drawing/2014/main" val="1576898942"/>
                    </a:ext>
                  </a:extLst>
                </a:gridCol>
                <a:gridCol w="2880213">
                  <a:extLst>
                    <a:ext uri="{9D8B030D-6E8A-4147-A177-3AD203B41FA5}">
                      <a16:colId xmlns:a16="http://schemas.microsoft.com/office/drawing/2014/main" val="906276659"/>
                    </a:ext>
                  </a:extLst>
                </a:gridCol>
                <a:gridCol w="2880213">
                  <a:extLst>
                    <a:ext uri="{9D8B030D-6E8A-4147-A177-3AD203B41FA5}">
                      <a16:colId xmlns:a16="http://schemas.microsoft.com/office/drawing/2014/main" val="1825504862"/>
                    </a:ext>
                  </a:extLst>
                </a:gridCol>
                <a:gridCol w="2880213">
                  <a:extLst>
                    <a:ext uri="{9D8B030D-6E8A-4147-A177-3AD203B41FA5}">
                      <a16:colId xmlns:a16="http://schemas.microsoft.com/office/drawing/2014/main" val="1215621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Maps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GIS and Photos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Tables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Graphs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and Charts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264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Used to show locations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and patterns.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Mini-graphs and charts can be located on maps.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This makes it easier to compare patterns at locations.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Consider </a:t>
                      </a:r>
                      <a:r>
                        <a:rPr lang="en-GB" baseline="0" dirty="0" err="1" smtClean="0">
                          <a:latin typeface="Comic Sans MS" panose="030F0702030302020204" pitchFamily="66" charset="0"/>
                        </a:rPr>
                        <a:t>isolines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or choropleth maps.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Used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to show historic maps to show change in an urban area.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Useful for aerial photos of the town/ city to show land use.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Helps to show deprivation of a place.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Can be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used to present raw data that you and your group collected.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Useful to highlight trends and patterns.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Can be highlighted and annotated. Can help to identify anomalies (any data which looks unusual).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There is a wide range of graphs and charts available. </a:t>
                      </a:r>
                    </a:p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Can show data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and patterns clearly – easier to read data.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45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98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86" y="718123"/>
            <a:ext cx="12000914" cy="74622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(4) Describing, analyzing and explaining fieldwork data</a:t>
            </a:r>
            <a:r>
              <a:rPr lang="en-US" sz="3600" dirty="0">
                <a:latin typeface="Comic Sans MS" panose="030F0702030302020204" pitchFamily="66" charset="0"/>
              </a:rPr>
              <a:t/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1086" y="943427"/>
            <a:ext cx="4003543" cy="54138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To analysis you need 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Identify patterns and trends in your results, and describe them.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Make links between different sets of data – for example, how sediment size and roundness seem to change.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Identify anomalies – unusual data which do not fit the general pattern pf results.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Explain reasons for patterns you are sure about.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Suggest possible reasons for patterns you are unsure about. For example – why results change in a way that you wouldn’t expect. 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26517"/>
              </p:ext>
            </p:extLst>
          </p:nvPr>
        </p:nvGraphicFramePr>
        <p:xfrm>
          <a:off x="4292600" y="1573537"/>
          <a:ext cx="780142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357">
                  <a:extLst>
                    <a:ext uri="{9D8B030D-6E8A-4147-A177-3AD203B41FA5}">
                      <a16:colId xmlns:a16="http://schemas.microsoft.com/office/drawing/2014/main" val="3248436568"/>
                    </a:ext>
                  </a:extLst>
                </a:gridCol>
                <a:gridCol w="1950357">
                  <a:extLst>
                    <a:ext uri="{9D8B030D-6E8A-4147-A177-3AD203B41FA5}">
                      <a16:colId xmlns:a16="http://schemas.microsoft.com/office/drawing/2014/main" val="466401819"/>
                    </a:ext>
                  </a:extLst>
                </a:gridCol>
                <a:gridCol w="1950357">
                  <a:extLst>
                    <a:ext uri="{9D8B030D-6E8A-4147-A177-3AD203B41FA5}">
                      <a16:colId xmlns:a16="http://schemas.microsoft.com/office/drawing/2014/main" val="1915198675"/>
                    </a:ext>
                  </a:extLst>
                </a:gridCol>
                <a:gridCol w="1950357">
                  <a:extLst>
                    <a:ext uri="{9D8B030D-6E8A-4147-A177-3AD203B41FA5}">
                      <a16:colId xmlns:a16="http://schemas.microsoft.com/office/drawing/2014/main" val="3854964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Cause and effect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Emphasis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Explaining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Suggesting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785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As a result of …..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Above all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This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shows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Could be caused by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33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This results in ….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Mainly…..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Because ….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This looks like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428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Triggering this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Mostly ….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Similarly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Points towards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4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Consequently….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Most significantly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Therefore …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Tentatively ….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895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The effect of this is …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Usually ….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As a result of ….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The evidence shows ….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5137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4628" y="827314"/>
            <a:ext cx="7997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Language of analysis. These words and short phrases are useful to use. 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97829" y="5544457"/>
            <a:ext cx="7696199" cy="11030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Task: Using the word bank and phrases above, write up your analysis for each investigation.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7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1279</Words>
  <Application>Microsoft Office PowerPoint</Application>
  <PresentationFormat>Widescreen</PresentationFormat>
  <Paragraphs>154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Secure Knowledge (1-3) Describe investigation process.   Further Develop (4-6) Explain investigation process and make links between human and physical geography.   Achieve Excellence (7+) Evaluate the investigation process and explain how our results affect our understanding of a key concept. </vt:lpstr>
      <vt:lpstr>PowerPoint Presentation</vt:lpstr>
      <vt:lpstr>PowerPoint Presentation</vt:lpstr>
      <vt:lpstr>(1) Setting up a suitable enquiry question  </vt:lpstr>
      <vt:lpstr>(2) Selecting, measuring and recording primary and secondary data.  </vt:lpstr>
      <vt:lpstr>PowerPoint Presentation</vt:lpstr>
      <vt:lpstr>(3) Selecting appropriate methods of collecting and presenting data  </vt:lpstr>
      <vt:lpstr>(3) Selecting appropriate methods of collecting and presenting data  </vt:lpstr>
      <vt:lpstr>(4) Describing, analyzing and explaining fieldwork data  </vt:lpstr>
      <vt:lpstr>(5) Reaching conclusions and considering significance.   </vt:lpstr>
      <vt:lpstr>(6) Evaluating and reflecting   .   </vt:lpstr>
      <vt:lpstr>(6) Evaluating and reflecting    </vt:lpstr>
      <vt:lpstr>(6) Evaluating and reflecting   .   </vt:lpstr>
      <vt:lpstr>(6) Evaluating and reflecting   .   </vt:lpstr>
    </vt:vector>
  </TitlesOfParts>
  <Company>The Coleshill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Winters</dc:creator>
  <cp:lastModifiedBy>Elizabeth Winters</cp:lastModifiedBy>
  <cp:revision>28</cp:revision>
  <dcterms:created xsi:type="dcterms:W3CDTF">2018-02-05T12:21:29Z</dcterms:created>
  <dcterms:modified xsi:type="dcterms:W3CDTF">2018-12-24T22:20:18Z</dcterms:modified>
</cp:coreProperties>
</file>