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9" r:id="rId2"/>
    <p:sldId id="263" r:id="rId3"/>
    <p:sldId id="261" r:id="rId4"/>
    <p:sldId id="273" r:id="rId5"/>
    <p:sldId id="274" r:id="rId6"/>
    <p:sldId id="264" r:id="rId7"/>
    <p:sldId id="270" r:id="rId8"/>
    <p:sldId id="281" r:id="rId9"/>
    <p:sldId id="269" r:id="rId10"/>
    <p:sldId id="276" r:id="rId11"/>
    <p:sldId id="280" r:id="rId12"/>
    <p:sldId id="278" r:id="rId13"/>
    <p:sldId id="277" r:id="rId14"/>
    <p:sldId id="27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868" autoAdjust="0"/>
    <p:restoredTop sz="94660"/>
  </p:normalViewPr>
  <p:slideViewPr>
    <p:cSldViewPr snapToGrid="0">
      <p:cViewPr varScale="1">
        <p:scale>
          <a:sx n="73" d="100"/>
          <a:sy n="73" d="100"/>
        </p:scale>
        <p:origin x="28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9C54E1A-9DD0-490D-80D2-6B578194138E}" type="doc">
      <dgm:prSet loTypeId="urn:microsoft.com/office/officeart/2005/8/layout/equation1" loCatId="relationship" qsTypeId="urn:microsoft.com/office/officeart/2005/8/quickstyle/3d2" qsCatId="3D" csTypeId="urn:microsoft.com/office/officeart/2005/8/colors/accent2_2" csCatId="accent2" phldr="1"/>
      <dgm:spPr/>
    </dgm:pt>
    <dgm:pt modelId="{E0970837-34CB-4EEC-99C8-CE9FC8C292B4}">
      <dgm:prSet phldrT="[Text]"/>
      <dgm:spPr/>
      <dgm:t>
        <a:bodyPr/>
        <a:lstStyle/>
        <a:p>
          <a:r>
            <a:rPr lang="en-GB" dirty="0" smtClean="0"/>
            <a:t>Revenue</a:t>
          </a:r>
          <a:endParaRPr lang="en-GB" dirty="0"/>
        </a:p>
      </dgm:t>
    </dgm:pt>
    <dgm:pt modelId="{9CCD1E4C-43B9-473A-8BA2-FACB5740ECD2}" type="parTrans" cxnId="{BDE4D812-AC2E-4F6C-BE41-7C3DDD8E3843}">
      <dgm:prSet/>
      <dgm:spPr/>
      <dgm:t>
        <a:bodyPr/>
        <a:lstStyle/>
        <a:p>
          <a:endParaRPr lang="en-GB"/>
        </a:p>
      </dgm:t>
    </dgm:pt>
    <dgm:pt modelId="{46C2DC61-EA94-4DB6-BBD9-0E170079D9DB}" type="sibTrans" cxnId="{BDE4D812-AC2E-4F6C-BE41-7C3DDD8E3843}">
      <dgm:prSet/>
      <dgm:spPr/>
      <dgm:t>
        <a:bodyPr/>
        <a:lstStyle/>
        <a:p>
          <a:endParaRPr lang="en-GB"/>
        </a:p>
      </dgm:t>
    </dgm:pt>
    <dgm:pt modelId="{9EA4154E-E042-4DED-9CF8-036BE888DD4A}">
      <dgm:prSet phldrT="[Text]"/>
      <dgm:spPr/>
      <dgm:t>
        <a:bodyPr/>
        <a:lstStyle/>
        <a:p>
          <a:r>
            <a:rPr lang="en-GB" dirty="0" smtClean="0"/>
            <a:t>Costs </a:t>
          </a:r>
          <a:endParaRPr lang="en-GB" dirty="0"/>
        </a:p>
      </dgm:t>
    </dgm:pt>
    <dgm:pt modelId="{29933260-D6C0-43B7-8270-CCC51D707BBD}" type="parTrans" cxnId="{D168F06C-87A9-4CB6-90FD-6A7D46D9128C}">
      <dgm:prSet/>
      <dgm:spPr/>
      <dgm:t>
        <a:bodyPr/>
        <a:lstStyle/>
        <a:p>
          <a:endParaRPr lang="en-GB"/>
        </a:p>
      </dgm:t>
    </dgm:pt>
    <dgm:pt modelId="{C63E5CF3-72AF-4089-BE26-5632745FE322}" type="sibTrans" cxnId="{D168F06C-87A9-4CB6-90FD-6A7D46D9128C}">
      <dgm:prSet/>
      <dgm:spPr/>
      <dgm:t>
        <a:bodyPr/>
        <a:lstStyle/>
        <a:p>
          <a:endParaRPr lang="en-GB"/>
        </a:p>
      </dgm:t>
    </dgm:pt>
    <dgm:pt modelId="{4A7CDD8E-61E2-4578-8706-76836F5CAED2}">
      <dgm:prSet phldrT="[Text]"/>
      <dgm:spPr/>
      <dgm:t>
        <a:bodyPr/>
        <a:lstStyle/>
        <a:p>
          <a:r>
            <a:rPr lang="en-GB" dirty="0" smtClean="0"/>
            <a:t>Profit </a:t>
          </a:r>
          <a:endParaRPr lang="en-GB" dirty="0"/>
        </a:p>
      </dgm:t>
    </dgm:pt>
    <dgm:pt modelId="{5B2B9FFF-E93B-44D4-96E3-D0C375575D3B}" type="parTrans" cxnId="{9A5D357F-8008-4181-9785-87E38ACDB907}">
      <dgm:prSet/>
      <dgm:spPr/>
      <dgm:t>
        <a:bodyPr/>
        <a:lstStyle/>
        <a:p>
          <a:endParaRPr lang="en-GB"/>
        </a:p>
      </dgm:t>
    </dgm:pt>
    <dgm:pt modelId="{5970B496-EF0F-4175-947B-554C623C3FFB}" type="sibTrans" cxnId="{9A5D357F-8008-4181-9785-87E38ACDB907}">
      <dgm:prSet/>
      <dgm:spPr/>
      <dgm:t>
        <a:bodyPr/>
        <a:lstStyle/>
        <a:p>
          <a:endParaRPr lang="en-GB"/>
        </a:p>
      </dgm:t>
    </dgm:pt>
    <dgm:pt modelId="{AD20AAB5-99C6-4250-B8FE-63CA0BA97677}" type="pres">
      <dgm:prSet presAssocID="{29C54E1A-9DD0-490D-80D2-6B578194138E}" presName="linearFlow" presStyleCnt="0">
        <dgm:presLayoutVars>
          <dgm:dir/>
          <dgm:resizeHandles val="exact"/>
        </dgm:presLayoutVars>
      </dgm:prSet>
      <dgm:spPr/>
    </dgm:pt>
    <dgm:pt modelId="{BDD01AA9-45A3-42A6-96B3-F3275A316981}" type="pres">
      <dgm:prSet presAssocID="{E0970837-34CB-4EEC-99C8-CE9FC8C292B4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29A3DB1-3A12-4B54-BAC2-11441E5B9B42}" type="pres">
      <dgm:prSet presAssocID="{46C2DC61-EA94-4DB6-BBD9-0E170079D9DB}" presName="spacerL" presStyleCnt="0"/>
      <dgm:spPr/>
    </dgm:pt>
    <dgm:pt modelId="{C2F8031C-3FE9-4FC2-81F1-CCC28810D9A9}" type="pres">
      <dgm:prSet presAssocID="{46C2DC61-EA94-4DB6-BBD9-0E170079D9DB}" presName="sibTrans" presStyleLbl="sibTrans2D1" presStyleIdx="0" presStyleCnt="2"/>
      <dgm:spPr>
        <a:prstGeom prst="mathMinus">
          <a:avLst/>
        </a:prstGeom>
      </dgm:spPr>
      <dgm:t>
        <a:bodyPr/>
        <a:lstStyle/>
        <a:p>
          <a:endParaRPr lang="en-GB"/>
        </a:p>
      </dgm:t>
    </dgm:pt>
    <dgm:pt modelId="{4EB24E99-28A4-43A5-BC75-62762808E8D2}" type="pres">
      <dgm:prSet presAssocID="{46C2DC61-EA94-4DB6-BBD9-0E170079D9DB}" presName="spacerR" presStyleCnt="0"/>
      <dgm:spPr/>
    </dgm:pt>
    <dgm:pt modelId="{5E3EDB5B-C40E-4585-AC4F-C085DFEF5A54}" type="pres">
      <dgm:prSet presAssocID="{9EA4154E-E042-4DED-9CF8-036BE888DD4A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16F9972-13FF-4050-A373-AD33AC23A35E}" type="pres">
      <dgm:prSet presAssocID="{C63E5CF3-72AF-4089-BE26-5632745FE322}" presName="spacerL" presStyleCnt="0"/>
      <dgm:spPr/>
    </dgm:pt>
    <dgm:pt modelId="{613BE856-A57B-4C85-9116-C36DC242F5F6}" type="pres">
      <dgm:prSet presAssocID="{C63E5CF3-72AF-4089-BE26-5632745FE322}" presName="sibTrans" presStyleLbl="sibTrans2D1" presStyleIdx="1" presStyleCnt="2"/>
      <dgm:spPr/>
      <dgm:t>
        <a:bodyPr/>
        <a:lstStyle/>
        <a:p>
          <a:endParaRPr lang="en-GB"/>
        </a:p>
      </dgm:t>
    </dgm:pt>
    <dgm:pt modelId="{DF513135-A806-4EBA-918F-736361701FBA}" type="pres">
      <dgm:prSet presAssocID="{C63E5CF3-72AF-4089-BE26-5632745FE322}" presName="spacerR" presStyleCnt="0"/>
      <dgm:spPr/>
    </dgm:pt>
    <dgm:pt modelId="{6AF6E8C1-CF8B-4D26-95FA-EB5A90366A6C}" type="pres">
      <dgm:prSet presAssocID="{4A7CDD8E-61E2-4578-8706-76836F5CAED2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1DCD173D-063F-44DC-AE8F-1B5C27E42D76}" type="presOf" srcId="{E0970837-34CB-4EEC-99C8-CE9FC8C292B4}" destId="{BDD01AA9-45A3-42A6-96B3-F3275A316981}" srcOrd="0" destOrd="0" presId="urn:microsoft.com/office/officeart/2005/8/layout/equation1"/>
    <dgm:cxn modelId="{0129AE97-C5F9-4FC9-B65F-09875E3AE7F9}" type="presOf" srcId="{4A7CDD8E-61E2-4578-8706-76836F5CAED2}" destId="{6AF6E8C1-CF8B-4D26-95FA-EB5A90366A6C}" srcOrd="0" destOrd="0" presId="urn:microsoft.com/office/officeart/2005/8/layout/equation1"/>
    <dgm:cxn modelId="{14920512-91A9-470E-845B-E49C054BC92F}" type="presOf" srcId="{9EA4154E-E042-4DED-9CF8-036BE888DD4A}" destId="{5E3EDB5B-C40E-4585-AC4F-C085DFEF5A54}" srcOrd="0" destOrd="0" presId="urn:microsoft.com/office/officeart/2005/8/layout/equation1"/>
    <dgm:cxn modelId="{D168F06C-87A9-4CB6-90FD-6A7D46D9128C}" srcId="{29C54E1A-9DD0-490D-80D2-6B578194138E}" destId="{9EA4154E-E042-4DED-9CF8-036BE888DD4A}" srcOrd="1" destOrd="0" parTransId="{29933260-D6C0-43B7-8270-CCC51D707BBD}" sibTransId="{C63E5CF3-72AF-4089-BE26-5632745FE322}"/>
    <dgm:cxn modelId="{DD6CDC69-2BD1-47B2-A801-67839F25B453}" type="presOf" srcId="{C63E5CF3-72AF-4089-BE26-5632745FE322}" destId="{613BE856-A57B-4C85-9116-C36DC242F5F6}" srcOrd="0" destOrd="0" presId="urn:microsoft.com/office/officeart/2005/8/layout/equation1"/>
    <dgm:cxn modelId="{BDE4D812-AC2E-4F6C-BE41-7C3DDD8E3843}" srcId="{29C54E1A-9DD0-490D-80D2-6B578194138E}" destId="{E0970837-34CB-4EEC-99C8-CE9FC8C292B4}" srcOrd="0" destOrd="0" parTransId="{9CCD1E4C-43B9-473A-8BA2-FACB5740ECD2}" sibTransId="{46C2DC61-EA94-4DB6-BBD9-0E170079D9DB}"/>
    <dgm:cxn modelId="{9A5D357F-8008-4181-9785-87E38ACDB907}" srcId="{29C54E1A-9DD0-490D-80D2-6B578194138E}" destId="{4A7CDD8E-61E2-4578-8706-76836F5CAED2}" srcOrd="2" destOrd="0" parTransId="{5B2B9FFF-E93B-44D4-96E3-D0C375575D3B}" sibTransId="{5970B496-EF0F-4175-947B-554C623C3FFB}"/>
    <dgm:cxn modelId="{12695301-6BA2-4CC4-9F2F-C01A8BFACA6C}" type="presOf" srcId="{46C2DC61-EA94-4DB6-BBD9-0E170079D9DB}" destId="{C2F8031C-3FE9-4FC2-81F1-CCC28810D9A9}" srcOrd="0" destOrd="0" presId="urn:microsoft.com/office/officeart/2005/8/layout/equation1"/>
    <dgm:cxn modelId="{483553AE-CFDB-4185-A31E-FCF143729C51}" type="presOf" srcId="{29C54E1A-9DD0-490D-80D2-6B578194138E}" destId="{AD20AAB5-99C6-4250-B8FE-63CA0BA97677}" srcOrd="0" destOrd="0" presId="urn:microsoft.com/office/officeart/2005/8/layout/equation1"/>
    <dgm:cxn modelId="{3E2FECA0-F2A2-425E-8B68-DDE26BA464FF}" type="presParOf" srcId="{AD20AAB5-99C6-4250-B8FE-63CA0BA97677}" destId="{BDD01AA9-45A3-42A6-96B3-F3275A316981}" srcOrd="0" destOrd="0" presId="urn:microsoft.com/office/officeart/2005/8/layout/equation1"/>
    <dgm:cxn modelId="{6B99DCFD-7C3A-4C7C-BE90-253718F6C689}" type="presParOf" srcId="{AD20AAB5-99C6-4250-B8FE-63CA0BA97677}" destId="{D29A3DB1-3A12-4B54-BAC2-11441E5B9B42}" srcOrd="1" destOrd="0" presId="urn:microsoft.com/office/officeart/2005/8/layout/equation1"/>
    <dgm:cxn modelId="{3185D4F7-4B23-4A26-87D4-1C3D36BCFA30}" type="presParOf" srcId="{AD20AAB5-99C6-4250-B8FE-63CA0BA97677}" destId="{C2F8031C-3FE9-4FC2-81F1-CCC28810D9A9}" srcOrd="2" destOrd="0" presId="urn:microsoft.com/office/officeart/2005/8/layout/equation1"/>
    <dgm:cxn modelId="{AD61E8A1-2C9E-4CB1-A084-F97AB8F7357A}" type="presParOf" srcId="{AD20AAB5-99C6-4250-B8FE-63CA0BA97677}" destId="{4EB24E99-28A4-43A5-BC75-62762808E8D2}" srcOrd="3" destOrd="0" presId="urn:microsoft.com/office/officeart/2005/8/layout/equation1"/>
    <dgm:cxn modelId="{414B5CA8-A68C-4F33-BFCC-F924B2B96CF1}" type="presParOf" srcId="{AD20AAB5-99C6-4250-B8FE-63CA0BA97677}" destId="{5E3EDB5B-C40E-4585-AC4F-C085DFEF5A54}" srcOrd="4" destOrd="0" presId="urn:microsoft.com/office/officeart/2005/8/layout/equation1"/>
    <dgm:cxn modelId="{97E399F7-A14A-4645-A01B-E8A7D9D25B1C}" type="presParOf" srcId="{AD20AAB5-99C6-4250-B8FE-63CA0BA97677}" destId="{616F9972-13FF-4050-A373-AD33AC23A35E}" srcOrd="5" destOrd="0" presId="urn:microsoft.com/office/officeart/2005/8/layout/equation1"/>
    <dgm:cxn modelId="{4B1A9A5A-AC35-4436-B0B0-C579F21AB42A}" type="presParOf" srcId="{AD20AAB5-99C6-4250-B8FE-63CA0BA97677}" destId="{613BE856-A57B-4C85-9116-C36DC242F5F6}" srcOrd="6" destOrd="0" presId="urn:microsoft.com/office/officeart/2005/8/layout/equation1"/>
    <dgm:cxn modelId="{F07AE69F-071B-4396-BCD5-4C38E7B9BB18}" type="presParOf" srcId="{AD20AAB5-99C6-4250-B8FE-63CA0BA97677}" destId="{DF513135-A806-4EBA-918F-736361701FBA}" srcOrd="7" destOrd="0" presId="urn:microsoft.com/office/officeart/2005/8/layout/equation1"/>
    <dgm:cxn modelId="{FE80D237-6DBF-492D-B1FD-759BCE806DEE}" type="presParOf" srcId="{AD20AAB5-99C6-4250-B8FE-63CA0BA97677}" destId="{6AF6E8C1-CF8B-4D26-95FA-EB5A90366A6C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9C54E1A-9DD0-490D-80D2-6B578194138E}" type="doc">
      <dgm:prSet loTypeId="urn:microsoft.com/office/officeart/2005/8/layout/equation1" loCatId="relationship" qsTypeId="urn:microsoft.com/office/officeart/2005/8/quickstyle/simple3" qsCatId="simple" csTypeId="urn:microsoft.com/office/officeart/2005/8/colors/accent2_2" csCatId="accent2" phldr="1"/>
      <dgm:spPr/>
    </dgm:pt>
    <dgm:pt modelId="{E0970837-34CB-4EEC-99C8-CE9FC8C292B4}">
      <dgm:prSet phldrT="[Text]"/>
      <dgm:spPr/>
      <dgm:t>
        <a:bodyPr/>
        <a:lstStyle/>
        <a:p>
          <a:r>
            <a:rPr lang="en-GB" i="1" dirty="0" smtClean="0"/>
            <a:t>This is all the money the company takes in from selling things.</a:t>
          </a:r>
          <a:endParaRPr lang="en-GB" i="1" dirty="0"/>
        </a:p>
      </dgm:t>
    </dgm:pt>
    <dgm:pt modelId="{9CCD1E4C-43B9-473A-8BA2-FACB5740ECD2}" type="parTrans" cxnId="{BDE4D812-AC2E-4F6C-BE41-7C3DDD8E3843}">
      <dgm:prSet/>
      <dgm:spPr/>
      <dgm:t>
        <a:bodyPr/>
        <a:lstStyle/>
        <a:p>
          <a:endParaRPr lang="en-GB"/>
        </a:p>
      </dgm:t>
    </dgm:pt>
    <dgm:pt modelId="{46C2DC61-EA94-4DB6-BBD9-0E170079D9DB}" type="sibTrans" cxnId="{BDE4D812-AC2E-4F6C-BE41-7C3DDD8E3843}">
      <dgm:prSet/>
      <dgm:spPr/>
      <dgm:t>
        <a:bodyPr/>
        <a:lstStyle/>
        <a:p>
          <a:endParaRPr lang="en-GB"/>
        </a:p>
      </dgm:t>
    </dgm:pt>
    <dgm:pt modelId="{9EA4154E-E042-4DED-9CF8-036BE888DD4A}">
      <dgm:prSet phldrT="[Text]"/>
      <dgm:spPr/>
      <dgm:t>
        <a:bodyPr/>
        <a:lstStyle/>
        <a:p>
          <a:r>
            <a:rPr lang="en-GB" dirty="0" smtClean="0"/>
            <a:t>This is what is spent on making and selling them (the costs if materials, wages, ads etc)</a:t>
          </a:r>
          <a:endParaRPr lang="en-GB" dirty="0"/>
        </a:p>
      </dgm:t>
    </dgm:pt>
    <dgm:pt modelId="{29933260-D6C0-43B7-8270-CCC51D707BBD}" type="parTrans" cxnId="{D168F06C-87A9-4CB6-90FD-6A7D46D9128C}">
      <dgm:prSet/>
      <dgm:spPr/>
      <dgm:t>
        <a:bodyPr/>
        <a:lstStyle/>
        <a:p>
          <a:endParaRPr lang="en-GB"/>
        </a:p>
      </dgm:t>
    </dgm:pt>
    <dgm:pt modelId="{C63E5CF3-72AF-4089-BE26-5632745FE322}" type="sibTrans" cxnId="{D168F06C-87A9-4CB6-90FD-6A7D46D9128C}">
      <dgm:prSet/>
      <dgm:spPr/>
      <dgm:t>
        <a:bodyPr/>
        <a:lstStyle/>
        <a:p>
          <a:endParaRPr lang="en-GB"/>
        </a:p>
      </dgm:t>
    </dgm:pt>
    <dgm:pt modelId="{4A7CDD8E-61E2-4578-8706-76836F5CAED2}">
      <dgm:prSet phldrT="[Text]"/>
      <dgm:spPr/>
      <dgm:t>
        <a:bodyPr/>
        <a:lstStyle/>
        <a:p>
          <a:r>
            <a:rPr lang="en-GB" dirty="0" smtClean="0"/>
            <a:t>This is what the company wants in the end.</a:t>
          </a:r>
          <a:endParaRPr lang="en-GB" dirty="0"/>
        </a:p>
      </dgm:t>
    </dgm:pt>
    <dgm:pt modelId="{5B2B9FFF-E93B-44D4-96E3-D0C375575D3B}" type="parTrans" cxnId="{9A5D357F-8008-4181-9785-87E38ACDB907}">
      <dgm:prSet/>
      <dgm:spPr/>
      <dgm:t>
        <a:bodyPr/>
        <a:lstStyle/>
        <a:p>
          <a:endParaRPr lang="en-GB"/>
        </a:p>
      </dgm:t>
    </dgm:pt>
    <dgm:pt modelId="{5970B496-EF0F-4175-947B-554C623C3FFB}" type="sibTrans" cxnId="{9A5D357F-8008-4181-9785-87E38ACDB907}">
      <dgm:prSet/>
      <dgm:spPr/>
      <dgm:t>
        <a:bodyPr/>
        <a:lstStyle/>
        <a:p>
          <a:endParaRPr lang="en-GB"/>
        </a:p>
      </dgm:t>
    </dgm:pt>
    <dgm:pt modelId="{AD20AAB5-99C6-4250-B8FE-63CA0BA97677}" type="pres">
      <dgm:prSet presAssocID="{29C54E1A-9DD0-490D-80D2-6B578194138E}" presName="linearFlow" presStyleCnt="0">
        <dgm:presLayoutVars>
          <dgm:dir/>
          <dgm:resizeHandles val="exact"/>
        </dgm:presLayoutVars>
      </dgm:prSet>
      <dgm:spPr/>
    </dgm:pt>
    <dgm:pt modelId="{BDD01AA9-45A3-42A6-96B3-F3275A316981}" type="pres">
      <dgm:prSet presAssocID="{E0970837-34CB-4EEC-99C8-CE9FC8C292B4}" presName="node" presStyleLbl="node1" presStyleIdx="0" presStyleCnt="3" custLinFactNeighborX="8625" custLinFactNeighborY="54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29A3DB1-3A12-4B54-BAC2-11441E5B9B42}" type="pres">
      <dgm:prSet presAssocID="{46C2DC61-EA94-4DB6-BBD9-0E170079D9DB}" presName="spacerL" presStyleCnt="0"/>
      <dgm:spPr/>
    </dgm:pt>
    <dgm:pt modelId="{C2F8031C-3FE9-4FC2-81F1-CCC28810D9A9}" type="pres">
      <dgm:prSet presAssocID="{46C2DC61-EA94-4DB6-BBD9-0E170079D9DB}" presName="sibTrans" presStyleLbl="sibTrans2D1" presStyleIdx="0" presStyleCnt="2"/>
      <dgm:spPr>
        <a:prstGeom prst="mathMinus">
          <a:avLst/>
        </a:prstGeom>
      </dgm:spPr>
      <dgm:t>
        <a:bodyPr/>
        <a:lstStyle/>
        <a:p>
          <a:endParaRPr lang="en-GB"/>
        </a:p>
      </dgm:t>
    </dgm:pt>
    <dgm:pt modelId="{4EB24E99-28A4-43A5-BC75-62762808E8D2}" type="pres">
      <dgm:prSet presAssocID="{46C2DC61-EA94-4DB6-BBD9-0E170079D9DB}" presName="spacerR" presStyleCnt="0"/>
      <dgm:spPr/>
    </dgm:pt>
    <dgm:pt modelId="{5E3EDB5B-C40E-4585-AC4F-C085DFEF5A54}" type="pres">
      <dgm:prSet presAssocID="{9EA4154E-E042-4DED-9CF8-036BE888DD4A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16F9972-13FF-4050-A373-AD33AC23A35E}" type="pres">
      <dgm:prSet presAssocID="{C63E5CF3-72AF-4089-BE26-5632745FE322}" presName="spacerL" presStyleCnt="0"/>
      <dgm:spPr/>
    </dgm:pt>
    <dgm:pt modelId="{613BE856-A57B-4C85-9116-C36DC242F5F6}" type="pres">
      <dgm:prSet presAssocID="{C63E5CF3-72AF-4089-BE26-5632745FE322}" presName="sibTrans" presStyleLbl="sibTrans2D1" presStyleIdx="1" presStyleCnt="2"/>
      <dgm:spPr/>
      <dgm:t>
        <a:bodyPr/>
        <a:lstStyle/>
        <a:p>
          <a:endParaRPr lang="en-GB"/>
        </a:p>
      </dgm:t>
    </dgm:pt>
    <dgm:pt modelId="{DF513135-A806-4EBA-918F-736361701FBA}" type="pres">
      <dgm:prSet presAssocID="{C63E5CF3-72AF-4089-BE26-5632745FE322}" presName="spacerR" presStyleCnt="0"/>
      <dgm:spPr/>
    </dgm:pt>
    <dgm:pt modelId="{6AF6E8C1-CF8B-4D26-95FA-EB5A90366A6C}" type="pres">
      <dgm:prSet presAssocID="{4A7CDD8E-61E2-4578-8706-76836F5CAED2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D168F06C-87A9-4CB6-90FD-6A7D46D9128C}" srcId="{29C54E1A-9DD0-490D-80D2-6B578194138E}" destId="{9EA4154E-E042-4DED-9CF8-036BE888DD4A}" srcOrd="1" destOrd="0" parTransId="{29933260-D6C0-43B7-8270-CCC51D707BBD}" sibTransId="{C63E5CF3-72AF-4089-BE26-5632745FE322}"/>
    <dgm:cxn modelId="{F7CAAF16-0D9C-4CA7-8FCA-9D3728FB735D}" type="presOf" srcId="{4A7CDD8E-61E2-4578-8706-76836F5CAED2}" destId="{6AF6E8C1-CF8B-4D26-95FA-EB5A90366A6C}" srcOrd="0" destOrd="0" presId="urn:microsoft.com/office/officeart/2005/8/layout/equation1"/>
    <dgm:cxn modelId="{1465B0D2-481D-473B-976C-F32C5C72B217}" type="presOf" srcId="{C63E5CF3-72AF-4089-BE26-5632745FE322}" destId="{613BE856-A57B-4C85-9116-C36DC242F5F6}" srcOrd="0" destOrd="0" presId="urn:microsoft.com/office/officeart/2005/8/layout/equation1"/>
    <dgm:cxn modelId="{BDE4D812-AC2E-4F6C-BE41-7C3DDD8E3843}" srcId="{29C54E1A-9DD0-490D-80D2-6B578194138E}" destId="{E0970837-34CB-4EEC-99C8-CE9FC8C292B4}" srcOrd="0" destOrd="0" parTransId="{9CCD1E4C-43B9-473A-8BA2-FACB5740ECD2}" sibTransId="{46C2DC61-EA94-4DB6-BBD9-0E170079D9DB}"/>
    <dgm:cxn modelId="{9A5D357F-8008-4181-9785-87E38ACDB907}" srcId="{29C54E1A-9DD0-490D-80D2-6B578194138E}" destId="{4A7CDD8E-61E2-4578-8706-76836F5CAED2}" srcOrd="2" destOrd="0" parTransId="{5B2B9FFF-E93B-44D4-96E3-D0C375575D3B}" sibTransId="{5970B496-EF0F-4175-947B-554C623C3FFB}"/>
    <dgm:cxn modelId="{70C7A165-166F-40D7-81E9-F8ACB9DE4C5B}" type="presOf" srcId="{29C54E1A-9DD0-490D-80D2-6B578194138E}" destId="{AD20AAB5-99C6-4250-B8FE-63CA0BA97677}" srcOrd="0" destOrd="0" presId="urn:microsoft.com/office/officeart/2005/8/layout/equation1"/>
    <dgm:cxn modelId="{A706C0B1-9618-4BEA-85C7-0D3C35EFD651}" type="presOf" srcId="{46C2DC61-EA94-4DB6-BBD9-0E170079D9DB}" destId="{C2F8031C-3FE9-4FC2-81F1-CCC28810D9A9}" srcOrd="0" destOrd="0" presId="urn:microsoft.com/office/officeart/2005/8/layout/equation1"/>
    <dgm:cxn modelId="{A5F22548-C1FB-497E-9EF6-EEDF0A6354D4}" type="presOf" srcId="{E0970837-34CB-4EEC-99C8-CE9FC8C292B4}" destId="{BDD01AA9-45A3-42A6-96B3-F3275A316981}" srcOrd="0" destOrd="0" presId="urn:microsoft.com/office/officeart/2005/8/layout/equation1"/>
    <dgm:cxn modelId="{B12A6BFF-7D73-4F8B-9FBC-0C7C860A2451}" type="presOf" srcId="{9EA4154E-E042-4DED-9CF8-036BE888DD4A}" destId="{5E3EDB5B-C40E-4585-AC4F-C085DFEF5A54}" srcOrd="0" destOrd="0" presId="urn:microsoft.com/office/officeart/2005/8/layout/equation1"/>
    <dgm:cxn modelId="{E8DE1AC1-06A5-4E2D-9761-5CF6016D7152}" type="presParOf" srcId="{AD20AAB5-99C6-4250-B8FE-63CA0BA97677}" destId="{BDD01AA9-45A3-42A6-96B3-F3275A316981}" srcOrd="0" destOrd="0" presId="urn:microsoft.com/office/officeart/2005/8/layout/equation1"/>
    <dgm:cxn modelId="{A74113FD-AE00-4AD8-B742-F005C8B4C718}" type="presParOf" srcId="{AD20AAB5-99C6-4250-B8FE-63CA0BA97677}" destId="{D29A3DB1-3A12-4B54-BAC2-11441E5B9B42}" srcOrd="1" destOrd="0" presId="urn:microsoft.com/office/officeart/2005/8/layout/equation1"/>
    <dgm:cxn modelId="{747E9DA3-B853-4B3F-9FAE-6DDD6E7CA26B}" type="presParOf" srcId="{AD20AAB5-99C6-4250-B8FE-63CA0BA97677}" destId="{C2F8031C-3FE9-4FC2-81F1-CCC28810D9A9}" srcOrd="2" destOrd="0" presId="urn:microsoft.com/office/officeart/2005/8/layout/equation1"/>
    <dgm:cxn modelId="{5EC20E18-9CA3-400B-A8FA-7E42D33829B9}" type="presParOf" srcId="{AD20AAB5-99C6-4250-B8FE-63CA0BA97677}" destId="{4EB24E99-28A4-43A5-BC75-62762808E8D2}" srcOrd="3" destOrd="0" presId="urn:microsoft.com/office/officeart/2005/8/layout/equation1"/>
    <dgm:cxn modelId="{322C36BE-1A5C-41CA-AF72-2F043D8BF076}" type="presParOf" srcId="{AD20AAB5-99C6-4250-B8FE-63CA0BA97677}" destId="{5E3EDB5B-C40E-4585-AC4F-C085DFEF5A54}" srcOrd="4" destOrd="0" presId="urn:microsoft.com/office/officeart/2005/8/layout/equation1"/>
    <dgm:cxn modelId="{0FBCE160-2440-450A-A1EF-B6A9CE358A93}" type="presParOf" srcId="{AD20AAB5-99C6-4250-B8FE-63CA0BA97677}" destId="{616F9972-13FF-4050-A373-AD33AC23A35E}" srcOrd="5" destOrd="0" presId="urn:microsoft.com/office/officeart/2005/8/layout/equation1"/>
    <dgm:cxn modelId="{2D123850-1A78-40F7-95E5-D6B747888BBB}" type="presParOf" srcId="{AD20AAB5-99C6-4250-B8FE-63CA0BA97677}" destId="{613BE856-A57B-4C85-9116-C36DC242F5F6}" srcOrd="6" destOrd="0" presId="urn:microsoft.com/office/officeart/2005/8/layout/equation1"/>
    <dgm:cxn modelId="{85980586-0C00-49AF-B078-68F32C594B65}" type="presParOf" srcId="{AD20AAB5-99C6-4250-B8FE-63CA0BA97677}" destId="{DF513135-A806-4EBA-918F-736361701FBA}" srcOrd="7" destOrd="0" presId="urn:microsoft.com/office/officeart/2005/8/layout/equation1"/>
    <dgm:cxn modelId="{884C67E2-B4FE-4A2C-AA2E-D56650BA3A68}" type="presParOf" srcId="{AD20AAB5-99C6-4250-B8FE-63CA0BA97677}" destId="{6AF6E8C1-CF8B-4D26-95FA-EB5A90366A6C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D01AA9-45A3-42A6-96B3-F3275A316981}">
      <dsp:nvSpPr>
        <dsp:cNvPr id="0" name=""/>
        <dsp:cNvSpPr/>
      </dsp:nvSpPr>
      <dsp:spPr>
        <a:xfrm>
          <a:off x="1837" y="603312"/>
          <a:ext cx="2435477" cy="2435477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600" kern="1200" dirty="0" smtClean="0"/>
            <a:t>Revenue</a:t>
          </a:r>
          <a:endParaRPr lang="en-GB" sz="3600" kern="1200" dirty="0"/>
        </a:p>
      </dsp:txBody>
      <dsp:txXfrm>
        <a:off x="358504" y="959979"/>
        <a:ext cx="1722143" cy="1722143"/>
      </dsp:txXfrm>
    </dsp:sp>
    <dsp:sp modelId="{C2F8031C-3FE9-4FC2-81F1-CCC28810D9A9}">
      <dsp:nvSpPr>
        <dsp:cNvPr id="0" name=""/>
        <dsp:cNvSpPr/>
      </dsp:nvSpPr>
      <dsp:spPr>
        <a:xfrm>
          <a:off x="2635075" y="1114762"/>
          <a:ext cx="1412577" cy="1412577"/>
        </a:xfrm>
        <a:prstGeom prst="mathMinus">
          <a:avLst/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300" kern="1200"/>
        </a:p>
      </dsp:txBody>
      <dsp:txXfrm>
        <a:off x="2822312" y="1654931"/>
        <a:ext cx="1038103" cy="332239"/>
      </dsp:txXfrm>
    </dsp:sp>
    <dsp:sp modelId="{5E3EDB5B-C40E-4585-AC4F-C085DFEF5A54}">
      <dsp:nvSpPr>
        <dsp:cNvPr id="0" name=""/>
        <dsp:cNvSpPr/>
      </dsp:nvSpPr>
      <dsp:spPr>
        <a:xfrm>
          <a:off x="4245413" y="603312"/>
          <a:ext cx="2435477" cy="2435477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600" kern="1200" dirty="0" smtClean="0"/>
            <a:t>Costs </a:t>
          </a:r>
          <a:endParaRPr lang="en-GB" sz="3600" kern="1200" dirty="0"/>
        </a:p>
      </dsp:txBody>
      <dsp:txXfrm>
        <a:off x="4602080" y="959979"/>
        <a:ext cx="1722143" cy="1722143"/>
      </dsp:txXfrm>
    </dsp:sp>
    <dsp:sp modelId="{613BE856-A57B-4C85-9116-C36DC242F5F6}">
      <dsp:nvSpPr>
        <dsp:cNvPr id="0" name=""/>
        <dsp:cNvSpPr/>
      </dsp:nvSpPr>
      <dsp:spPr>
        <a:xfrm>
          <a:off x="6878652" y="1114762"/>
          <a:ext cx="1412577" cy="1412577"/>
        </a:xfrm>
        <a:prstGeom prst="mathEqual">
          <a:avLst/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900" kern="1200"/>
        </a:p>
      </dsp:txBody>
      <dsp:txXfrm>
        <a:off x="7065889" y="1405753"/>
        <a:ext cx="1038103" cy="830595"/>
      </dsp:txXfrm>
    </dsp:sp>
    <dsp:sp modelId="{6AF6E8C1-CF8B-4D26-95FA-EB5A90366A6C}">
      <dsp:nvSpPr>
        <dsp:cNvPr id="0" name=""/>
        <dsp:cNvSpPr/>
      </dsp:nvSpPr>
      <dsp:spPr>
        <a:xfrm>
          <a:off x="8488989" y="603312"/>
          <a:ext cx="2435477" cy="2435477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600" kern="1200" dirty="0" smtClean="0"/>
            <a:t>Profit </a:t>
          </a:r>
          <a:endParaRPr lang="en-GB" sz="3600" kern="1200" dirty="0"/>
        </a:p>
      </dsp:txBody>
      <dsp:txXfrm>
        <a:off x="8845656" y="959979"/>
        <a:ext cx="1722143" cy="172214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D01AA9-45A3-42A6-96B3-F3275A316981}">
      <dsp:nvSpPr>
        <dsp:cNvPr id="0" name=""/>
        <dsp:cNvSpPr/>
      </dsp:nvSpPr>
      <dsp:spPr>
        <a:xfrm>
          <a:off x="14231" y="614356"/>
          <a:ext cx="1834381" cy="1834381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i="1" kern="1200" dirty="0" smtClean="0"/>
            <a:t>This is all the money the company takes in from selling things.</a:t>
          </a:r>
          <a:endParaRPr lang="en-GB" sz="1400" i="1" kern="1200" dirty="0"/>
        </a:p>
      </dsp:txBody>
      <dsp:txXfrm>
        <a:off x="282870" y="882995"/>
        <a:ext cx="1297103" cy="1297103"/>
      </dsp:txXfrm>
    </dsp:sp>
    <dsp:sp modelId="{C2F8031C-3FE9-4FC2-81F1-CCC28810D9A9}">
      <dsp:nvSpPr>
        <dsp:cNvPr id="0" name=""/>
        <dsp:cNvSpPr/>
      </dsp:nvSpPr>
      <dsp:spPr>
        <a:xfrm>
          <a:off x="1984716" y="989652"/>
          <a:ext cx="1063941" cy="1063941"/>
        </a:xfrm>
        <a:prstGeom prst="mathMinus">
          <a:avLst/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100" kern="1200"/>
        </a:p>
      </dsp:txBody>
      <dsp:txXfrm>
        <a:off x="2125741" y="1396503"/>
        <a:ext cx="781891" cy="250239"/>
      </dsp:txXfrm>
    </dsp:sp>
    <dsp:sp modelId="{5E3EDB5B-C40E-4585-AC4F-C085DFEF5A54}">
      <dsp:nvSpPr>
        <dsp:cNvPr id="0" name=""/>
        <dsp:cNvSpPr/>
      </dsp:nvSpPr>
      <dsp:spPr>
        <a:xfrm>
          <a:off x="3197609" y="604432"/>
          <a:ext cx="1834381" cy="1834381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This is what is spent on making and selling them (the costs if materials, wages, ads etc)</a:t>
          </a:r>
          <a:endParaRPr lang="en-GB" sz="1400" kern="1200" dirty="0"/>
        </a:p>
      </dsp:txBody>
      <dsp:txXfrm>
        <a:off x="3466248" y="873071"/>
        <a:ext cx="1297103" cy="1297103"/>
      </dsp:txXfrm>
    </dsp:sp>
    <dsp:sp modelId="{613BE856-A57B-4C85-9116-C36DC242F5F6}">
      <dsp:nvSpPr>
        <dsp:cNvPr id="0" name=""/>
        <dsp:cNvSpPr/>
      </dsp:nvSpPr>
      <dsp:spPr>
        <a:xfrm>
          <a:off x="5180942" y="989652"/>
          <a:ext cx="1063941" cy="1063941"/>
        </a:xfrm>
        <a:prstGeom prst="mathEqual">
          <a:avLst/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100" kern="1200"/>
        </a:p>
      </dsp:txBody>
      <dsp:txXfrm>
        <a:off x="5321967" y="1208824"/>
        <a:ext cx="781891" cy="625597"/>
      </dsp:txXfrm>
    </dsp:sp>
    <dsp:sp modelId="{6AF6E8C1-CF8B-4D26-95FA-EB5A90366A6C}">
      <dsp:nvSpPr>
        <dsp:cNvPr id="0" name=""/>
        <dsp:cNvSpPr/>
      </dsp:nvSpPr>
      <dsp:spPr>
        <a:xfrm>
          <a:off x="6393835" y="604432"/>
          <a:ext cx="1834381" cy="1834381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This is what the company wants in the end.</a:t>
          </a:r>
          <a:endParaRPr lang="en-GB" sz="1400" kern="1200" dirty="0"/>
        </a:p>
      </dsp:txBody>
      <dsp:txXfrm>
        <a:off x="6662474" y="873071"/>
        <a:ext cx="1297103" cy="12971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7397D1-BA9F-4D02-989A-496FE004BA12}" type="datetimeFigureOut">
              <a:rPr lang="en-GB" smtClean="0"/>
              <a:t>11/11/2019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43CF5D-AAAA-4059-8155-EC51268AA3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5111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Keyword</a:t>
            </a:r>
            <a:r>
              <a:rPr lang="en-GB" baseline="0" dirty="0" smtClean="0"/>
              <a:t> definitions to hand out.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7176F9-368E-4A0D-8D73-7FFE9CFF9A5E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8005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E66B75-9EEC-4119-BCA4-7BDB12FD6B57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2485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DA65C-0276-47B9-B3A7-87EDA3293D8F}" type="datetimeFigureOut">
              <a:rPr lang="en-GB" smtClean="0"/>
              <a:t>11/11/2019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C6FFC-4000-4863-B0F5-2A8C138C16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07859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DA65C-0276-47B9-B3A7-87EDA3293D8F}" type="datetimeFigureOut">
              <a:rPr lang="en-GB" smtClean="0"/>
              <a:t>11/11/2019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C6FFC-4000-4863-B0F5-2A8C138C16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0625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DA65C-0276-47B9-B3A7-87EDA3293D8F}" type="datetimeFigureOut">
              <a:rPr lang="en-GB" smtClean="0"/>
              <a:t>11/11/2019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C6FFC-4000-4863-B0F5-2A8C138C16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7969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DA65C-0276-47B9-B3A7-87EDA3293D8F}" type="datetimeFigureOut">
              <a:rPr lang="en-GB" smtClean="0"/>
              <a:t>11/11/2019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C6FFC-4000-4863-B0F5-2A8C138C16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9807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DA65C-0276-47B9-B3A7-87EDA3293D8F}" type="datetimeFigureOut">
              <a:rPr lang="en-GB" smtClean="0"/>
              <a:t>11/11/2019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C6FFC-4000-4863-B0F5-2A8C138C16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3562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DA65C-0276-47B9-B3A7-87EDA3293D8F}" type="datetimeFigureOut">
              <a:rPr lang="en-GB" smtClean="0"/>
              <a:t>11/11/2019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C6FFC-4000-4863-B0F5-2A8C138C16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3242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DA65C-0276-47B9-B3A7-87EDA3293D8F}" type="datetimeFigureOut">
              <a:rPr lang="en-GB" smtClean="0"/>
              <a:t>11/11/2019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C6FFC-4000-4863-B0F5-2A8C138C16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4535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DA65C-0276-47B9-B3A7-87EDA3293D8F}" type="datetimeFigureOut">
              <a:rPr lang="en-GB" smtClean="0"/>
              <a:t>11/11/2019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C6FFC-4000-4863-B0F5-2A8C138C16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8900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DA65C-0276-47B9-B3A7-87EDA3293D8F}" type="datetimeFigureOut">
              <a:rPr lang="en-GB" smtClean="0"/>
              <a:t>11/11/2019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C6FFC-4000-4863-B0F5-2A8C138C16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213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DA65C-0276-47B9-B3A7-87EDA3293D8F}" type="datetimeFigureOut">
              <a:rPr lang="en-GB" smtClean="0"/>
              <a:t>11/11/2019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C6FFC-4000-4863-B0F5-2A8C138C16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3169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DA65C-0276-47B9-B3A7-87EDA3293D8F}" type="datetimeFigureOut">
              <a:rPr lang="en-GB" smtClean="0"/>
              <a:t>11/11/2019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C6FFC-4000-4863-B0F5-2A8C138C16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7484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EDA65C-0276-47B9-B3A7-87EDA3293D8F}" type="datetimeFigureOut">
              <a:rPr lang="en-GB" smtClean="0"/>
              <a:t>11/11/2019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BC6FFC-4000-4863-B0F5-2A8C138C16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0838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JZeCxqa08ck" TargetMode="External"/><Relationship Id="rId2" Type="http://schemas.openxmlformats.org/officeDocument/2006/relationships/hyperlink" Target="https://www.youtube.com/watch?v=UyVRpjq5-sc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851" y="0"/>
            <a:ext cx="7155349" cy="1325563"/>
          </a:xfrm>
        </p:spPr>
        <p:txBody>
          <a:bodyPr>
            <a:normAutofit/>
          </a:bodyPr>
          <a:lstStyle/>
          <a:p>
            <a:r>
              <a:rPr lang="en-GB" sz="2800" u="sng" dirty="0" smtClean="0">
                <a:latin typeface="Comic Sans MS" panose="030F0702030302020204" pitchFamily="66" charset="0"/>
              </a:rPr>
              <a:t>Title: Where do our mobiles come from? </a:t>
            </a:r>
            <a:br>
              <a:rPr lang="en-GB" sz="2800" u="sng" dirty="0" smtClean="0">
                <a:latin typeface="Comic Sans MS" panose="030F0702030302020204" pitchFamily="66" charset="0"/>
              </a:rPr>
            </a:br>
            <a:fld id="{7C6E7F86-04E7-4D73-981D-E61F9C4726C4}" type="datetime2">
              <a:rPr lang="en-GB" sz="2800" u="sng" smtClean="0">
                <a:latin typeface="Comic Sans MS" panose="030F0702030302020204" pitchFamily="66" charset="0"/>
              </a:rPr>
              <a:t>Monday, 11 November 2019</a:t>
            </a:fld>
            <a:endParaRPr lang="en-GB" sz="2800" u="sng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232" y="1656129"/>
            <a:ext cx="6513029" cy="44598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latin typeface="Comic Sans MS" panose="030F0702030302020204" pitchFamily="66" charset="0"/>
              </a:rPr>
              <a:t>WTE/WTE+  - Describe distribution of  Nokia operations across the Globe. </a:t>
            </a:r>
          </a:p>
          <a:p>
            <a:pPr marL="0" indent="0">
              <a:buNone/>
            </a:pPr>
            <a:endParaRPr lang="en-US" sz="24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Comic Sans MS" panose="030F0702030302020204" pitchFamily="66" charset="0"/>
              </a:rPr>
              <a:t>ME/ME+  - Explain how Nokia is linked to countries at different levels of development. </a:t>
            </a:r>
          </a:p>
          <a:p>
            <a:pPr marL="0" indent="0">
              <a:buNone/>
            </a:pPr>
            <a:endParaRPr lang="en-US" sz="24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Comic Sans MS" panose="030F0702030302020204" pitchFamily="66" charset="0"/>
              </a:rPr>
              <a:t>EE/EE+ - Suggest benefits and problems of Nokia’s operations. </a:t>
            </a:r>
            <a:endParaRPr lang="en-GB" sz="2400" dirty="0" smtClean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GB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dirty="0" smtClean="0"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193437" y="4803941"/>
            <a:ext cx="36472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Starter</a:t>
            </a:r>
            <a:r>
              <a:rPr lang="en-US" sz="24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: </a:t>
            </a:r>
            <a:r>
              <a:rPr lang="en-GB" sz="2400" dirty="0">
                <a:latin typeface="Comic Sans MS" pitchFamily="66" charset="0"/>
              </a:rPr>
              <a:t>Construct a flow chart to show the life of a </a:t>
            </a:r>
            <a:r>
              <a:rPr lang="en-GB" sz="2400" dirty="0" smtClean="0">
                <a:latin typeface="Comic Sans MS" pitchFamily="66" charset="0"/>
              </a:rPr>
              <a:t>Nokia.</a:t>
            </a:r>
            <a:endParaRPr lang="en-GB" sz="2400" dirty="0">
              <a:latin typeface="Comic Sans MS" pitchFamily="66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45831" y="6261886"/>
            <a:ext cx="48428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2"/>
              </a:rPr>
              <a:t>https://www.youtube.com/watch?v=UyVRpjq5-sc</a:t>
            </a:r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347820" y="5819604"/>
            <a:ext cx="48408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3"/>
              </a:rPr>
              <a:t>https://www.youtube.com/watch?v=JZeCxqa08ck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8193437" y="455800"/>
            <a:ext cx="39985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Transnational Corporation: A company that operates in more than one country. </a:t>
            </a:r>
            <a:endParaRPr lang="en-GB" sz="2400" dirty="0">
              <a:solidFill>
                <a:schemeClr val="accent5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233948">
            <a:off x="7514543" y="379579"/>
            <a:ext cx="506076" cy="122675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02944" y="1904636"/>
            <a:ext cx="1428254" cy="2377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535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Box 8"/>
          <p:cNvSpPr txBox="1">
            <a:spLocks noChangeArrowheads="1"/>
          </p:cNvSpPr>
          <p:nvPr/>
        </p:nvSpPr>
        <p:spPr bwMode="auto">
          <a:xfrm>
            <a:off x="465138" y="1265238"/>
            <a:ext cx="2900362" cy="2308324"/>
          </a:xfrm>
          <a:prstGeom prst="rect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>
              <a:defRPr>
                <a:solidFill>
                  <a:schemeClr val="tx1"/>
                </a:solidFill>
                <a:latin typeface="Roboto Condensed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Roboto Condensed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Roboto Condensed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Roboto Condensed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Roboto Condensed Ligh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 Condensed Ligh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 Condensed Ligh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 Condensed Ligh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 Condensed Light"/>
              </a:defRPr>
            </a:lvl9pPr>
          </a:lstStyle>
          <a:p>
            <a:pPr>
              <a:buFontTx/>
              <a:buAutoNum type="arabicParenR"/>
            </a:pPr>
            <a:r>
              <a:rPr lang="en-GB" altLang="en-US" b="1" dirty="0"/>
              <a:t>EXPLAIN (AF4) </a:t>
            </a:r>
            <a:r>
              <a:rPr lang="en-GB" altLang="en-US" b="1" dirty="0" smtClean="0"/>
              <a:t>where your operations are located. Justify reasons why.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en-US" dirty="0" smtClean="0"/>
              <a:t>Factories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en-US" dirty="0" smtClean="0"/>
              <a:t>Office/shops selling phones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en-US" dirty="0" smtClean="0"/>
              <a:t>R&amp;D laboratories </a:t>
            </a:r>
            <a:endParaRPr lang="en-GB" alt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76D5BC9-FB57-4340-82D3-917DE2579987}"/>
              </a:ext>
            </a:extLst>
          </p:cNvPr>
          <p:cNvSpPr/>
          <p:nvPr/>
        </p:nvSpPr>
        <p:spPr>
          <a:xfrm>
            <a:off x="282575" y="260350"/>
            <a:ext cx="11623675" cy="6281738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61444" name="Picture 4" descr="http://logok.org/wp-content/uploads/2014/08/Twitter-logo-bird_logo_201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19" t="24074" r="25964" b="22221"/>
          <a:stretch>
            <a:fillRect/>
          </a:stretch>
        </p:blipFill>
        <p:spPr bwMode="auto">
          <a:xfrm rot="1040702">
            <a:off x="315913" y="193675"/>
            <a:ext cx="2054225" cy="106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peech Bubble: Rectangle 1">
            <a:extLst>
              <a:ext uri="{FF2B5EF4-FFF2-40B4-BE49-F238E27FC236}">
                <a16:creationId xmlns:a16="http://schemas.microsoft.com/office/drawing/2014/main" id="{E45DF70D-1D6E-498F-B81E-550F31D2F60D}"/>
              </a:ext>
            </a:extLst>
          </p:cNvPr>
          <p:cNvSpPr/>
          <p:nvPr/>
        </p:nvSpPr>
        <p:spPr>
          <a:xfrm>
            <a:off x="3686175" y="395288"/>
            <a:ext cx="7899400" cy="5986462"/>
          </a:xfrm>
          <a:prstGeom prst="wedgeRectCallout">
            <a:avLst>
              <a:gd name="adj1" fmla="val -59680"/>
              <a:gd name="adj2" fmla="val 604"/>
            </a:avLst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61448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12" t="18794" r="44391" b="17648"/>
          <a:stretch>
            <a:fillRect/>
          </a:stretch>
        </p:blipFill>
        <p:spPr bwMode="auto">
          <a:xfrm>
            <a:off x="556141" y="3783575"/>
            <a:ext cx="2379617" cy="249591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66606" y="640080"/>
            <a:ext cx="751114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 have chosen to locate factories in ___________________________________</a:t>
            </a:r>
          </a:p>
          <a:p>
            <a:r>
              <a:rPr lang="en-US" dirty="0" smtClean="0"/>
              <a:t>________________________________________________________________</a:t>
            </a:r>
          </a:p>
          <a:p>
            <a:r>
              <a:rPr lang="en-US" dirty="0" smtClean="0"/>
              <a:t>I believe that these countries ________________________________________</a:t>
            </a:r>
          </a:p>
          <a:p>
            <a:r>
              <a:rPr lang="en-US" dirty="0" smtClean="0"/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3971109" y="4051916"/>
            <a:ext cx="7406640" cy="2109269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4140427" y="4067766"/>
            <a:ext cx="371358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</a:rPr>
              <a:t>HELPFUL HINTS..</a:t>
            </a:r>
            <a:endParaRPr lang="en-US" sz="4000" b="1" cap="none" spc="0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effectLst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40427" y="4669030"/>
            <a:ext cx="711718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Primary Industry is normally long-hours and require ‘muscle’ (low skill)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Manufacturing requires low skill and more people.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Research and Development is high skill and high pay.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In LIC and NEE environmental and Workers rights are more lenient than in HIC countries. </a:t>
            </a:r>
            <a:endParaRPr 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5505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5680" y="230188"/>
            <a:ext cx="9277486" cy="696538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45522"/>
            <a:ext cx="17736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HELPFUL HINTS..</a:t>
            </a:r>
          </a:p>
        </p:txBody>
      </p:sp>
    </p:spTree>
    <p:extLst>
      <p:ext uri="{BB962C8B-B14F-4D97-AF65-F5344CB8AC3E}">
        <p14:creationId xmlns:p14="http://schemas.microsoft.com/office/powerpoint/2010/main" val="2117124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4888" y="2462230"/>
            <a:ext cx="4439856" cy="1010172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US" dirty="0" smtClean="0"/>
              <a:t>SELECT MODEL ANSWER</a:t>
            </a:r>
          </a:p>
          <a:p>
            <a:pPr marL="0" indent="0" algn="ctr">
              <a:buNone/>
            </a:pPr>
            <a:r>
              <a:rPr lang="en-US" dirty="0" smtClean="0"/>
              <a:t>MARK ANSWER AS CLASS AND SHOW HOW TO EFFECTIVELY MARK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5215" y="494109"/>
            <a:ext cx="4110750" cy="5933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0429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5523" y="376699"/>
            <a:ext cx="5058137" cy="1325563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Self Assessment</a:t>
            </a:r>
            <a:endParaRPr lang="en-GB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35522" y="1825625"/>
            <a:ext cx="4918277" cy="4351338"/>
          </a:xfrm>
        </p:spPr>
        <p:txBody>
          <a:bodyPr/>
          <a:lstStyle/>
          <a:p>
            <a:r>
              <a:rPr lang="en-US" dirty="0" smtClean="0"/>
              <a:t>You will create your own marking code for AF4 and write a key in your partners book.</a:t>
            </a:r>
          </a:p>
          <a:p>
            <a:endParaRPr lang="en-US" dirty="0"/>
          </a:p>
          <a:p>
            <a:r>
              <a:rPr lang="en-US" dirty="0" smtClean="0"/>
              <a:t>You will assess your work, annotating your answer with your marking code and give yourself WWW/ EBI.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300" y="1825625"/>
            <a:ext cx="5247869" cy="461414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45933" y="162317"/>
            <a:ext cx="641374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</a:rPr>
              <a:t>Look familiar?</a:t>
            </a:r>
          </a:p>
          <a:p>
            <a:pPr algn="ctr"/>
            <a:r>
              <a:rPr lang="en-US" sz="5400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English marking code </a:t>
            </a:r>
            <a:endParaRPr lang="en-US" sz="5400" b="1" cap="none" spc="0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6375246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72165">
            <a:off x="3392410" y="348516"/>
            <a:ext cx="4733853" cy="6311804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 rot="492821">
            <a:off x="4014198" y="2241638"/>
            <a:ext cx="3210110" cy="353027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u="sng" dirty="0" smtClean="0"/>
              <a:t>AF4 Marking Code:</a:t>
            </a:r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r>
              <a:rPr lang="en-US" dirty="0" smtClean="0"/>
              <a:t> </a:t>
            </a:r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99067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239" y="448882"/>
            <a:ext cx="8724256" cy="2077341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600" dirty="0" smtClean="0">
                <a:latin typeface="Comic Sans MS" panose="030F0702030302020204" pitchFamily="66" charset="0"/>
              </a:rPr>
              <a:t>Nokia is a global brand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600" dirty="0" smtClean="0">
                <a:latin typeface="Comic Sans MS" panose="030F0702030302020204" pitchFamily="66" charset="0"/>
              </a:rPr>
              <a:t>Nokia works with suppliers in 43 countries</a:t>
            </a:r>
            <a:r>
              <a:rPr lang="en-US" sz="3200" dirty="0" smtClean="0">
                <a:latin typeface="Comic Sans MS" panose="030F0702030302020204" pitchFamily="66" charset="0"/>
              </a:rPr>
              <a:t>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600" dirty="0" smtClean="0">
                <a:latin typeface="Comic Sans MS" panose="030F0702030302020204" pitchFamily="66" charset="0"/>
              </a:rPr>
              <a:t>Works with over 200 suppliers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600" dirty="0" smtClean="0">
                <a:latin typeface="Comic Sans MS" panose="030F0702030302020204" pitchFamily="66" charset="0"/>
              </a:rPr>
              <a:t>Working in 4 different industries </a:t>
            </a:r>
          </a:p>
        </p:txBody>
      </p:sp>
      <p:pic>
        <p:nvPicPr>
          <p:cNvPr id="2050" name="Picture 2" descr="Image result for life of a nokia mobil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96" b="7163"/>
          <a:stretch/>
        </p:blipFill>
        <p:spPr bwMode="auto">
          <a:xfrm>
            <a:off x="3410917" y="2526223"/>
            <a:ext cx="5779578" cy="3876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3568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02" y="0"/>
            <a:ext cx="12180298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63471" y="1107612"/>
            <a:ext cx="11406753" cy="396033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1022889" y="122426"/>
            <a:ext cx="9918914" cy="81050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kern="0" dirty="0" smtClean="0">
                <a:solidFill>
                  <a:schemeClr val="tx1"/>
                </a:solidFill>
                <a:latin typeface="Comic Sans MS" pitchFamily="66"/>
              </a:rPr>
              <a:t>TASK: Copy </a:t>
            </a:r>
            <a:r>
              <a:rPr lang="en-GB" sz="2800" kern="0" dirty="0">
                <a:solidFill>
                  <a:schemeClr val="tx1"/>
                </a:solidFill>
                <a:latin typeface="Comic Sans MS" pitchFamily="66"/>
              </a:rPr>
              <a:t>down key definitions and list examples of jobs for each one. </a:t>
            </a:r>
            <a:endParaRPr lang="en-GB" sz="2800" dirty="0">
              <a:solidFill>
                <a:schemeClr val="tx1"/>
              </a:solidFill>
              <a:latin typeface="Comic Sans MS" pitchFamily="66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404" y="1107612"/>
            <a:ext cx="1147107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Primary Industry</a:t>
            </a:r>
            <a:r>
              <a:rPr lang="en-GB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- These industries extract raw materials directly from the earth or sea</a:t>
            </a:r>
            <a:r>
              <a:rPr lang="en-GB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.</a:t>
            </a:r>
          </a:p>
          <a:p>
            <a:endParaRPr lang="en-GB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en-GB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Secondary Industry – </a:t>
            </a:r>
            <a:r>
              <a:rPr lang="en-GB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These industries process and manufacture products from raw materials. </a:t>
            </a:r>
            <a:endParaRPr lang="en-GB" sz="2400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en-GB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en-GB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Tertiary Industry – </a:t>
            </a:r>
            <a:r>
              <a:rPr lang="en-GB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These industries provide a service</a:t>
            </a:r>
            <a:r>
              <a:rPr lang="en-GB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.</a:t>
            </a:r>
          </a:p>
          <a:p>
            <a:endParaRPr lang="en-GB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en-GB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Quaternary Industry</a:t>
            </a:r>
            <a:r>
              <a:rPr lang="en-GB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– These industries incorporate a high degree of research and technology in their processes and employ highly qualified people.  </a:t>
            </a:r>
          </a:p>
        </p:txBody>
      </p:sp>
    </p:spTree>
    <p:extLst>
      <p:ext uri="{BB962C8B-B14F-4D97-AF65-F5344CB8AC3E}">
        <p14:creationId xmlns:p14="http://schemas.microsoft.com/office/powerpoint/2010/main" val="2713994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187272" y="-89114"/>
            <a:ext cx="10515600" cy="1325563"/>
          </a:xfrm>
        </p:spPr>
        <p:txBody>
          <a:bodyPr/>
          <a:lstStyle/>
          <a:p>
            <a:pPr eaLnBrk="1" hangingPunct="1"/>
            <a:r>
              <a:rPr lang="en-GB" altLang="en-US" dirty="0" smtClean="0">
                <a:latin typeface="Comic Sans MS" panose="030F0702030302020204" pitchFamily="66" charset="0"/>
              </a:rPr>
              <a:t>Its all about profit!!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4125086"/>
              </p:ext>
            </p:extLst>
          </p:nvPr>
        </p:nvGraphicFramePr>
        <p:xfrm>
          <a:off x="697423" y="1115878"/>
          <a:ext cx="10926305" cy="36421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Content Placeholder 3"/>
          <p:cNvGraphicFramePr>
            <a:graphicFrameLocks/>
          </p:cNvGraphicFramePr>
          <p:nvPr/>
        </p:nvGraphicFramePr>
        <p:xfrm>
          <a:off x="2009804" y="3957654"/>
          <a:ext cx="8229600" cy="30432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887429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MAKE A PREDICTION ….. 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52827"/>
            <a:ext cx="10515600" cy="4351338"/>
          </a:xfrm>
        </p:spPr>
        <p:txBody>
          <a:bodyPr/>
          <a:lstStyle/>
          <a:p>
            <a:r>
              <a:rPr lang="en-US" dirty="0" smtClean="0">
                <a:latin typeface="Comic Sans MS" panose="030F0702030302020204" pitchFamily="66" charset="0"/>
              </a:rPr>
              <a:t>What type of countries would Nokia operate in? 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Where would they produce the product? 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Where would they sell their products?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302914">
            <a:off x="8908867" y="2660270"/>
            <a:ext cx="2341797" cy="3902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28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www.trumanlibrary.org/whistlestop/teacher_lessons/worldmap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908" y="1490448"/>
            <a:ext cx="7021212" cy="524668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79917" y="222671"/>
            <a:ext cx="3721819" cy="441132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v"/>
            </a:pPr>
            <a:endParaRPr lang="en-GB" sz="2000" dirty="0" smtClean="0">
              <a:latin typeface="Comic Sans MS" panose="030F0702030302020204" pitchFamily="66" charset="0"/>
            </a:endParaRPr>
          </a:p>
          <a:p>
            <a:r>
              <a:rPr lang="en-GB" u="sng" dirty="0" smtClean="0">
                <a:latin typeface="Comic Sans MS" panose="030F0702030302020204" pitchFamily="66" charset="0"/>
              </a:rPr>
              <a:t>Task: </a:t>
            </a:r>
            <a:endParaRPr lang="en-GB" u="sng" dirty="0">
              <a:latin typeface="Comic Sans MS" panose="030F0702030302020204" pitchFamily="66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dirty="0" smtClean="0">
                <a:latin typeface="Comic Sans MS" panose="030F0702030302020204" pitchFamily="66" charset="0"/>
              </a:rPr>
              <a:t>Label each country that your mobile has passed through and write the statement .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dirty="0">
              <a:latin typeface="Comic Sans MS" panose="030F0702030302020204" pitchFamily="66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>
                <a:latin typeface="Comic Sans MS" panose="030F0702030302020204" pitchFamily="66" charset="0"/>
              </a:rPr>
              <a:t>Shade each country to show whether it is a LIC, NEE or HIC. </a:t>
            </a:r>
            <a:endParaRPr lang="en-GB" dirty="0" smtClean="0">
              <a:latin typeface="Comic Sans MS" panose="030F0702030302020204" pitchFamily="66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GB" dirty="0" smtClean="0">
              <a:latin typeface="Comic Sans MS" panose="030F0702030302020204" pitchFamily="66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dirty="0" smtClean="0">
                <a:latin typeface="Comic Sans MS" panose="030F0702030302020204" pitchFamily="66" charset="0"/>
              </a:rPr>
              <a:t>Colour code each statement to show which industry it would be part of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GB" dirty="0">
              <a:latin typeface="Comic Sans MS" panose="030F0702030302020204" pitchFamily="66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dirty="0" smtClean="0">
                <a:latin typeface="Comic Sans MS" panose="030F0702030302020204" pitchFamily="66" charset="0"/>
              </a:rPr>
              <a:t>Make sure you have included a Key and Title!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GB" dirty="0" smtClean="0">
              <a:latin typeface="Comic Sans MS" panose="030F0702030302020204" pitchFamily="66" charset="0"/>
            </a:endParaRPr>
          </a:p>
          <a:p>
            <a:pPr algn="ctr"/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3096833" y="5136698"/>
            <a:ext cx="1634234" cy="160043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3066251" y="5136698"/>
            <a:ext cx="166481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Key: </a:t>
            </a:r>
          </a:p>
          <a:p>
            <a:r>
              <a:rPr lang="en-GB" sz="2000" b="1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Primary</a:t>
            </a:r>
          </a:p>
          <a:p>
            <a:r>
              <a:rPr lang="en-GB" sz="2000" b="1" dirty="0" smtClean="0">
                <a:solidFill>
                  <a:srgbClr val="92D050"/>
                </a:solidFill>
                <a:latin typeface="Comic Sans MS" panose="030F0702030302020204" pitchFamily="66" charset="0"/>
              </a:rPr>
              <a:t>Secondary</a:t>
            </a:r>
          </a:p>
          <a:p>
            <a:r>
              <a:rPr lang="en-GB" sz="20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Tertiary</a:t>
            </a:r>
          </a:p>
          <a:p>
            <a:r>
              <a:rPr lang="en-GB" sz="2000" b="1" dirty="0" smtClean="0">
                <a:latin typeface="Comic Sans MS" panose="030F0702030302020204" pitchFamily="66" charset="0"/>
              </a:rPr>
              <a:t>Quaternary</a:t>
            </a:r>
            <a:endParaRPr lang="en-GB" sz="2000" b="1" dirty="0">
              <a:latin typeface="Comic Sans MS" panose="030F0702030302020204" pitchFamily="66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535610" y="1497334"/>
            <a:ext cx="463780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UAE, </a:t>
            </a:r>
            <a:r>
              <a:rPr lang="en-GB" sz="2000" dirty="0">
                <a:solidFill>
                  <a:srgbClr val="7030A0"/>
                </a:solidFill>
                <a:latin typeface="Comic Sans MS" panose="030F0702030302020204" pitchFamily="66" charset="0"/>
              </a:rPr>
              <a:t>Bought in shops by consumers.  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7332531" y="1809362"/>
            <a:ext cx="1210578" cy="201805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64939" y="4798144"/>
            <a:ext cx="26863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Challenge: </a:t>
            </a:r>
            <a:r>
              <a:rPr lang="en-GB" sz="20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Can you identify a pattern? Suggest reasons for this. </a:t>
            </a:r>
            <a:endParaRPr lang="en-GB" sz="20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4128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5439348"/>
              </p:ext>
            </p:extLst>
          </p:nvPr>
        </p:nvGraphicFramePr>
        <p:xfrm>
          <a:off x="364692" y="148149"/>
          <a:ext cx="11462616" cy="6523039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874454">
                  <a:extLst>
                    <a:ext uri="{9D8B030D-6E8A-4147-A177-3AD203B41FA5}">
                      <a16:colId xmlns:a16="http://schemas.microsoft.com/office/drawing/2014/main" val="4204134452"/>
                    </a:ext>
                  </a:extLst>
                </a:gridCol>
                <a:gridCol w="281068">
                  <a:extLst>
                    <a:ext uri="{9D8B030D-6E8A-4147-A177-3AD203B41FA5}">
                      <a16:colId xmlns:a16="http://schemas.microsoft.com/office/drawing/2014/main" val="3158353439"/>
                    </a:ext>
                  </a:extLst>
                </a:gridCol>
                <a:gridCol w="686718">
                  <a:extLst>
                    <a:ext uri="{9D8B030D-6E8A-4147-A177-3AD203B41FA5}">
                      <a16:colId xmlns:a16="http://schemas.microsoft.com/office/drawing/2014/main" val="3583775981"/>
                    </a:ext>
                  </a:extLst>
                </a:gridCol>
                <a:gridCol w="2458401">
                  <a:extLst>
                    <a:ext uri="{9D8B030D-6E8A-4147-A177-3AD203B41FA5}">
                      <a16:colId xmlns:a16="http://schemas.microsoft.com/office/drawing/2014/main" val="4291508202"/>
                    </a:ext>
                  </a:extLst>
                </a:gridCol>
                <a:gridCol w="1638934">
                  <a:extLst>
                    <a:ext uri="{9D8B030D-6E8A-4147-A177-3AD203B41FA5}">
                      <a16:colId xmlns:a16="http://schemas.microsoft.com/office/drawing/2014/main" val="394270989"/>
                    </a:ext>
                  </a:extLst>
                </a:gridCol>
                <a:gridCol w="3523041">
                  <a:extLst>
                    <a:ext uri="{9D8B030D-6E8A-4147-A177-3AD203B41FA5}">
                      <a16:colId xmlns:a16="http://schemas.microsoft.com/office/drawing/2014/main" val="3675524593"/>
                    </a:ext>
                  </a:extLst>
                </a:gridCol>
              </a:tblGrid>
              <a:tr h="124586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Comic Sans MS" panose="030F0702030302020204" pitchFamily="66" charset="0"/>
                        </a:rPr>
                        <a:t>Nokia’s headquarters are in Finland.  Decisions about future developments for the company happen here.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en-GB" sz="16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770" marR="23770" marT="0" marB="0"/>
                </a:tc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Comic Sans MS" panose="030F0702030302020204" pitchFamily="66" charset="0"/>
                        </a:rPr>
                        <a:t>The plastic case of your phone is made of crude oil.  Saudi Arabia is the biggest exporters of crude oil.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en-GB" sz="16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770" marR="2377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omic Sans MS" panose="030F0702030302020204" pitchFamily="66" charset="0"/>
                        </a:rPr>
                        <a:t>Rare earth metals (Yttrium, Terbium, Gadolinium and Europium)  that have magnetic properties and are used for magnets and  help your phone vibrate.  80% of these minerals are mined in China. </a:t>
                      </a:r>
                      <a:endParaRPr lang="en-GB" sz="1600" dirty="0">
                        <a:effectLst/>
                        <a:latin typeface="Comic Sans MS" panose="030F0702030302020204" pitchFamily="66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en-GB" sz="16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770" marR="2377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7891196"/>
                  </a:ext>
                </a:extLst>
              </a:tr>
              <a:tr h="1102107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Comic Sans MS" panose="030F0702030302020204" pitchFamily="66" charset="0"/>
                        </a:rPr>
                        <a:t>Your phone could not be made without a material called coltan.  80% of the worlds reserves of this are found in the Congo (this is why you should recycle old phones).</a:t>
                      </a:r>
                      <a:endParaRPr lang="en-GB" sz="16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770" marR="2377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Comic Sans MS" panose="030F0702030302020204" pitchFamily="66" charset="0"/>
                        </a:rPr>
                        <a:t>Can you watch TV on your phone? The technology that allows you to do this was developed in South Korea in 2002.</a:t>
                      </a:r>
                      <a:endParaRPr lang="en-GB" sz="16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770" marR="2377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Comic Sans MS" panose="030F0702030302020204" pitchFamily="66" charset="0"/>
                        </a:rPr>
                        <a:t>In Australia, 80% of the world’s </a:t>
                      </a:r>
                      <a:r>
                        <a:rPr lang="en-GB" sz="1600" dirty="0" err="1">
                          <a:effectLst/>
                          <a:latin typeface="Comic Sans MS" panose="030F0702030302020204" pitchFamily="66" charset="0"/>
                        </a:rPr>
                        <a:t>coltan</a:t>
                      </a:r>
                      <a:r>
                        <a:rPr lang="en-GB" sz="1600" dirty="0">
                          <a:effectLst/>
                          <a:latin typeface="Comic Sans MS" panose="030F0702030302020204" pitchFamily="66" charset="0"/>
                        </a:rPr>
                        <a:t> is processed into the metals needed in your phone.</a:t>
                      </a:r>
                      <a:endParaRPr lang="en-GB" sz="16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770" marR="2377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9019984"/>
                  </a:ext>
                </a:extLst>
              </a:tr>
              <a:tr h="1326608"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Comic Sans MS" panose="030F0702030302020204" pitchFamily="66" charset="0"/>
                        </a:rPr>
                        <a:t>The SIM cards are made in many Asian countries such as China, Taiwan and Singapore.</a:t>
                      </a:r>
                      <a:endParaRPr lang="en-GB" sz="16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770" marR="2377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Comic Sans MS" panose="030F0702030302020204" pitchFamily="66" charset="0"/>
                        </a:rPr>
                        <a:t>Nokia conducts research and development into mobile technology in Cambridge, UK. </a:t>
                      </a:r>
                      <a:endParaRPr lang="en-GB" sz="16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770" marR="2377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Comic Sans MS" panose="030F0702030302020204" pitchFamily="66" charset="0"/>
                        </a:rPr>
                        <a:t>The battery case for your phone comes from a number of manufacturers in China..</a:t>
                      </a:r>
                      <a:endParaRPr lang="en-GB" sz="16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770" marR="2377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Comic Sans MS" panose="030F0702030302020204" pitchFamily="66" charset="0"/>
                        </a:rPr>
                        <a:t>Nokia products are often featured in films and adverts made in the USA </a:t>
                      </a:r>
                      <a:endParaRPr lang="en-GB" sz="16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770" marR="23770" marT="0" marB="0"/>
                </a:tc>
                <a:extLst>
                  <a:ext uri="{0D108BD9-81ED-4DB2-BD59-A6C34878D82A}">
                    <a16:rowId xmlns:a16="http://schemas.microsoft.com/office/drawing/2014/main" val="560542755"/>
                  </a:ext>
                </a:extLst>
              </a:tr>
              <a:tr h="1516122"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omic Sans MS" panose="030F0702030302020204" pitchFamily="66" charset="0"/>
                        </a:rPr>
                        <a:t>Natural minerals such as Tantalum are used to create electrical processors and mined in Rwanda. </a:t>
                      </a:r>
                      <a:endParaRPr lang="en-GB" sz="1600">
                        <a:effectLst/>
                        <a:latin typeface="Comic Sans MS" panose="030F0702030302020204" pitchFamily="66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en-GB" sz="16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770" marR="2377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omic Sans MS" panose="030F0702030302020204" pitchFamily="66" charset="0"/>
                        </a:rPr>
                        <a:t>Packaging is made in Amkor, Philippines. </a:t>
                      </a:r>
                      <a:endParaRPr lang="en-GB" sz="1600">
                        <a:effectLst/>
                        <a:latin typeface="Comic Sans MS" panose="030F0702030302020204" pitchFamily="66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en-GB" sz="16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770" marR="2377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omic Sans MS" panose="030F0702030302020204" pitchFamily="66" charset="0"/>
                        </a:rPr>
                        <a:t>Nokia can be  brought by consumers at </a:t>
                      </a:r>
                      <a:r>
                        <a:rPr lang="en-US" sz="1600" dirty="0" err="1">
                          <a:effectLst/>
                          <a:latin typeface="Comic Sans MS" panose="030F0702030302020204" pitchFamily="66" charset="0"/>
                        </a:rPr>
                        <a:t>LuLu</a:t>
                      </a:r>
                      <a:r>
                        <a:rPr lang="en-US" sz="1600" dirty="0">
                          <a:effectLst/>
                          <a:latin typeface="Comic Sans MS" panose="030F0702030302020204" pitchFamily="66" charset="0"/>
                        </a:rPr>
                        <a:t> supermarket  in Abu Dhabi, UAE. </a:t>
                      </a:r>
                      <a:endParaRPr lang="en-GB" sz="1600" dirty="0">
                        <a:effectLst/>
                        <a:latin typeface="Comic Sans MS" panose="030F0702030302020204" pitchFamily="66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en-GB" sz="16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770" marR="2377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omic Sans MS" panose="030F0702030302020204" pitchFamily="66" charset="0"/>
                        </a:rPr>
                        <a:t>Touch screen panels are manufactured in Taiwan </a:t>
                      </a:r>
                      <a:endParaRPr lang="en-GB" sz="1600" dirty="0">
                        <a:effectLst/>
                        <a:latin typeface="Comic Sans MS" panose="030F0702030302020204" pitchFamily="66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en-GB" sz="16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770" marR="23770" marT="0" marB="0"/>
                </a:tc>
                <a:extLst>
                  <a:ext uri="{0D108BD9-81ED-4DB2-BD59-A6C34878D82A}">
                    <a16:rowId xmlns:a16="http://schemas.microsoft.com/office/drawing/2014/main" val="35131855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4686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3951" y="0"/>
            <a:ext cx="9908049" cy="692369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76774" y="353305"/>
            <a:ext cx="1907177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atin typeface="Comic Sans MS" panose="030F0702030302020204" pitchFamily="66" charset="0"/>
              </a:rPr>
              <a:t>Challenge: </a:t>
            </a:r>
            <a:r>
              <a:rPr lang="en-GB" sz="2800" dirty="0">
                <a:latin typeface="Comic Sans MS" panose="030F0702030302020204" pitchFamily="66" charset="0"/>
              </a:rPr>
              <a:t>Can you identify a pattern? Suggest reasons for this. </a:t>
            </a:r>
            <a:endParaRPr lang="en-GB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1558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5348" y="3882421"/>
            <a:ext cx="1942011" cy="24054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" y="112456"/>
            <a:ext cx="10515600" cy="527624"/>
          </a:xfrm>
        </p:spPr>
        <p:txBody>
          <a:bodyPr>
            <a:normAutofit fontScale="90000"/>
          </a:bodyPr>
          <a:lstStyle/>
          <a:p>
            <a:r>
              <a:rPr lang="en-GB" sz="3200" u="sng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Nokia CEO: </a:t>
            </a:r>
            <a:endParaRPr lang="en-GB" sz="3200" u="sng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560" y="784324"/>
            <a:ext cx="5418909" cy="4627132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 smtClean="0">
                <a:latin typeface="Comic Sans MS" panose="030F0702030302020204" pitchFamily="66" charset="0"/>
              </a:rPr>
              <a:t>You are the new CEO for Nokia. Your aim is to make money. Explain where you have located your following operations  and why:</a:t>
            </a:r>
          </a:p>
          <a:p>
            <a:pPr marL="0" indent="0">
              <a:buNone/>
            </a:pPr>
            <a:endParaRPr lang="en-GB" sz="2400" dirty="0" smtClean="0">
              <a:latin typeface="Comic Sans MS" panose="030F0702030302020204" pitchFamily="66" charset="0"/>
            </a:endParaRPr>
          </a:p>
          <a:p>
            <a:r>
              <a:rPr lang="en-GB" sz="2400" dirty="0" smtClean="0">
                <a:latin typeface="Comic Sans MS" panose="030F0702030302020204" pitchFamily="66" charset="0"/>
              </a:rPr>
              <a:t>Factories making phones</a:t>
            </a:r>
          </a:p>
          <a:p>
            <a:r>
              <a:rPr lang="en-GB" sz="2400" dirty="0" smtClean="0">
                <a:latin typeface="Comic Sans MS" panose="030F0702030302020204" pitchFamily="66" charset="0"/>
              </a:rPr>
              <a:t>Offices/shops selling phones</a:t>
            </a:r>
          </a:p>
          <a:p>
            <a:r>
              <a:rPr lang="en-GB" sz="2400" dirty="0" smtClean="0">
                <a:latin typeface="Comic Sans MS" panose="030F0702030302020204" pitchFamily="66" charset="0"/>
              </a:rPr>
              <a:t>R&amp;D laboratories</a:t>
            </a:r>
          </a:p>
          <a:p>
            <a:pPr marL="0" indent="0">
              <a:buNone/>
            </a:pPr>
            <a:endParaRPr lang="en-GB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34514">
            <a:off x="6376256" y="578485"/>
            <a:ext cx="4902340" cy="5980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935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507</TotalTime>
  <Words>807</Words>
  <Application>Microsoft Office PowerPoint</Application>
  <PresentationFormat>Widescreen</PresentationFormat>
  <Paragraphs>116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Comic Sans MS</vt:lpstr>
      <vt:lpstr>Roboto Condensed Light</vt:lpstr>
      <vt:lpstr>Wingdings</vt:lpstr>
      <vt:lpstr>Office Theme</vt:lpstr>
      <vt:lpstr>Title: Where do our mobiles come from?  Monday, 11 November 2019</vt:lpstr>
      <vt:lpstr>PowerPoint Presentation</vt:lpstr>
      <vt:lpstr>PowerPoint Presentation</vt:lpstr>
      <vt:lpstr>Its all about profit!!</vt:lpstr>
      <vt:lpstr>MAKE A PREDICTION ….. </vt:lpstr>
      <vt:lpstr>PowerPoint Presentation</vt:lpstr>
      <vt:lpstr>PowerPoint Presentation</vt:lpstr>
      <vt:lpstr>PowerPoint Presentation</vt:lpstr>
      <vt:lpstr>Nokia CEO: </vt:lpstr>
      <vt:lpstr>PowerPoint Presentation</vt:lpstr>
      <vt:lpstr>PowerPoint Presentation</vt:lpstr>
      <vt:lpstr>PowerPoint Presentation</vt:lpstr>
      <vt:lpstr>Self Assessment</vt:lpstr>
      <vt:lpstr>PowerPoint Presentation</vt:lpstr>
    </vt:vector>
  </TitlesOfParts>
  <Company>Aldar Academies LLC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Elizabeth Winters</dc:creator>
  <cp:lastModifiedBy>Elizabeth Winters</cp:lastModifiedBy>
  <cp:revision>29</cp:revision>
  <dcterms:created xsi:type="dcterms:W3CDTF">2019-09-11T12:57:57Z</dcterms:created>
  <dcterms:modified xsi:type="dcterms:W3CDTF">2019-11-11T07:05:31Z</dcterms:modified>
</cp:coreProperties>
</file>