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262" r:id="rId3"/>
    <p:sldId id="268" r:id="rId4"/>
    <p:sldId id="263" r:id="rId5"/>
    <p:sldId id="265" r:id="rId6"/>
    <p:sldId id="266" r:id="rId7"/>
    <p:sldId id="264" r:id="rId8"/>
    <p:sldId id="257" r:id="rId9"/>
    <p:sldId id="259" r:id="rId1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40" autoAdjust="0"/>
  </p:normalViewPr>
  <p:slideViewPr>
    <p:cSldViewPr>
      <p:cViewPr varScale="1">
        <p:scale>
          <a:sx n="55" d="100"/>
          <a:sy n="55" d="100"/>
        </p:scale>
        <p:origin x="183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EE284AA-7059-4652-B13A-6CFB6E341FE5}" type="slidenum">
              <a:rPr lang="en-GB"/>
              <a:pPr/>
              <a:t>‹#›</a:t>
            </a:fld>
            <a:endParaRPr lang="en-GB"/>
          </a:p>
        </p:txBody>
      </p:sp>
    </p:spTree>
    <p:extLst>
      <p:ext uri="{BB962C8B-B14F-4D97-AF65-F5344CB8AC3E}">
        <p14:creationId xmlns:p14="http://schemas.microsoft.com/office/powerpoint/2010/main" val="9878222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2EAA37-D429-4B0F-A704-E7644C8212B0}" type="slidenum">
              <a:rPr lang="en-GB"/>
              <a:pPr/>
              <a:t>1</a:t>
            </a:fld>
            <a:endParaRPr lang="en-GB"/>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88FBC7-73AB-42B4-A98D-564D2852E4A3}" type="slidenum">
              <a:rPr lang="en-GB" altLang="en-US"/>
              <a:pPr eaLnBrk="1" hangingPunct="1"/>
              <a:t>5</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74504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0F9A9D-EB57-4CCB-90B9-71866BC83F36}" type="slidenum">
              <a:rPr lang="en-GB" altLang="en-US"/>
              <a:pPr eaLnBrk="1" hangingPunct="1"/>
              <a:t>6</a:t>
            </a:fld>
            <a:endParaRPr lang="en-GB"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622154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E284AA-7059-4652-B13A-6CFB6E341FE5}" type="slidenum">
              <a:rPr lang="en-GB" smtClean="0"/>
              <a:pPr/>
              <a:t>8</a:t>
            </a:fld>
            <a:endParaRPr lang="en-GB"/>
          </a:p>
        </p:txBody>
      </p:sp>
    </p:spTree>
    <p:extLst>
      <p:ext uri="{BB962C8B-B14F-4D97-AF65-F5344CB8AC3E}">
        <p14:creationId xmlns:p14="http://schemas.microsoft.com/office/powerpoint/2010/main" val="1943488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DB628DC-7539-4D32-A690-7DBED9BD660F}" type="slidenum">
              <a:rPr lang="en-GB"/>
              <a:pPr/>
              <a:t>‹#›</a:t>
            </a:fld>
            <a:endParaRPr lang="en-GB"/>
          </a:p>
        </p:txBody>
      </p:sp>
    </p:spTree>
    <p:extLst>
      <p:ext uri="{BB962C8B-B14F-4D97-AF65-F5344CB8AC3E}">
        <p14:creationId xmlns:p14="http://schemas.microsoft.com/office/powerpoint/2010/main" val="117759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A5D66CA-1A96-4104-99C2-4FACFD12824A}" type="slidenum">
              <a:rPr lang="en-GB"/>
              <a:pPr/>
              <a:t>‹#›</a:t>
            </a:fld>
            <a:endParaRPr lang="en-GB"/>
          </a:p>
        </p:txBody>
      </p:sp>
    </p:spTree>
    <p:extLst>
      <p:ext uri="{BB962C8B-B14F-4D97-AF65-F5344CB8AC3E}">
        <p14:creationId xmlns:p14="http://schemas.microsoft.com/office/powerpoint/2010/main" val="1661072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D810DF1-9C23-4763-9D22-BD87CE96A3F1}" type="slidenum">
              <a:rPr lang="en-GB"/>
              <a:pPr/>
              <a:t>‹#›</a:t>
            </a:fld>
            <a:endParaRPr lang="en-GB"/>
          </a:p>
        </p:txBody>
      </p:sp>
    </p:spTree>
    <p:extLst>
      <p:ext uri="{BB962C8B-B14F-4D97-AF65-F5344CB8AC3E}">
        <p14:creationId xmlns:p14="http://schemas.microsoft.com/office/powerpoint/2010/main" val="50597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199E8C6-C9D5-405C-B9DB-3874926B88EF}" type="slidenum">
              <a:rPr lang="en-GB"/>
              <a:pPr/>
              <a:t>‹#›</a:t>
            </a:fld>
            <a:endParaRPr lang="en-GB"/>
          </a:p>
        </p:txBody>
      </p:sp>
    </p:spTree>
    <p:extLst>
      <p:ext uri="{BB962C8B-B14F-4D97-AF65-F5344CB8AC3E}">
        <p14:creationId xmlns:p14="http://schemas.microsoft.com/office/powerpoint/2010/main" val="330147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39F299D-FAAC-4EA4-9D89-1DECD416D260}" type="slidenum">
              <a:rPr lang="en-GB"/>
              <a:pPr/>
              <a:t>‹#›</a:t>
            </a:fld>
            <a:endParaRPr lang="en-GB"/>
          </a:p>
        </p:txBody>
      </p:sp>
    </p:spTree>
    <p:extLst>
      <p:ext uri="{BB962C8B-B14F-4D97-AF65-F5344CB8AC3E}">
        <p14:creationId xmlns:p14="http://schemas.microsoft.com/office/powerpoint/2010/main" val="3971167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12AB2C67-FABC-40D6-A23C-77E8600C7142}" type="slidenum">
              <a:rPr lang="en-GB"/>
              <a:pPr/>
              <a:t>‹#›</a:t>
            </a:fld>
            <a:endParaRPr lang="en-GB"/>
          </a:p>
        </p:txBody>
      </p:sp>
    </p:spTree>
    <p:extLst>
      <p:ext uri="{BB962C8B-B14F-4D97-AF65-F5344CB8AC3E}">
        <p14:creationId xmlns:p14="http://schemas.microsoft.com/office/powerpoint/2010/main" val="142004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C4A3087-91E2-4245-BC9A-F91CD915553B}" type="slidenum">
              <a:rPr lang="en-GB"/>
              <a:pPr/>
              <a:t>‹#›</a:t>
            </a:fld>
            <a:endParaRPr lang="en-GB"/>
          </a:p>
        </p:txBody>
      </p:sp>
    </p:spTree>
    <p:extLst>
      <p:ext uri="{BB962C8B-B14F-4D97-AF65-F5344CB8AC3E}">
        <p14:creationId xmlns:p14="http://schemas.microsoft.com/office/powerpoint/2010/main" val="41345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634505E8-DCB2-46E5-867C-A9F8F99E74F1}" type="slidenum">
              <a:rPr lang="en-GB"/>
              <a:pPr/>
              <a:t>‹#›</a:t>
            </a:fld>
            <a:endParaRPr lang="en-GB"/>
          </a:p>
        </p:txBody>
      </p:sp>
    </p:spTree>
    <p:extLst>
      <p:ext uri="{BB962C8B-B14F-4D97-AF65-F5344CB8AC3E}">
        <p14:creationId xmlns:p14="http://schemas.microsoft.com/office/powerpoint/2010/main" val="2282012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03AA87A2-DA9A-408A-8A81-83C1DE8CA1D2}" type="slidenum">
              <a:rPr lang="en-GB"/>
              <a:pPr/>
              <a:t>‹#›</a:t>
            </a:fld>
            <a:endParaRPr lang="en-GB"/>
          </a:p>
        </p:txBody>
      </p:sp>
    </p:spTree>
    <p:extLst>
      <p:ext uri="{BB962C8B-B14F-4D97-AF65-F5344CB8AC3E}">
        <p14:creationId xmlns:p14="http://schemas.microsoft.com/office/powerpoint/2010/main" val="233811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1519FFB-0071-4A01-9DF5-E7C320AB4458}" type="slidenum">
              <a:rPr lang="en-GB"/>
              <a:pPr/>
              <a:t>‹#›</a:t>
            </a:fld>
            <a:endParaRPr lang="en-GB"/>
          </a:p>
        </p:txBody>
      </p:sp>
    </p:spTree>
    <p:extLst>
      <p:ext uri="{BB962C8B-B14F-4D97-AF65-F5344CB8AC3E}">
        <p14:creationId xmlns:p14="http://schemas.microsoft.com/office/powerpoint/2010/main" val="2712189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7636428-6064-46B4-89DC-A867FE13C48F}" type="slidenum">
              <a:rPr lang="en-GB"/>
              <a:pPr/>
              <a:t>‹#›</a:t>
            </a:fld>
            <a:endParaRPr lang="en-GB"/>
          </a:p>
        </p:txBody>
      </p:sp>
    </p:spTree>
    <p:extLst>
      <p:ext uri="{BB962C8B-B14F-4D97-AF65-F5344CB8AC3E}">
        <p14:creationId xmlns:p14="http://schemas.microsoft.com/office/powerpoint/2010/main" val="3939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2">
                <a:gamma/>
                <a:tint val="28627"/>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5F51A20-49FB-407D-8EE0-5A01E15B6C03}"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wQhlLuBwOtE" TargetMode="External"/><Relationship Id="rId2" Type="http://schemas.openxmlformats.org/officeDocument/2006/relationships/hyperlink" Target="https://www.youtube.com/watch?v=AA6BnitgdP8" TargetMode="Externa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s://www.youtube.com/watch?v=JcJ8me22NV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congo_dr_small_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916113"/>
            <a:ext cx="3455988" cy="3116262"/>
          </a:xfrm>
          <a:prstGeom prst="rect">
            <a:avLst/>
          </a:prstGeom>
          <a:noFill/>
          <a:extLst>
            <a:ext uri="{909E8E84-426E-40DD-AFC4-6F175D3DCCD1}">
              <a14:hiddenFill xmlns:a14="http://schemas.microsoft.com/office/drawing/2010/main">
                <a:solidFill>
                  <a:srgbClr val="FFFFFF"/>
                </a:solidFill>
              </a14:hiddenFill>
            </a:ext>
          </a:extLst>
        </p:spPr>
      </p:pic>
      <p:sp>
        <p:nvSpPr>
          <p:cNvPr id="4099" name="TextBox 5"/>
          <p:cNvSpPr txBox="1">
            <a:spLocks noChangeArrowheads="1"/>
          </p:cNvSpPr>
          <p:nvPr/>
        </p:nvSpPr>
        <p:spPr bwMode="auto">
          <a:xfrm>
            <a:off x="385763" y="958850"/>
            <a:ext cx="8424862" cy="946150"/>
          </a:xfrm>
          <a:prstGeom prst="rect">
            <a:avLst/>
          </a:prstGeom>
          <a:gradFill rotWithShape="1">
            <a:gsLst>
              <a:gs pos="0">
                <a:srgbClr val="FF66FF"/>
              </a:gs>
              <a:gs pos="100000">
                <a:srgbClr val="FFBBFF"/>
              </a:gs>
            </a:gsLst>
            <a:lin ang="5400000" scaled="1"/>
          </a:gradFill>
          <a:ln>
            <a:noFill/>
          </a:ln>
          <a:extLst>
            <a:ext uri="{91240B29-F687-4F45-9708-019B960494DF}">
              <a14:hiddenLine xmlns:a14="http://schemas.microsoft.com/office/drawing/2010/main" w="50800">
                <a:solidFill>
                  <a:srgbClr val="000000"/>
                </a:solidFill>
                <a:prstDash val="dash"/>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GB" sz="2800" b="1">
                <a:latin typeface="Comic Sans MS" pitchFamily="66" charset="0"/>
              </a:rPr>
              <a:t>LO: 	to learn what is happening in the DRC 	(democratic republic of Congo)</a:t>
            </a:r>
          </a:p>
        </p:txBody>
      </p:sp>
      <p:sp>
        <p:nvSpPr>
          <p:cNvPr id="4100" name="Title 1"/>
          <p:cNvSpPr>
            <a:spLocks noGrp="1"/>
          </p:cNvSpPr>
          <p:nvPr>
            <p:ph type="ctrTitle" idx="4294967295"/>
          </p:nvPr>
        </p:nvSpPr>
        <p:spPr>
          <a:xfrm>
            <a:off x="1187450" y="92075"/>
            <a:ext cx="6553200" cy="765175"/>
          </a:xfrm>
          <a:solidFill>
            <a:srgbClr val="FFFF66"/>
          </a:solidFill>
          <a:ln w="25400">
            <a:solidFill>
              <a:schemeClr val="tx1"/>
            </a:solidFill>
            <a:miter lim="800000"/>
            <a:headEnd/>
            <a:tailEnd/>
          </a:ln>
        </p:spPr>
        <p:txBody>
          <a:bodyPr/>
          <a:lstStyle/>
          <a:p>
            <a:r>
              <a:rPr lang="en-GB" sz="4000" b="1" dirty="0">
                <a:latin typeface="Comic Sans MS" pitchFamily="66" charset="0"/>
              </a:rPr>
              <a:t>Death in the Congo</a:t>
            </a:r>
          </a:p>
        </p:txBody>
      </p:sp>
      <p:sp>
        <p:nvSpPr>
          <p:cNvPr id="4" name="TextBox 3"/>
          <p:cNvSpPr txBox="1"/>
          <p:nvPr/>
        </p:nvSpPr>
        <p:spPr>
          <a:xfrm>
            <a:off x="474053" y="5254625"/>
            <a:ext cx="8307387" cy="1200329"/>
          </a:xfrm>
          <a:prstGeom prst="rect">
            <a:avLst/>
          </a:prstGeom>
          <a:gradFill>
            <a:gsLst>
              <a:gs pos="0">
                <a:srgbClr val="FDE451"/>
              </a:gs>
              <a:gs pos="100000">
                <a:schemeClr val="bg1">
                  <a:gamma/>
                  <a:tint val="22353"/>
                  <a:invGamma/>
                </a:schemeClr>
              </a:gs>
            </a:gsLst>
            <a:lin ang="5400000" scaled="1"/>
          </a:gradFill>
          <a:ln w="50800">
            <a:solidFill>
              <a:schemeClr val="tx1"/>
            </a:solidFill>
            <a:prstDash val="dash"/>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sz="2400" b="1" dirty="0" smtClean="0">
                <a:latin typeface="Comic Sans MS" pitchFamily="66" charset="0"/>
              </a:rPr>
              <a:t>Your new </a:t>
            </a:r>
            <a:r>
              <a:rPr lang="en-GB" sz="2400" b="1" dirty="0">
                <a:latin typeface="Comic Sans MS" pitchFamily="66" charset="0"/>
              </a:rPr>
              <a:t>phone is responsible for the deaths of 4 million people. Why?</a:t>
            </a:r>
          </a:p>
          <a:p>
            <a:pPr algn="ctr"/>
            <a:r>
              <a:rPr lang="en-GB" sz="2400" b="1" dirty="0" smtClean="0">
                <a:solidFill>
                  <a:srgbClr val="7030A0"/>
                </a:solidFill>
                <a:latin typeface="Comic Sans MS" pitchFamily="66" charset="0"/>
              </a:rPr>
              <a:t>Talk </a:t>
            </a:r>
            <a:r>
              <a:rPr lang="en-GB" sz="2400" b="1" dirty="0">
                <a:solidFill>
                  <a:srgbClr val="7030A0"/>
                </a:solidFill>
                <a:latin typeface="Comic Sans MS" pitchFamily="66" charset="0"/>
              </a:rPr>
              <a:t>to your partner and come up with some ideas</a:t>
            </a:r>
          </a:p>
        </p:txBody>
      </p:sp>
      <p:pic>
        <p:nvPicPr>
          <p:cNvPr id="4109" name="Picture 13" descr="samsung-galaxy-s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916113"/>
            <a:ext cx="2881312" cy="2881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684" y="3406"/>
            <a:ext cx="8769773" cy="2123658"/>
          </a:xfrm>
          <a:prstGeom prst="rect">
            <a:avLst/>
          </a:prstGeom>
          <a:noFill/>
        </p:spPr>
        <p:txBody>
          <a:bodyPr wrap="square" lIns="91440" tIns="45720" rIns="91440" bIns="45720">
            <a:spAutoFit/>
          </a:bodyPr>
          <a:lstStyle/>
          <a:p>
            <a:pPr algn="ctr"/>
            <a:r>
              <a:rPr lang="en-US" sz="6600" b="1" dirty="0" smtClean="0">
                <a:ln w="1905"/>
                <a:solidFill>
                  <a:srgbClr val="FF0000"/>
                </a:solidFill>
                <a:effectLst>
                  <a:innerShdw blurRad="69850" dist="43180" dir="5400000">
                    <a:srgbClr val="000000">
                      <a:alpha val="65000"/>
                    </a:srgbClr>
                  </a:innerShdw>
                </a:effectLst>
              </a:rPr>
              <a:t>AF3: Where is the DRC located?</a:t>
            </a:r>
            <a:endParaRPr lang="en-US" sz="6600" b="1" dirty="0">
              <a:ln w="1905"/>
              <a:solidFill>
                <a:srgbClr val="FF0000"/>
              </a:solidFill>
              <a:effectLst>
                <a:innerShdw blurRad="69850" dist="43180" dir="5400000">
                  <a:srgbClr val="000000">
                    <a:alpha val="65000"/>
                  </a:srgbClr>
                </a:innerShdw>
              </a:effectLst>
            </a:endParaRPr>
          </a:p>
        </p:txBody>
      </p:sp>
      <p:sp>
        <p:nvSpPr>
          <p:cNvPr id="4" name="TextBox 3"/>
          <p:cNvSpPr txBox="1"/>
          <p:nvPr/>
        </p:nvSpPr>
        <p:spPr>
          <a:xfrm>
            <a:off x="4634219" y="2191622"/>
            <a:ext cx="4347238" cy="5355312"/>
          </a:xfrm>
          <a:prstGeom prst="rect">
            <a:avLst/>
          </a:prstGeom>
          <a:noFill/>
        </p:spPr>
        <p:txBody>
          <a:bodyPr wrap="square" rtlCol="0">
            <a:spAutoFit/>
          </a:bodyPr>
          <a:lstStyle/>
          <a:p>
            <a:pPr algn="ctr"/>
            <a:r>
              <a:rPr lang="en-US" sz="2800" b="1" dirty="0" smtClean="0"/>
              <a:t>Describe the location of the Democratic Republic of the Congo.</a:t>
            </a:r>
          </a:p>
          <a:p>
            <a:endParaRPr lang="en-US" dirty="0" smtClean="0"/>
          </a:p>
          <a:p>
            <a:r>
              <a:rPr lang="en-US" sz="2400" b="1" dirty="0" smtClean="0"/>
              <a:t>The DRC is located…</a:t>
            </a:r>
          </a:p>
          <a:p>
            <a:endParaRPr lang="en-US" dirty="0"/>
          </a:p>
          <a:p>
            <a:r>
              <a:rPr lang="en-US" i="1" dirty="0" smtClean="0"/>
              <a:t>Continent</a:t>
            </a:r>
          </a:p>
          <a:p>
            <a:r>
              <a:rPr lang="en-US" i="1" dirty="0" smtClean="0"/>
              <a:t>Hemisphere</a:t>
            </a:r>
          </a:p>
          <a:p>
            <a:r>
              <a:rPr lang="en-US" i="1" dirty="0" smtClean="0"/>
              <a:t>Lines of latitude</a:t>
            </a:r>
          </a:p>
          <a:p>
            <a:r>
              <a:rPr lang="en-US" i="1" dirty="0" smtClean="0"/>
              <a:t>Direction and distance from other countries</a:t>
            </a:r>
          </a:p>
          <a:p>
            <a:r>
              <a:rPr lang="en-US" i="1" dirty="0" smtClean="0"/>
              <a:t>Surrounding oceans</a:t>
            </a:r>
          </a:p>
          <a:p>
            <a:r>
              <a:rPr lang="en-US" i="1" dirty="0" smtClean="0"/>
              <a:t>Coordinates</a:t>
            </a:r>
          </a:p>
          <a:p>
            <a:endParaRPr lang="en-US" i="1" dirty="0"/>
          </a:p>
          <a:p>
            <a:endParaRPr lang="en-US" i="1" dirty="0" smtClean="0"/>
          </a:p>
          <a:p>
            <a:endParaRPr lang="en-US" i="1" dirty="0"/>
          </a:p>
          <a:p>
            <a:endParaRPr lang="en-US" i="1" dirty="0"/>
          </a:p>
        </p:txBody>
      </p:sp>
      <p:pic>
        <p:nvPicPr>
          <p:cNvPr id="1026" name="Picture 2" descr="Image result for congo on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38" y="2103473"/>
            <a:ext cx="4213497"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894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latin typeface="Comic Sans MS" panose="030F0702030302020204" pitchFamily="66" charset="0"/>
              </a:rPr>
              <a:t>Where is D.R.C?</a:t>
            </a:r>
            <a:endParaRPr lang="en-GB" u="sng" dirty="0">
              <a:latin typeface="Comic Sans MS" panose="030F0702030302020204" pitchFamily="66" charset="0"/>
            </a:endParaRPr>
          </a:p>
        </p:txBody>
      </p:sp>
      <p:sp>
        <p:nvSpPr>
          <p:cNvPr id="3" name="Content Placeholder 2"/>
          <p:cNvSpPr>
            <a:spLocks noGrp="1"/>
          </p:cNvSpPr>
          <p:nvPr>
            <p:ph idx="1"/>
          </p:nvPr>
        </p:nvSpPr>
        <p:spPr>
          <a:xfrm>
            <a:off x="5220072" y="1600200"/>
            <a:ext cx="3466728" cy="4525963"/>
          </a:xfrm>
        </p:spPr>
        <p:txBody>
          <a:bodyPr>
            <a:normAutofit fontScale="92500" lnSpcReduction="10000"/>
          </a:bodyPr>
          <a:lstStyle/>
          <a:p>
            <a:pPr marL="0" indent="0">
              <a:buNone/>
            </a:pPr>
            <a:r>
              <a:rPr lang="en-GB" dirty="0" smtClean="0">
                <a:latin typeface="Comic Sans MS" panose="030F0702030302020204" pitchFamily="66" charset="0"/>
              </a:rPr>
              <a:t>Describe the location of Democratic Republic of Congo</a:t>
            </a:r>
          </a:p>
          <a:p>
            <a:endParaRPr lang="en-US" dirty="0">
              <a:latin typeface="Comic Sans MS" panose="030F0702030302020204" pitchFamily="66" charset="0"/>
            </a:endParaRPr>
          </a:p>
          <a:p>
            <a:endParaRPr lang="en-US" dirty="0" smtClean="0">
              <a:latin typeface="Comic Sans MS" panose="030F0702030302020204" pitchFamily="66" charset="0"/>
            </a:endParaRPr>
          </a:p>
          <a:p>
            <a:pPr marL="0" indent="0">
              <a:buNone/>
            </a:pPr>
            <a:r>
              <a:rPr lang="en-US" u="sng" dirty="0" smtClean="0">
                <a:latin typeface="Comic Sans MS" panose="030F0702030302020204" pitchFamily="66" charset="0"/>
              </a:rPr>
              <a:t>PA – </a:t>
            </a:r>
            <a:endParaRPr lang="en-US" u="sng" dirty="0">
              <a:latin typeface="Comic Sans MS" panose="030F0702030302020204" pitchFamily="66" charset="0"/>
            </a:endParaRPr>
          </a:p>
          <a:p>
            <a:pPr marL="0" indent="0">
              <a:buNone/>
            </a:pPr>
            <a:r>
              <a:rPr lang="en-US" dirty="0" smtClean="0">
                <a:latin typeface="Comic Sans MS" panose="030F0702030302020204" pitchFamily="66" charset="0"/>
              </a:rPr>
              <a:t>WWW </a:t>
            </a:r>
          </a:p>
          <a:p>
            <a:pPr marL="0" indent="0">
              <a:buNone/>
            </a:pPr>
            <a:r>
              <a:rPr lang="en-US" dirty="0" smtClean="0">
                <a:latin typeface="Comic Sans MS" panose="030F0702030302020204" pitchFamily="66" charset="0"/>
              </a:rPr>
              <a:t>EBI</a:t>
            </a: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251519" y="1417638"/>
            <a:ext cx="4830203" cy="4387626"/>
          </a:xfrm>
          <a:prstGeom prst="rect">
            <a:avLst/>
          </a:prstGeom>
        </p:spPr>
      </p:pic>
    </p:spTree>
    <p:extLst>
      <p:ext uri="{BB962C8B-B14F-4D97-AF65-F5344CB8AC3E}">
        <p14:creationId xmlns:p14="http://schemas.microsoft.com/office/powerpoint/2010/main" val="1204496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91880" y="17476"/>
            <a:ext cx="5353332" cy="6826170"/>
          </a:xfrm>
          <a:prstGeom prst="rect">
            <a:avLst/>
          </a:prstGeom>
        </p:spPr>
      </p:pic>
      <p:sp>
        <p:nvSpPr>
          <p:cNvPr id="3" name="Rectangle 2"/>
          <p:cNvSpPr/>
          <p:nvPr/>
        </p:nvSpPr>
        <p:spPr>
          <a:xfrm>
            <a:off x="0" y="2060848"/>
            <a:ext cx="3240360" cy="2308324"/>
          </a:xfrm>
          <a:prstGeom prst="rect">
            <a:avLst/>
          </a:prstGeom>
        </p:spPr>
        <p:txBody>
          <a:bodyPr wrap="square">
            <a:spAutoFit/>
          </a:bodyPr>
          <a:lstStyle/>
          <a:p>
            <a:pPr algn="ctr"/>
            <a:r>
              <a:rPr lang="en-US" sz="3600" b="1" dirty="0" smtClean="0">
                <a:solidFill>
                  <a:srgbClr val="FF0000"/>
                </a:solidFill>
              </a:rPr>
              <a:t>To make your mobile work it requires </a:t>
            </a:r>
            <a:r>
              <a:rPr lang="en-US" sz="3600" b="1" dirty="0" smtClean="0">
                <a:solidFill>
                  <a:srgbClr val="FF0000"/>
                </a:solidFill>
              </a:rPr>
              <a:t>Cobalt</a:t>
            </a:r>
            <a:r>
              <a:rPr lang="en-US" sz="3600" b="1" dirty="0" smtClean="0">
                <a:solidFill>
                  <a:srgbClr val="FF0000"/>
                </a:solidFill>
              </a:rPr>
              <a:t>…</a:t>
            </a:r>
            <a:endParaRPr lang="en-US" sz="3600" b="1" dirty="0">
              <a:solidFill>
                <a:srgbClr val="FF0000"/>
              </a:solidFill>
            </a:endParaRPr>
          </a:p>
        </p:txBody>
      </p:sp>
      <p:sp>
        <p:nvSpPr>
          <p:cNvPr id="4" name="Rectangle 3"/>
          <p:cNvSpPr/>
          <p:nvPr/>
        </p:nvSpPr>
        <p:spPr>
          <a:xfrm rot="19515418">
            <a:off x="3936066" y="4175366"/>
            <a:ext cx="2122486"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9173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GB" altLang="en-US" sz="5400" b="1" smtClean="0">
                <a:solidFill>
                  <a:srgbClr val="FFFF00"/>
                </a:solidFill>
              </a:rPr>
              <a:t>6 Hats Thinking Skills</a:t>
            </a:r>
            <a:r>
              <a:rPr lang="en-GB" altLang="en-US" sz="4000" smtClean="0"/>
              <a:t> </a:t>
            </a:r>
          </a:p>
        </p:txBody>
      </p:sp>
      <p:pic>
        <p:nvPicPr>
          <p:cNvPr id="2052" name="Picture 4" descr="hat_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4005263"/>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hat_yell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4005263"/>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hat_bl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1196975"/>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hat_r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638" y="4005263"/>
            <a:ext cx="71913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hat_gre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0200" y="1196975"/>
            <a:ext cx="7191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hat_blu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975" y="1196975"/>
            <a:ext cx="7191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82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188913"/>
            <a:ext cx="8229600" cy="908050"/>
          </a:xfrm>
        </p:spPr>
        <p:txBody>
          <a:bodyPr/>
          <a:lstStyle/>
          <a:p>
            <a:pPr eaLnBrk="1" hangingPunct="1"/>
            <a:r>
              <a:rPr lang="en-GB" altLang="en-US" b="1" smtClean="0">
                <a:solidFill>
                  <a:srgbClr val="FFFF00"/>
                </a:solidFill>
              </a:rPr>
              <a:t>6 Hats Thinking Skills</a:t>
            </a:r>
          </a:p>
        </p:txBody>
      </p:sp>
      <p:pic>
        <p:nvPicPr>
          <p:cNvPr id="3076" name="Picture 5" descr="hat_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268413"/>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descr="hat_yell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2050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9" descr="hat_bl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3141663"/>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1" descr="hat_r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4076700"/>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3" descr="hat_gre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5084763"/>
            <a:ext cx="71913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5" descr="hat_blu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5949950"/>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 Box 16"/>
          <p:cNvSpPr txBox="1">
            <a:spLocks noChangeArrowheads="1"/>
          </p:cNvSpPr>
          <p:nvPr/>
        </p:nvSpPr>
        <p:spPr bwMode="auto">
          <a:xfrm>
            <a:off x="1042988" y="1268413"/>
            <a:ext cx="6264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b="1">
                <a:solidFill>
                  <a:schemeClr val="bg1"/>
                </a:solidFill>
              </a:rPr>
              <a:t>The White Hat calls for information known or needed. "The facts, just the facts."</a:t>
            </a:r>
            <a:r>
              <a:rPr lang="en-GB" altLang="en-US"/>
              <a:t> </a:t>
            </a:r>
          </a:p>
        </p:txBody>
      </p:sp>
      <p:sp>
        <p:nvSpPr>
          <p:cNvPr id="3083" name="Text Box 17"/>
          <p:cNvSpPr txBox="1">
            <a:spLocks noChangeArrowheads="1"/>
          </p:cNvSpPr>
          <p:nvPr/>
        </p:nvSpPr>
        <p:spPr bwMode="auto">
          <a:xfrm>
            <a:off x="1042988" y="2205038"/>
            <a:ext cx="7632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b="1">
                <a:solidFill>
                  <a:srgbClr val="FFFF00"/>
                </a:solidFill>
              </a:rPr>
              <a:t>The Yellow Hat symbolizes brightness and optimism. Under this hat you explore the positives in the issue</a:t>
            </a:r>
            <a:r>
              <a:rPr lang="en-GB" altLang="en-US"/>
              <a:t> </a:t>
            </a:r>
          </a:p>
        </p:txBody>
      </p:sp>
      <p:sp>
        <p:nvSpPr>
          <p:cNvPr id="3084" name="Text Box 18"/>
          <p:cNvSpPr txBox="1">
            <a:spLocks noChangeArrowheads="1"/>
          </p:cNvSpPr>
          <p:nvPr/>
        </p:nvSpPr>
        <p:spPr bwMode="auto">
          <a:xfrm>
            <a:off x="1042988" y="3213100"/>
            <a:ext cx="7921625"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b="1"/>
              <a:t>The Black Hat is - the devil's advocate or why something may not work. Spot the difficulties and dangers; where things might go wrong. </a:t>
            </a:r>
          </a:p>
        </p:txBody>
      </p:sp>
      <p:sp>
        <p:nvSpPr>
          <p:cNvPr id="3085" name="Text Box 19"/>
          <p:cNvSpPr txBox="1">
            <a:spLocks noChangeArrowheads="1"/>
          </p:cNvSpPr>
          <p:nvPr/>
        </p:nvSpPr>
        <p:spPr bwMode="auto">
          <a:xfrm>
            <a:off x="1042988" y="4076700"/>
            <a:ext cx="810101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b="1">
                <a:solidFill>
                  <a:srgbClr val="FF0000"/>
                </a:solidFill>
              </a:rPr>
              <a:t>The Red Hat signifies feelings, hunches and intuition. When using this hat you can express emotions and feelings and share fears, likes, dislikes, loves, and hates that don’t have to be supported by facts. </a:t>
            </a:r>
          </a:p>
        </p:txBody>
      </p:sp>
      <p:sp>
        <p:nvSpPr>
          <p:cNvPr id="3086" name="Text Box 20"/>
          <p:cNvSpPr txBox="1">
            <a:spLocks noChangeArrowheads="1"/>
          </p:cNvSpPr>
          <p:nvPr/>
        </p:nvSpPr>
        <p:spPr bwMode="auto">
          <a:xfrm>
            <a:off x="1042988" y="5157788"/>
            <a:ext cx="81010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b="1">
                <a:solidFill>
                  <a:schemeClr val="folHlink"/>
                </a:solidFill>
              </a:rPr>
              <a:t>The Green Hat focuses on creativity; the possibilities, alternatives, and new ideas. Is there another way to look at this?</a:t>
            </a:r>
            <a:r>
              <a:rPr lang="en-GB" altLang="en-US"/>
              <a:t> </a:t>
            </a:r>
          </a:p>
        </p:txBody>
      </p:sp>
      <p:sp>
        <p:nvSpPr>
          <p:cNvPr id="3087" name="Text Box 21"/>
          <p:cNvSpPr txBox="1">
            <a:spLocks noChangeArrowheads="1"/>
          </p:cNvSpPr>
          <p:nvPr/>
        </p:nvSpPr>
        <p:spPr bwMode="auto">
          <a:xfrm>
            <a:off x="971550" y="6092825"/>
            <a:ext cx="6840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b="1">
                <a:solidFill>
                  <a:schemeClr val="hlink"/>
                </a:solidFill>
              </a:rPr>
              <a:t>The Blue Hat asks: “How are we thinking about this most?”</a:t>
            </a:r>
          </a:p>
        </p:txBody>
      </p:sp>
    </p:spTree>
    <p:extLst>
      <p:ext uri="{BB962C8B-B14F-4D97-AF65-F5344CB8AC3E}">
        <p14:creationId xmlns:p14="http://schemas.microsoft.com/office/powerpoint/2010/main" val="706809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9568" y="1334381"/>
            <a:ext cx="6174432" cy="923330"/>
          </a:xfrm>
          <a:prstGeom prst="rect">
            <a:avLst/>
          </a:prstGeom>
        </p:spPr>
        <p:txBody>
          <a:bodyPr wrap="square">
            <a:spAutoFit/>
          </a:bodyPr>
          <a:lstStyle/>
          <a:p>
            <a:r>
              <a:rPr lang="en-GB" dirty="0">
                <a:hlinkClick r:id="rId2"/>
              </a:rPr>
              <a:t>https://www.youtube.com/watch?v=AA6BnitgdP8</a:t>
            </a:r>
            <a:endParaRPr lang="en-GB" dirty="0" smtClean="0">
              <a:hlinkClick r:id="rId3"/>
            </a:endParaRPr>
          </a:p>
          <a:p>
            <a:r>
              <a:rPr lang="en-GB" dirty="0" smtClean="0">
                <a:hlinkClick r:id="rId3"/>
              </a:rPr>
              <a:t>https</a:t>
            </a:r>
            <a:r>
              <a:rPr lang="en-GB" dirty="0">
                <a:hlinkClick r:id="rId3"/>
              </a:rPr>
              <a:t>://</a:t>
            </a:r>
            <a:r>
              <a:rPr lang="en-GB" dirty="0" smtClean="0">
                <a:hlinkClick r:id="rId3"/>
              </a:rPr>
              <a:t>www.youtube.com/watch?v=wQhlLuBwOtE</a:t>
            </a:r>
            <a:endParaRPr lang="en-GB" dirty="0" smtClean="0"/>
          </a:p>
          <a:p>
            <a:r>
              <a:rPr lang="en-GB" dirty="0" smtClean="0">
                <a:hlinkClick r:id="rId4"/>
              </a:rPr>
              <a:t>https</a:t>
            </a:r>
            <a:r>
              <a:rPr lang="en-GB" dirty="0">
                <a:hlinkClick r:id="rId4"/>
              </a:rPr>
              <a:t>://www.youtube.com/watch?v=JcJ8me22NVs</a:t>
            </a:r>
            <a:endParaRPr lang="en-GB" dirty="0"/>
          </a:p>
        </p:txBody>
      </p:sp>
      <p:pic>
        <p:nvPicPr>
          <p:cNvPr id="3" name="Picture 2"/>
          <p:cNvPicPr>
            <a:picLocks noChangeAspect="1"/>
          </p:cNvPicPr>
          <p:nvPr/>
        </p:nvPicPr>
        <p:blipFill>
          <a:blip r:embed="rId5"/>
          <a:stretch>
            <a:fillRect/>
          </a:stretch>
        </p:blipFill>
        <p:spPr>
          <a:xfrm>
            <a:off x="179512" y="188640"/>
            <a:ext cx="1755104" cy="1368152"/>
          </a:xfrm>
          <a:prstGeom prst="rect">
            <a:avLst/>
          </a:prstGeom>
        </p:spPr>
      </p:pic>
      <p:sp>
        <p:nvSpPr>
          <p:cNvPr id="4" name="Rectangle 3"/>
          <p:cNvSpPr/>
          <p:nvPr/>
        </p:nvSpPr>
        <p:spPr>
          <a:xfrm>
            <a:off x="1934616" y="411051"/>
            <a:ext cx="6712095" cy="923330"/>
          </a:xfrm>
          <a:prstGeom prst="rect">
            <a:avLst/>
          </a:prstGeom>
          <a:noFill/>
        </p:spPr>
        <p:txBody>
          <a:bodyPr wrap="none" lIns="91440" tIns="45720" rIns="91440" bIns="45720">
            <a:spAutoFit/>
          </a:bodyPr>
          <a:lstStyle/>
          <a:p>
            <a:pPr algn="ctr"/>
            <a:r>
              <a:rPr lang="en-US" sz="5400" b="1" cap="none" spc="50" dirty="0" smtClean="0">
                <a:ln w="9525" cmpd="sng">
                  <a:solidFill>
                    <a:schemeClr val="accent1"/>
                  </a:solidFill>
                  <a:prstDash val="solid"/>
                </a:ln>
                <a:solidFill>
                  <a:srgbClr val="FF0000"/>
                </a:solidFill>
                <a:effectLst>
                  <a:glow rad="38100">
                    <a:schemeClr val="accent1">
                      <a:alpha val="40000"/>
                    </a:schemeClr>
                  </a:glow>
                </a:effectLst>
              </a:rPr>
              <a:t>ACTIVE LISTENING</a:t>
            </a:r>
            <a:endParaRPr lang="en-US" sz="5400" b="1" cap="none" spc="50" dirty="0">
              <a:ln w="9525" cmpd="sng">
                <a:solidFill>
                  <a:schemeClr val="accent1"/>
                </a:solidFill>
                <a:prstDash val="solid"/>
              </a:ln>
              <a:solidFill>
                <a:srgbClr val="FF0000"/>
              </a:solidFill>
              <a:effectLst>
                <a:glow rad="38100">
                  <a:schemeClr val="accent1">
                    <a:alpha val="40000"/>
                  </a:schemeClr>
                </a:glow>
              </a:effectLst>
            </a:endParaRPr>
          </a:p>
        </p:txBody>
      </p:sp>
      <p:sp>
        <p:nvSpPr>
          <p:cNvPr id="5" name="TextBox 56"/>
          <p:cNvSpPr txBox="1">
            <a:spLocks noChangeArrowheads="1"/>
          </p:cNvSpPr>
          <p:nvPr/>
        </p:nvSpPr>
        <p:spPr bwMode="auto">
          <a:xfrm>
            <a:off x="653823" y="2708920"/>
            <a:ext cx="7992888" cy="2677656"/>
          </a:xfrm>
          <a:prstGeom prst="rect">
            <a:avLst/>
          </a:prstGeom>
          <a:gradFill rotWithShape="0">
            <a:gsLst>
              <a:gs pos="0">
                <a:srgbClr val="FF99FF">
                  <a:alpha val="56000"/>
                </a:srgbClr>
              </a:gs>
              <a:gs pos="100000">
                <a:schemeClr val="bg1"/>
              </a:gs>
            </a:gsLst>
            <a:lin ang="5400000"/>
          </a:gradFill>
          <a:ln w="38100">
            <a:solidFill>
              <a:schemeClr val="tx1"/>
            </a:solidFill>
            <a:prstDash val="dash"/>
            <a:miter lim="800000"/>
            <a:headEnd/>
            <a:tailEnd/>
          </a:ln>
        </p:spPr>
        <p:txBody>
          <a:bodyPr wrap="square">
            <a:spAutoFit/>
          </a:bodyPr>
          <a:lstStyle>
            <a:lvl1pPr eaLnBrk="0" hangingPunct="0">
              <a:defRPr>
                <a:solidFill>
                  <a:schemeClr val="tx1"/>
                </a:solidFill>
                <a:latin typeface="Arial" charset="0"/>
                <a:cs typeface="Arial" charset="0"/>
              </a:defRPr>
            </a:lvl1pPr>
            <a:lvl2pPr marL="887413" indent="-342900" eaLnBrk="0" hangingPunct="0">
              <a:defRPr>
                <a:solidFill>
                  <a:schemeClr val="tx1"/>
                </a:solidFill>
                <a:latin typeface="Arial" charset="0"/>
                <a:cs typeface="Arial" charset="0"/>
              </a:defRPr>
            </a:lvl2pPr>
            <a:lvl3pPr marL="1409700" indent="-342900" eaLnBrk="0" hangingPunct="0">
              <a:defRPr>
                <a:solidFill>
                  <a:schemeClr val="tx1"/>
                </a:solidFill>
                <a:latin typeface="Arial" charset="0"/>
                <a:cs typeface="Arial" charset="0"/>
              </a:defRPr>
            </a:lvl3pPr>
            <a:lvl4pPr marL="1931988" indent="-342900" eaLnBrk="0" hangingPunct="0">
              <a:defRPr>
                <a:solidFill>
                  <a:schemeClr val="tx1"/>
                </a:solidFill>
                <a:latin typeface="Arial" charset="0"/>
                <a:cs typeface="Arial" charset="0"/>
              </a:defRPr>
            </a:lvl4pPr>
            <a:lvl5pPr marL="2454275" indent="-342900" eaLnBrk="0" hangingPunct="0">
              <a:defRPr>
                <a:solidFill>
                  <a:schemeClr val="tx1"/>
                </a:solidFill>
                <a:latin typeface="Arial" charset="0"/>
                <a:cs typeface="Arial" charset="0"/>
              </a:defRPr>
            </a:lvl5pPr>
            <a:lvl6pPr marL="2911475" indent="-342900" eaLnBrk="0" fontAlgn="base" hangingPunct="0">
              <a:spcBef>
                <a:spcPct val="0"/>
              </a:spcBef>
              <a:spcAft>
                <a:spcPct val="0"/>
              </a:spcAft>
              <a:defRPr>
                <a:solidFill>
                  <a:schemeClr val="tx1"/>
                </a:solidFill>
                <a:latin typeface="Arial" charset="0"/>
                <a:cs typeface="Arial" charset="0"/>
              </a:defRPr>
            </a:lvl6pPr>
            <a:lvl7pPr marL="3368675" indent="-342900" eaLnBrk="0" fontAlgn="base" hangingPunct="0">
              <a:spcBef>
                <a:spcPct val="0"/>
              </a:spcBef>
              <a:spcAft>
                <a:spcPct val="0"/>
              </a:spcAft>
              <a:defRPr>
                <a:solidFill>
                  <a:schemeClr val="tx1"/>
                </a:solidFill>
                <a:latin typeface="Arial" charset="0"/>
                <a:cs typeface="Arial" charset="0"/>
              </a:defRPr>
            </a:lvl7pPr>
            <a:lvl8pPr marL="3825875" indent="-342900" eaLnBrk="0" fontAlgn="base" hangingPunct="0">
              <a:spcBef>
                <a:spcPct val="0"/>
              </a:spcBef>
              <a:spcAft>
                <a:spcPct val="0"/>
              </a:spcAft>
              <a:defRPr>
                <a:solidFill>
                  <a:schemeClr val="tx1"/>
                </a:solidFill>
                <a:latin typeface="Arial" charset="0"/>
                <a:cs typeface="Arial" charset="0"/>
              </a:defRPr>
            </a:lvl8pPr>
            <a:lvl9pPr marL="4283075" indent="-3429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smtClean="0">
                <a:latin typeface="Comic Sans MS" pitchFamily="66" charset="0"/>
              </a:rPr>
              <a:t>You have been given a </a:t>
            </a:r>
            <a:r>
              <a:rPr lang="en-GB" sz="2400" b="1" dirty="0" smtClean="0">
                <a:latin typeface="Comic Sans MS" pitchFamily="66" charset="0"/>
              </a:rPr>
              <a:t>DE BONO THINKING HAT.</a:t>
            </a:r>
          </a:p>
          <a:p>
            <a:pPr eaLnBrk="1" hangingPunct="1"/>
            <a:endParaRPr lang="en-GB" sz="2400" b="1" dirty="0" smtClean="0">
              <a:latin typeface="Comic Sans MS" pitchFamily="66" charset="0"/>
            </a:endParaRPr>
          </a:p>
          <a:p>
            <a:pPr eaLnBrk="1" hangingPunct="1"/>
            <a:r>
              <a:rPr lang="en-GB" sz="2400" b="1" dirty="0" smtClean="0">
                <a:latin typeface="Comic Sans MS" pitchFamily="66" charset="0"/>
              </a:rPr>
              <a:t>You must watch the video clips with your THINKING HAT on. Write down your thoughts.</a:t>
            </a:r>
          </a:p>
          <a:p>
            <a:pPr eaLnBrk="1" hangingPunct="1"/>
            <a:endParaRPr lang="en-US" sz="2400" b="1" dirty="0">
              <a:latin typeface="Comic Sans MS" pitchFamily="66" charset="0"/>
            </a:endParaRPr>
          </a:p>
          <a:p>
            <a:pPr eaLnBrk="1" hangingPunct="1"/>
            <a:r>
              <a:rPr lang="en-US" sz="2400" b="1" dirty="0" smtClean="0">
                <a:latin typeface="Comic Sans MS" pitchFamily="66" charset="0"/>
              </a:rPr>
              <a:t>Be prepared to give feedback to </a:t>
            </a:r>
            <a:r>
              <a:rPr lang="en-US" sz="2400" b="1" smtClean="0">
                <a:latin typeface="Comic Sans MS" pitchFamily="66" charset="0"/>
              </a:rPr>
              <a:t>each other. </a:t>
            </a:r>
            <a:endParaRPr lang="en-GB" sz="2400" b="1" dirty="0" smtClean="0">
              <a:latin typeface="Comic Sans MS" pitchFamily="66" charset="0"/>
            </a:endParaRPr>
          </a:p>
          <a:p>
            <a:pPr eaLnBrk="1" hangingPunct="1"/>
            <a:endParaRPr lang="en-GB" sz="2400" dirty="0">
              <a:latin typeface="Comic Sans MS" pitchFamily="66" charset="0"/>
            </a:endParaRPr>
          </a:p>
        </p:txBody>
      </p:sp>
    </p:spTree>
    <p:extLst>
      <p:ext uri="{BB962C8B-B14F-4D97-AF65-F5344CB8AC3E}">
        <p14:creationId xmlns:p14="http://schemas.microsoft.com/office/powerpoint/2010/main" val="2182270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samsung-galaxy-s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9715" y="3209175"/>
            <a:ext cx="1584176" cy="15841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ongo_dr_small_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2177" y="3232619"/>
            <a:ext cx="1836092" cy="16556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13619" y="310533"/>
            <a:ext cx="3814168" cy="2677656"/>
          </a:xfrm>
          <a:prstGeom prst="rect">
            <a:avLst/>
          </a:prstGeom>
          <a:gradFill>
            <a:gsLst>
              <a:gs pos="0">
                <a:srgbClr val="FDE451"/>
              </a:gs>
              <a:gs pos="100000">
                <a:schemeClr val="bg1">
                  <a:gamma/>
                  <a:tint val="22353"/>
                  <a:invGamma/>
                </a:schemeClr>
              </a:gs>
            </a:gsLst>
            <a:lin ang="5400000" scaled="1"/>
          </a:gradFill>
          <a:ln w="50800">
            <a:solidFill>
              <a:schemeClr val="tx1"/>
            </a:solidFill>
            <a:prstDash val="dash"/>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GB" sz="2800" b="1" u="sng" dirty="0">
                <a:latin typeface="Comic Sans MS" pitchFamily="66" charset="0"/>
              </a:rPr>
              <a:t>Task</a:t>
            </a:r>
            <a:r>
              <a:rPr lang="en-GB" sz="2800" b="1" dirty="0" smtClean="0">
                <a:latin typeface="Comic Sans MS" pitchFamily="66" charset="0"/>
              </a:rPr>
              <a:t>:</a:t>
            </a:r>
            <a:endParaRPr lang="en-GB" sz="3200" dirty="0">
              <a:latin typeface="Comic Sans MS" pitchFamily="66" charset="0"/>
            </a:endParaRPr>
          </a:p>
          <a:p>
            <a:r>
              <a:rPr lang="en-GB" sz="2800" dirty="0" smtClean="0">
                <a:latin typeface="Comic Sans MS" pitchFamily="66" charset="0"/>
              </a:rPr>
              <a:t>AF4: “Explain why your </a:t>
            </a:r>
            <a:r>
              <a:rPr lang="en-GB" sz="2800" dirty="0">
                <a:latin typeface="Comic Sans MS" pitchFamily="66" charset="0"/>
              </a:rPr>
              <a:t>phone is partly responsible for the deaths of 4 million people</a:t>
            </a:r>
            <a:r>
              <a:rPr lang="en-GB" sz="2800" dirty="0" smtClean="0">
                <a:latin typeface="Comic Sans MS" pitchFamily="66" charset="0"/>
              </a:rPr>
              <a:t>”</a:t>
            </a:r>
            <a:endParaRPr lang="en-GB" sz="2800" dirty="0">
              <a:latin typeface="Comic Sans MS" pitchFamily="66" charset="0"/>
            </a:endParaRPr>
          </a:p>
        </p:txBody>
      </p:sp>
      <p:sp>
        <p:nvSpPr>
          <p:cNvPr id="5" name="TextBox 4"/>
          <p:cNvSpPr txBox="1"/>
          <p:nvPr/>
        </p:nvSpPr>
        <p:spPr>
          <a:xfrm>
            <a:off x="457200" y="4983168"/>
            <a:ext cx="8505031" cy="1384995"/>
          </a:xfrm>
          <a:prstGeom prst="rect">
            <a:avLst/>
          </a:prstGeom>
          <a:gradFill>
            <a:gsLst>
              <a:gs pos="0">
                <a:srgbClr val="ACFB43"/>
              </a:gs>
              <a:gs pos="100000">
                <a:schemeClr val="bg1">
                  <a:gamma/>
                  <a:tint val="22353"/>
                  <a:invGamma/>
                </a:schemeClr>
              </a:gs>
            </a:gsLst>
            <a:lin ang="5400000" scaled="1"/>
          </a:gradFill>
          <a:ln w="50800">
            <a:solidFill>
              <a:schemeClr val="tx1"/>
            </a:solidFill>
            <a:prstDash val="dash"/>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GB" sz="2800" dirty="0" smtClean="0">
                <a:latin typeface="Comic Sans MS" pitchFamily="66" charset="0"/>
              </a:rPr>
              <a:t>Cobalt  </a:t>
            </a:r>
            <a:r>
              <a:rPr lang="en-GB" sz="2800" dirty="0">
                <a:latin typeface="Comic Sans MS" pitchFamily="66" charset="0"/>
              </a:rPr>
              <a:t>|  Democratic Republic of Congo  |  mining  |  mobile phones  |  electronics  |  conflict  |  militias  |  fuelling the trade  |  conflict minerals</a:t>
            </a:r>
          </a:p>
        </p:txBody>
      </p:sp>
      <p:sp>
        <p:nvSpPr>
          <p:cNvPr id="7" name="TextBox 6"/>
          <p:cNvSpPr txBox="1"/>
          <p:nvPr/>
        </p:nvSpPr>
        <p:spPr>
          <a:xfrm>
            <a:off x="164729" y="279756"/>
            <a:ext cx="3818987" cy="2677656"/>
          </a:xfrm>
          <a:prstGeom prst="rect">
            <a:avLst/>
          </a:prstGeom>
          <a:gradFill>
            <a:gsLst>
              <a:gs pos="0">
                <a:srgbClr val="FDE451"/>
              </a:gs>
              <a:gs pos="100000">
                <a:schemeClr val="bg1">
                  <a:gamma/>
                  <a:tint val="22353"/>
                  <a:invGamma/>
                </a:schemeClr>
              </a:gs>
            </a:gsLst>
            <a:lin ang="5400000" scaled="1"/>
          </a:gradFill>
          <a:ln w="50800">
            <a:solidFill>
              <a:schemeClr val="tx1"/>
            </a:solidFill>
            <a:prstDash val="dash"/>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GB" sz="2800" b="1" u="sng" dirty="0" smtClean="0">
                <a:latin typeface="Comic Sans MS" pitchFamily="66" charset="0"/>
              </a:rPr>
              <a:t>Task</a:t>
            </a:r>
            <a:r>
              <a:rPr lang="en-GB" sz="2800" b="1" dirty="0" smtClean="0">
                <a:latin typeface="Comic Sans MS" pitchFamily="66" charset="0"/>
              </a:rPr>
              <a:t>: </a:t>
            </a:r>
          </a:p>
          <a:p>
            <a:r>
              <a:rPr lang="en-US" sz="2800" dirty="0" smtClean="0">
                <a:latin typeface="Comic Sans MS" pitchFamily="66" charset="0"/>
              </a:rPr>
              <a:t>AF3: Imagine you work in a </a:t>
            </a:r>
            <a:r>
              <a:rPr lang="en-US" sz="2800" dirty="0" smtClean="0">
                <a:latin typeface="Comic Sans MS" pitchFamily="66" charset="0"/>
              </a:rPr>
              <a:t>Cobalt </a:t>
            </a:r>
            <a:r>
              <a:rPr lang="en-US" sz="2800" dirty="0" smtClean="0">
                <a:latin typeface="Comic Sans MS" pitchFamily="66" charset="0"/>
              </a:rPr>
              <a:t>mine. Describe a day in the life of a young </a:t>
            </a:r>
            <a:r>
              <a:rPr lang="en-US" sz="2800" dirty="0" smtClean="0">
                <a:latin typeface="Comic Sans MS" pitchFamily="66" charset="0"/>
              </a:rPr>
              <a:t>Cobalt </a:t>
            </a:r>
            <a:r>
              <a:rPr lang="en-US" sz="2800" dirty="0" smtClean="0">
                <a:latin typeface="Comic Sans MS" pitchFamily="66" charset="0"/>
              </a:rPr>
              <a:t>miner. </a:t>
            </a:r>
            <a:endParaRPr lang="en-GB" sz="3200" dirty="0">
              <a:latin typeface="Comic Sans MS" pitchFamily="66" charset="0"/>
            </a:endParaRPr>
          </a:p>
        </p:txBody>
      </p:sp>
      <p:sp>
        <p:nvSpPr>
          <p:cNvPr id="2" name="Rectangle 1"/>
          <p:cNvSpPr/>
          <p:nvPr/>
        </p:nvSpPr>
        <p:spPr>
          <a:xfrm>
            <a:off x="3928867" y="1156919"/>
            <a:ext cx="1236236" cy="923330"/>
          </a:xfrm>
          <a:prstGeom prst="rect">
            <a:avLst/>
          </a:prstGeom>
          <a:noFill/>
        </p:spPr>
        <p:txBody>
          <a:bodyPr wrap="none" lIns="91440" tIns="45720" rIns="91440" bIns="45720">
            <a:spAutoFit/>
          </a:bodyPr>
          <a:lstStyle/>
          <a:p>
            <a:pPr algn="ct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OR</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1012954"/>
            <a:ext cx="3311525" cy="4832092"/>
          </a:xfrm>
          <a:prstGeom prst="rect">
            <a:avLst/>
          </a:prstGeom>
          <a:gradFill>
            <a:gsLst>
              <a:gs pos="0">
                <a:srgbClr val="ACFB43"/>
              </a:gs>
              <a:gs pos="100000">
                <a:schemeClr val="bg1">
                  <a:gamma/>
                  <a:tint val="22353"/>
                  <a:invGamma/>
                </a:schemeClr>
              </a:gs>
            </a:gsLst>
            <a:lin ang="5400000" scaled="1"/>
          </a:gradFill>
          <a:ln w="50800">
            <a:solidFill>
              <a:schemeClr val="tx1"/>
            </a:solidFill>
            <a:prstDash val="dash"/>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2800" b="1" u="sng" dirty="0" smtClean="0">
                <a:latin typeface="Comic Sans MS" pitchFamily="66" charset="0"/>
              </a:rPr>
              <a:t>Peer Assessment </a:t>
            </a:r>
          </a:p>
          <a:p>
            <a:endParaRPr lang="en-US" sz="2800" b="1" u="sng" dirty="0">
              <a:latin typeface="Comic Sans MS" pitchFamily="66" charset="0"/>
            </a:endParaRPr>
          </a:p>
          <a:p>
            <a:r>
              <a:rPr lang="en-US" sz="2800" b="1" u="sng" dirty="0" smtClean="0">
                <a:latin typeface="Comic Sans MS" pitchFamily="66" charset="0"/>
              </a:rPr>
              <a:t>WWW</a:t>
            </a:r>
          </a:p>
          <a:p>
            <a:endParaRPr lang="en-US" sz="2800" b="1" u="sng" dirty="0">
              <a:latin typeface="Comic Sans MS" pitchFamily="66" charset="0"/>
            </a:endParaRPr>
          </a:p>
          <a:p>
            <a:endParaRPr lang="en-US" sz="2800" b="1" u="sng" dirty="0" smtClean="0">
              <a:latin typeface="Comic Sans MS" pitchFamily="66" charset="0"/>
            </a:endParaRPr>
          </a:p>
          <a:p>
            <a:endParaRPr lang="en-US" sz="2800" b="1" u="sng" dirty="0" smtClean="0">
              <a:latin typeface="Comic Sans MS" pitchFamily="66" charset="0"/>
            </a:endParaRPr>
          </a:p>
          <a:p>
            <a:r>
              <a:rPr lang="en-US" sz="2800" b="1" u="sng" dirty="0" smtClean="0">
                <a:latin typeface="Comic Sans MS" pitchFamily="66" charset="0"/>
              </a:rPr>
              <a:t>EBI </a:t>
            </a:r>
          </a:p>
          <a:p>
            <a:endParaRPr lang="en-US" sz="2800" b="1" u="sng" dirty="0">
              <a:latin typeface="Comic Sans MS" pitchFamily="66" charset="0"/>
            </a:endParaRPr>
          </a:p>
          <a:p>
            <a:endParaRPr lang="en-US" sz="2800" b="1" u="sng" dirty="0" smtClean="0">
              <a:latin typeface="Comic Sans MS" pitchFamily="66" charset="0"/>
            </a:endParaRPr>
          </a:p>
          <a:p>
            <a:endParaRPr lang="en-US" sz="2800" b="1" dirty="0" smtClean="0">
              <a:latin typeface="Comic Sans MS" pitchFamily="66" charset="0"/>
            </a:endParaRPr>
          </a:p>
          <a:p>
            <a:endParaRPr lang="en-GB" sz="2800" b="1" dirty="0">
              <a:latin typeface="Comic Sans MS" pitchFamily="66" charset="0"/>
            </a:endParaRPr>
          </a:p>
        </p:txBody>
      </p:sp>
      <p:pic>
        <p:nvPicPr>
          <p:cNvPr id="7176" name="Picture 8" descr="teschio-africa-blood-coltan-picco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333375"/>
            <a:ext cx="4854575" cy="619125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bloodiaw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4724400"/>
            <a:ext cx="2520950" cy="17843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19654812">
            <a:off x="4350367" y="4037787"/>
            <a:ext cx="1901304" cy="5760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TotalTime>
  <Words>369</Words>
  <Application>Microsoft Office PowerPoint</Application>
  <PresentationFormat>On-screen Show (4:3)</PresentationFormat>
  <Paragraphs>61</Paragraphs>
  <Slides>9</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Comic Sans MS</vt:lpstr>
      <vt:lpstr>Default Design</vt:lpstr>
      <vt:lpstr>Death in the Congo</vt:lpstr>
      <vt:lpstr>PowerPoint Presentation</vt:lpstr>
      <vt:lpstr>Where is D.R.C?</vt:lpstr>
      <vt:lpstr>PowerPoint Presentation</vt:lpstr>
      <vt:lpstr>6 Hats Thinking Skills </vt:lpstr>
      <vt:lpstr>6 Hats Thinking Skills</vt:lpstr>
      <vt:lpstr>PowerPoint Presentation</vt:lpstr>
      <vt:lpstr>PowerPoint Presentation</vt:lpstr>
      <vt:lpstr>PowerPoint Presentation</vt:lpstr>
    </vt:vector>
  </TitlesOfParts>
  <Company>Edenham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Death in the Congo</dc:title>
  <dc:creator>ProfileDef</dc:creator>
  <cp:lastModifiedBy>Elizabeth Winters</cp:lastModifiedBy>
  <cp:revision>19</cp:revision>
  <dcterms:created xsi:type="dcterms:W3CDTF">2012-12-17T13:12:08Z</dcterms:created>
  <dcterms:modified xsi:type="dcterms:W3CDTF">2019-10-13T17:12:04Z</dcterms:modified>
</cp:coreProperties>
</file>