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7" r:id="rId2"/>
    <p:sldId id="258" r:id="rId3"/>
    <p:sldId id="259" r:id="rId4"/>
    <p:sldId id="260" r:id="rId5"/>
    <p:sldId id="261" r:id="rId6"/>
    <p:sldId id="263" r:id="rId7"/>
    <p:sldId id="264" r:id="rId8"/>
    <p:sldId id="265" r:id="rId9"/>
    <p:sldId id="266" r:id="rId10"/>
    <p:sldId id="267" r:id="rId11"/>
    <p:sldId id="268" r:id="rId12"/>
    <p:sldId id="269" r:id="rId13"/>
    <p:sldId id="270" r:id="rId14"/>
    <p:sldId id="271" r:id="rId15"/>
    <p:sldId id="262"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3" d="100"/>
          <a:sy n="63" d="100"/>
        </p:scale>
        <p:origin x="-2040"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6956D7-5DF7-9B4B-9A75-8D52E4FD4428}" type="datetimeFigureOut">
              <a:rPr lang="en-US" smtClean="0"/>
              <a:t>06/10/2015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50471B-F0B9-6A48-9BA3-2D4AE3F5B268}" type="slidenum">
              <a:rPr lang="en-US" smtClean="0"/>
              <a:t>‹#›</a:t>
            </a:fld>
            <a:endParaRPr lang="en-US"/>
          </a:p>
        </p:txBody>
      </p:sp>
    </p:spTree>
    <p:extLst>
      <p:ext uri="{BB962C8B-B14F-4D97-AF65-F5344CB8AC3E}">
        <p14:creationId xmlns:p14="http://schemas.microsoft.com/office/powerpoint/2010/main" val="349365003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Dorcas</a:t>
            </a:r>
            <a:r>
              <a:rPr lang="en-US" dirty="0" smtClean="0"/>
              <a:t> Gazelle</a:t>
            </a:r>
            <a:endParaRPr lang="en-US" dirty="0"/>
          </a:p>
        </p:txBody>
      </p:sp>
      <p:sp>
        <p:nvSpPr>
          <p:cNvPr id="4" name="Slide Number Placeholder 3"/>
          <p:cNvSpPr>
            <a:spLocks noGrp="1"/>
          </p:cNvSpPr>
          <p:nvPr>
            <p:ph type="sldNum" sz="quarter" idx="10"/>
          </p:nvPr>
        </p:nvSpPr>
        <p:spPr/>
        <p:txBody>
          <a:bodyPr/>
          <a:lstStyle/>
          <a:p>
            <a:fld id="{A250471B-F0B9-6A48-9BA3-2D4AE3F5B268}" type="slidenum">
              <a:rPr lang="en-US" smtClean="0"/>
              <a:t>6</a:t>
            </a:fld>
            <a:endParaRPr lang="en-US"/>
          </a:p>
        </p:txBody>
      </p:sp>
    </p:spTree>
    <p:extLst>
      <p:ext uri="{BB962C8B-B14F-4D97-AF65-F5344CB8AC3E}">
        <p14:creationId xmlns:p14="http://schemas.microsoft.com/office/powerpoint/2010/main" val="1107491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D87DDF-0737-C44D-87A5-C8A96F2F9105}" type="datetimeFigureOut">
              <a:rPr lang="en-US" smtClean="0"/>
              <a:t>06/10/2015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02D80F-4AD4-A948-80A4-976ADC9C5DF7}" type="slidenum">
              <a:rPr lang="en-US" smtClean="0"/>
              <a:t>‹#›</a:t>
            </a:fld>
            <a:endParaRPr lang="en-US"/>
          </a:p>
        </p:txBody>
      </p:sp>
    </p:spTree>
    <p:extLst>
      <p:ext uri="{BB962C8B-B14F-4D97-AF65-F5344CB8AC3E}">
        <p14:creationId xmlns:p14="http://schemas.microsoft.com/office/powerpoint/2010/main" val="159612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D87DDF-0737-C44D-87A5-C8A96F2F9105}" type="datetimeFigureOut">
              <a:rPr lang="en-US" smtClean="0"/>
              <a:t>06/10/2015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02D80F-4AD4-A948-80A4-976ADC9C5DF7}" type="slidenum">
              <a:rPr lang="en-US" smtClean="0"/>
              <a:t>‹#›</a:t>
            </a:fld>
            <a:endParaRPr lang="en-US"/>
          </a:p>
        </p:txBody>
      </p:sp>
    </p:spTree>
    <p:extLst>
      <p:ext uri="{BB962C8B-B14F-4D97-AF65-F5344CB8AC3E}">
        <p14:creationId xmlns:p14="http://schemas.microsoft.com/office/powerpoint/2010/main" val="594741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D87DDF-0737-C44D-87A5-C8A96F2F9105}" type="datetimeFigureOut">
              <a:rPr lang="en-US" smtClean="0"/>
              <a:t>06/10/2015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02D80F-4AD4-A948-80A4-976ADC9C5DF7}" type="slidenum">
              <a:rPr lang="en-US" smtClean="0"/>
              <a:t>‹#›</a:t>
            </a:fld>
            <a:endParaRPr lang="en-US"/>
          </a:p>
        </p:txBody>
      </p:sp>
    </p:spTree>
    <p:extLst>
      <p:ext uri="{BB962C8B-B14F-4D97-AF65-F5344CB8AC3E}">
        <p14:creationId xmlns:p14="http://schemas.microsoft.com/office/powerpoint/2010/main" val="4060061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D87DDF-0737-C44D-87A5-C8A96F2F9105}" type="datetimeFigureOut">
              <a:rPr lang="en-US" smtClean="0"/>
              <a:t>06/10/2015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02D80F-4AD4-A948-80A4-976ADC9C5DF7}" type="slidenum">
              <a:rPr lang="en-US" smtClean="0"/>
              <a:t>‹#›</a:t>
            </a:fld>
            <a:endParaRPr lang="en-US"/>
          </a:p>
        </p:txBody>
      </p:sp>
    </p:spTree>
    <p:extLst>
      <p:ext uri="{BB962C8B-B14F-4D97-AF65-F5344CB8AC3E}">
        <p14:creationId xmlns:p14="http://schemas.microsoft.com/office/powerpoint/2010/main" val="40191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D87DDF-0737-C44D-87A5-C8A96F2F9105}" type="datetimeFigureOut">
              <a:rPr lang="en-US" smtClean="0"/>
              <a:t>06/10/2015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02D80F-4AD4-A948-80A4-976ADC9C5DF7}" type="slidenum">
              <a:rPr lang="en-US" smtClean="0"/>
              <a:t>‹#›</a:t>
            </a:fld>
            <a:endParaRPr lang="en-US"/>
          </a:p>
        </p:txBody>
      </p:sp>
    </p:spTree>
    <p:extLst>
      <p:ext uri="{BB962C8B-B14F-4D97-AF65-F5344CB8AC3E}">
        <p14:creationId xmlns:p14="http://schemas.microsoft.com/office/powerpoint/2010/main" val="1004916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D87DDF-0737-C44D-87A5-C8A96F2F9105}" type="datetimeFigureOut">
              <a:rPr lang="en-US" smtClean="0"/>
              <a:t>06/10/2015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02D80F-4AD4-A948-80A4-976ADC9C5DF7}" type="slidenum">
              <a:rPr lang="en-US" smtClean="0"/>
              <a:t>‹#›</a:t>
            </a:fld>
            <a:endParaRPr lang="en-US"/>
          </a:p>
        </p:txBody>
      </p:sp>
    </p:spTree>
    <p:extLst>
      <p:ext uri="{BB962C8B-B14F-4D97-AF65-F5344CB8AC3E}">
        <p14:creationId xmlns:p14="http://schemas.microsoft.com/office/powerpoint/2010/main" val="1004532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D87DDF-0737-C44D-87A5-C8A96F2F9105}" type="datetimeFigureOut">
              <a:rPr lang="en-US" smtClean="0"/>
              <a:t>06/10/2015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02D80F-4AD4-A948-80A4-976ADC9C5DF7}" type="slidenum">
              <a:rPr lang="en-US" smtClean="0"/>
              <a:t>‹#›</a:t>
            </a:fld>
            <a:endParaRPr lang="en-US"/>
          </a:p>
        </p:txBody>
      </p:sp>
    </p:spTree>
    <p:extLst>
      <p:ext uri="{BB962C8B-B14F-4D97-AF65-F5344CB8AC3E}">
        <p14:creationId xmlns:p14="http://schemas.microsoft.com/office/powerpoint/2010/main" val="1845936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D87DDF-0737-C44D-87A5-C8A96F2F9105}" type="datetimeFigureOut">
              <a:rPr lang="en-US" smtClean="0"/>
              <a:t>06/10/2015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02D80F-4AD4-A948-80A4-976ADC9C5DF7}" type="slidenum">
              <a:rPr lang="en-US" smtClean="0"/>
              <a:t>‹#›</a:t>
            </a:fld>
            <a:endParaRPr lang="en-US"/>
          </a:p>
        </p:txBody>
      </p:sp>
    </p:spTree>
    <p:extLst>
      <p:ext uri="{BB962C8B-B14F-4D97-AF65-F5344CB8AC3E}">
        <p14:creationId xmlns:p14="http://schemas.microsoft.com/office/powerpoint/2010/main" val="299079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D87DDF-0737-C44D-87A5-C8A96F2F9105}" type="datetimeFigureOut">
              <a:rPr lang="en-US" smtClean="0"/>
              <a:t>06/10/2015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02D80F-4AD4-A948-80A4-976ADC9C5DF7}" type="slidenum">
              <a:rPr lang="en-US" smtClean="0"/>
              <a:t>‹#›</a:t>
            </a:fld>
            <a:endParaRPr lang="en-US"/>
          </a:p>
        </p:txBody>
      </p:sp>
    </p:spTree>
    <p:extLst>
      <p:ext uri="{BB962C8B-B14F-4D97-AF65-F5344CB8AC3E}">
        <p14:creationId xmlns:p14="http://schemas.microsoft.com/office/powerpoint/2010/main" val="1803053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D87DDF-0737-C44D-87A5-C8A96F2F9105}" type="datetimeFigureOut">
              <a:rPr lang="en-US" smtClean="0"/>
              <a:t>06/10/2015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02D80F-4AD4-A948-80A4-976ADC9C5DF7}" type="slidenum">
              <a:rPr lang="en-US" smtClean="0"/>
              <a:t>‹#›</a:t>
            </a:fld>
            <a:endParaRPr lang="en-US"/>
          </a:p>
        </p:txBody>
      </p:sp>
    </p:spTree>
    <p:extLst>
      <p:ext uri="{BB962C8B-B14F-4D97-AF65-F5344CB8AC3E}">
        <p14:creationId xmlns:p14="http://schemas.microsoft.com/office/powerpoint/2010/main" val="3404559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D87DDF-0737-C44D-87A5-C8A96F2F9105}" type="datetimeFigureOut">
              <a:rPr lang="en-US" smtClean="0"/>
              <a:t>06/10/2015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02D80F-4AD4-A948-80A4-976ADC9C5DF7}" type="slidenum">
              <a:rPr lang="en-US" smtClean="0"/>
              <a:t>‹#›</a:t>
            </a:fld>
            <a:endParaRPr lang="en-US"/>
          </a:p>
        </p:txBody>
      </p:sp>
    </p:spTree>
    <p:extLst>
      <p:ext uri="{BB962C8B-B14F-4D97-AF65-F5344CB8AC3E}">
        <p14:creationId xmlns:p14="http://schemas.microsoft.com/office/powerpoint/2010/main" val="217541997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D87DDF-0737-C44D-87A5-C8A96F2F9105}" type="datetimeFigureOut">
              <a:rPr lang="en-US" smtClean="0"/>
              <a:t>06/10/2015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02D80F-4AD4-A948-80A4-976ADC9C5DF7}" type="slidenum">
              <a:rPr lang="en-US" smtClean="0"/>
              <a:t>‹#›</a:t>
            </a:fld>
            <a:endParaRPr lang="en-US"/>
          </a:p>
        </p:txBody>
      </p:sp>
    </p:spTree>
    <p:extLst>
      <p:ext uri="{BB962C8B-B14F-4D97-AF65-F5344CB8AC3E}">
        <p14:creationId xmlns:p14="http://schemas.microsoft.com/office/powerpoint/2010/main" val="38330937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5" name="TextBox 4"/>
          <p:cNvSpPr txBox="1"/>
          <p:nvPr/>
        </p:nvSpPr>
        <p:spPr>
          <a:xfrm>
            <a:off x="201358" y="2567527"/>
            <a:ext cx="8753481" cy="304698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dirty="0" smtClean="0"/>
              <a:t>You are lost in the Desert – what would you need to survive?</a:t>
            </a:r>
          </a:p>
          <a:p>
            <a:endParaRPr lang="en-US" sz="3200" dirty="0"/>
          </a:p>
          <a:p>
            <a:r>
              <a:rPr lang="en-US" sz="3200" dirty="0" smtClean="0"/>
              <a:t>Design your own survival pack – pick 5 items and justify your choice. Make sure it has a link to the climate!  </a:t>
            </a:r>
            <a:endParaRPr lang="en-US" sz="3200" dirty="0"/>
          </a:p>
        </p:txBody>
      </p:sp>
      <p:sp>
        <p:nvSpPr>
          <p:cNvPr id="6" name="Rectangle 5"/>
          <p:cNvSpPr/>
          <p:nvPr/>
        </p:nvSpPr>
        <p:spPr>
          <a:xfrm>
            <a:off x="191222" y="699313"/>
            <a:ext cx="3897371" cy="923330"/>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HOMEWORK</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9108896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Rectangle 2"/>
          <p:cNvSpPr/>
          <p:nvPr/>
        </p:nvSpPr>
        <p:spPr>
          <a:xfrm>
            <a:off x="184705" y="74207"/>
            <a:ext cx="3426351" cy="923330"/>
          </a:xfrm>
          <a:prstGeom prst="rect">
            <a:avLst/>
          </a:prstGeom>
          <a:noFill/>
        </p:spPr>
        <p:txBody>
          <a:bodyPr wrap="none" lIns="91440" tIns="45720" rIns="91440" bIns="45720">
            <a:spAutoFit/>
          </a:bodyPr>
          <a:lstStyle/>
          <a:p>
            <a:pPr algn="ct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Sidewinder</a:t>
            </a:r>
            <a:endPar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3532444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Rectangle 2"/>
          <p:cNvSpPr/>
          <p:nvPr/>
        </p:nvSpPr>
        <p:spPr>
          <a:xfrm>
            <a:off x="116487" y="74207"/>
            <a:ext cx="2246942" cy="923330"/>
          </a:xfrm>
          <a:prstGeom prst="rect">
            <a:avLst/>
          </a:prstGeom>
          <a:noFill/>
        </p:spPr>
        <p:txBody>
          <a:bodyPr wrap="none" lIns="91440" tIns="45720" rIns="91440" bIns="45720">
            <a:spAutoFit/>
          </a:bodyPr>
          <a:lstStyle/>
          <a:p>
            <a:pPr algn="ct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Ostrich</a:t>
            </a:r>
            <a:endPar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2591195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9144000" cy="6976572"/>
          </a:xfrm>
          <a:prstGeom prst="rect">
            <a:avLst/>
          </a:prstGeom>
        </p:spPr>
      </p:pic>
      <p:sp>
        <p:nvSpPr>
          <p:cNvPr id="3" name="Rectangle 2"/>
          <p:cNvSpPr/>
          <p:nvPr/>
        </p:nvSpPr>
        <p:spPr>
          <a:xfrm>
            <a:off x="0" y="74207"/>
            <a:ext cx="4416744" cy="923330"/>
          </a:xfrm>
          <a:prstGeom prst="rect">
            <a:avLst/>
          </a:prstGeom>
          <a:noFill/>
        </p:spPr>
        <p:txBody>
          <a:bodyPr wrap="none" lIns="91440" tIns="45720" rIns="91440" bIns="45720">
            <a:spAutoFit/>
          </a:bodyPr>
          <a:lstStyle/>
          <a:p>
            <a:pPr algn="ct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Monitor Lizard</a:t>
            </a:r>
            <a:endPar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2309660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Rectangle 2"/>
          <p:cNvSpPr/>
          <p:nvPr/>
        </p:nvSpPr>
        <p:spPr>
          <a:xfrm>
            <a:off x="62896" y="74207"/>
            <a:ext cx="3403496" cy="923330"/>
          </a:xfrm>
          <a:prstGeom prst="rect">
            <a:avLst/>
          </a:prstGeom>
          <a:noFill/>
        </p:spPr>
        <p:txBody>
          <a:bodyPr wrap="none" lIns="91440" tIns="45720" rIns="91440" bIns="45720">
            <a:spAutoFit/>
          </a:bodyPr>
          <a:lstStyle/>
          <a:p>
            <a:pPr algn="ct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Fennec Fox</a:t>
            </a:r>
            <a:endPar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1312519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Rectangle 2"/>
          <p:cNvSpPr/>
          <p:nvPr/>
        </p:nvSpPr>
        <p:spPr>
          <a:xfrm>
            <a:off x="44199" y="74207"/>
            <a:ext cx="2094443" cy="923330"/>
          </a:xfrm>
          <a:prstGeom prst="rect">
            <a:avLst/>
          </a:prstGeom>
          <a:noFill/>
        </p:spPr>
        <p:txBody>
          <a:bodyPr wrap="none" lIns="91440" tIns="45720" rIns="91440" bIns="45720">
            <a:spAutoFit/>
          </a:bodyPr>
          <a:lstStyle/>
          <a:p>
            <a:pPr algn="ct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Jerboa</a:t>
            </a:r>
            <a:endPar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155535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20495" r="22387"/>
          <a:stretch/>
        </p:blipFill>
        <p:spPr>
          <a:xfrm>
            <a:off x="5655342" y="2551521"/>
            <a:ext cx="3336835" cy="3505200"/>
          </a:xfrm>
          <a:prstGeom prst="rect">
            <a:avLst/>
          </a:prstGeom>
        </p:spPr>
      </p:pic>
      <p:sp>
        <p:nvSpPr>
          <p:cNvPr id="4" name="Rectangle 3"/>
          <p:cNvSpPr/>
          <p:nvPr/>
        </p:nvSpPr>
        <p:spPr>
          <a:xfrm>
            <a:off x="406536" y="284238"/>
            <a:ext cx="480323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Self Assessment</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5" name="Table 4"/>
          <p:cNvGraphicFramePr>
            <a:graphicFrameLocks noGrp="1"/>
          </p:cNvGraphicFramePr>
          <p:nvPr>
            <p:extLst>
              <p:ext uri="{D42A27DB-BD31-4B8C-83A1-F6EECF244321}">
                <p14:modId xmlns:p14="http://schemas.microsoft.com/office/powerpoint/2010/main" val="3379918893"/>
              </p:ext>
            </p:extLst>
          </p:nvPr>
        </p:nvGraphicFramePr>
        <p:xfrm>
          <a:off x="212785" y="1434282"/>
          <a:ext cx="4995854" cy="1112520"/>
        </p:xfrm>
        <a:graphic>
          <a:graphicData uri="http://schemas.openxmlformats.org/drawingml/2006/table">
            <a:tbl>
              <a:tblPr firstRow="1" bandRow="1">
                <a:tableStyleId>{5C22544A-7EE6-4342-B048-85BDC9FD1C3A}</a:tableStyleId>
              </a:tblPr>
              <a:tblGrid>
                <a:gridCol w="1333729"/>
                <a:gridCol w="1041333"/>
                <a:gridCol w="1375335"/>
                <a:gridCol w="1245457"/>
              </a:tblGrid>
              <a:tr h="370840">
                <a:tc>
                  <a:txBody>
                    <a:bodyPr/>
                    <a:lstStyle/>
                    <a:p>
                      <a:endParaRPr lang="en-US" dirty="0"/>
                    </a:p>
                  </a:txBody>
                  <a:tcPr/>
                </a:tc>
                <a:tc>
                  <a:txBody>
                    <a:bodyPr/>
                    <a:lstStyle/>
                    <a:p>
                      <a:r>
                        <a:rPr lang="en-US" dirty="0" smtClean="0"/>
                        <a:t>RED</a:t>
                      </a:r>
                      <a:endParaRPr lang="en-US" dirty="0"/>
                    </a:p>
                  </a:txBody>
                  <a:tcPr/>
                </a:tc>
                <a:tc>
                  <a:txBody>
                    <a:bodyPr/>
                    <a:lstStyle/>
                    <a:p>
                      <a:r>
                        <a:rPr lang="en-US" dirty="0" smtClean="0"/>
                        <a:t>ORANGE</a:t>
                      </a:r>
                      <a:endParaRPr lang="en-US" dirty="0"/>
                    </a:p>
                  </a:txBody>
                  <a:tcPr/>
                </a:tc>
                <a:tc>
                  <a:txBody>
                    <a:bodyPr/>
                    <a:lstStyle/>
                    <a:p>
                      <a:r>
                        <a:rPr lang="en-US" dirty="0" smtClean="0"/>
                        <a:t>GREEN</a:t>
                      </a:r>
                      <a:endParaRPr lang="en-US" dirty="0"/>
                    </a:p>
                  </a:txBody>
                  <a:tcPr/>
                </a:tc>
              </a:tr>
              <a:tr h="370840">
                <a:tc>
                  <a:txBody>
                    <a:bodyPr/>
                    <a:lstStyle/>
                    <a:p>
                      <a:r>
                        <a:rPr lang="en-US" dirty="0" smtClean="0"/>
                        <a:t>AF2</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AF6</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7" name="TextBox 6"/>
          <p:cNvSpPr txBox="1"/>
          <p:nvPr/>
        </p:nvSpPr>
        <p:spPr>
          <a:xfrm>
            <a:off x="212785" y="3482115"/>
            <a:ext cx="4996981" cy="1200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smtClean="0"/>
              <a:t>AF2 – add detailed annotations onto sketches</a:t>
            </a:r>
          </a:p>
          <a:p>
            <a:r>
              <a:rPr lang="en-US" sz="2400" dirty="0" smtClean="0"/>
              <a:t>AF6 – explain the animal adaptations</a:t>
            </a:r>
            <a:endParaRPr lang="en-US" sz="2400" dirty="0"/>
          </a:p>
        </p:txBody>
      </p:sp>
    </p:spTree>
    <p:extLst>
      <p:ext uri="{BB962C8B-B14F-4D97-AF65-F5344CB8AC3E}">
        <p14:creationId xmlns:p14="http://schemas.microsoft.com/office/powerpoint/2010/main" val="3548282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9144000" cy="6893607"/>
          </a:xfrm>
          <a:prstGeom prst="rect">
            <a:avLst/>
          </a:prstGeom>
        </p:spPr>
      </p:pic>
      <p:sp>
        <p:nvSpPr>
          <p:cNvPr id="3" name="Rectangle 2"/>
          <p:cNvSpPr/>
          <p:nvPr/>
        </p:nvSpPr>
        <p:spPr>
          <a:xfrm>
            <a:off x="1161566" y="109993"/>
            <a:ext cx="7183765" cy="923330"/>
          </a:xfrm>
          <a:prstGeom prst="rect">
            <a:avLst/>
          </a:prstGeom>
          <a:noFill/>
        </p:spPr>
        <p:txBody>
          <a:bodyPr wrap="none" lIns="91440" tIns="45720" rIns="91440" bIns="45720">
            <a:spAutoFit/>
          </a:bodyPr>
          <a:lstStyle/>
          <a:p>
            <a:pPr algn="ctr"/>
            <a:r>
              <a:rPr lang="en-US" sz="5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Saharan Desert Animals</a:t>
            </a:r>
            <a:endParaRPr lang="en-US"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4" name="TextBox 3"/>
          <p:cNvSpPr txBox="1"/>
          <p:nvPr/>
        </p:nvSpPr>
        <p:spPr>
          <a:xfrm>
            <a:off x="1557390" y="1033323"/>
            <a:ext cx="6389527"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To explain how Saharan desert animals are adapted to living there</a:t>
            </a:r>
            <a:endParaRPr lang="en-US" dirty="0"/>
          </a:p>
        </p:txBody>
      </p:sp>
      <p:sp>
        <p:nvSpPr>
          <p:cNvPr id="5" name="TextBox 4"/>
          <p:cNvSpPr txBox="1"/>
          <p:nvPr/>
        </p:nvSpPr>
        <p:spPr>
          <a:xfrm>
            <a:off x="1829556" y="2514631"/>
            <a:ext cx="5745713" cy="13849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dirty="0" smtClean="0"/>
              <a:t>Find the person in the room with the same animal as you. </a:t>
            </a:r>
            <a:r>
              <a:rPr lang="en-US" sz="2800" dirty="0" err="1" smtClean="0"/>
              <a:t>Organise</a:t>
            </a:r>
            <a:r>
              <a:rPr lang="en-US" sz="2800" dirty="0" smtClean="0"/>
              <a:t> yourselves so that you’re sat together.</a:t>
            </a:r>
          </a:p>
        </p:txBody>
      </p:sp>
      <p:sp>
        <p:nvSpPr>
          <p:cNvPr id="6" name="TextBox 5"/>
          <p:cNvSpPr txBox="1"/>
          <p:nvPr/>
        </p:nvSpPr>
        <p:spPr>
          <a:xfrm>
            <a:off x="2102490" y="5888900"/>
            <a:ext cx="6838963"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smtClean="0"/>
              <a:t>AF2 – add detailed annotations onto sketches</a:t>
            </a:r>
          </a:p>
          <a:p>
            <a:r>
              <a:rPr lang="en-US" sz="2400" dirty="0" smtClean="0"/>
              <a:t>AF6 – explain how animals are adapted to the climate</a:t>
            </a:r>
          </a:p>
        </p:txBody>
      </p:sp>
    </p:spTree>
    <p:extLst>
      <p:ext uri="{BB962C8B-B14F-4D97-AF65-F5344CB8AC3E}">
        <p14:creationId xmlns:p14="http://schemas.microsoft.com/office/powerpoint/2010/main" val="12293457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23714" y="1911477"/>
            <a:ext cx="5575761" cy="4203533"/>
          </a:xfrm>
          <a:prstGeom prst="rect">
            <a:avLst/>
          </a:prstGeom>
        </p:spPr>
      </p:pic>
      <p:sp>
        <p:nvSpPr>
          <p:cNvPr id="3" name="Rectangle 2"/>
          <p:cNvSpPr/>
          <p:nvPr/>
        </p:nvSpPr>
        <p:spPr>
          <a:xfrm>
            <a:off x="0" y="-193603"/>
            <a:ext cx="6866859" cy="923330"/>
          </a:xfrm>
          <a:prstGeom prst="rect">
            <a:avLst/>
          </a:prstGeom>
          <a:noFill/>
        </p:spPr>
        <p:txBody>
          <a:bodyPr wrap="none" lIns="91440" tIns="45720" rIns="91440" bIns="45720">
            <a:spAutoFit/>
          </a:bodyPr>
          <a:lstStyle/>
          <a:p>
            <a:pPr algn="ct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Expert groups: CAMELS</a:t>
            </a:r>
            <a:endPar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4" name="TextBox 3"/>
          <p:cNvSpPr txBox="1"/>
          <p:nvPr/>
        </p:nvSpPr>
        <p:spPr>
          <a:xfrm>
            <a:off x="137704" y="731324"/>
            <a:ext cx="8911397"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smtClean="0"/>
              <a:t>Research how your animal is adapted to the desert climate and produce an </a:t>
            </a:r>
            <a:r>
              <a:rPr lang="en-US" sz="1600" b="1" dirty="0" smtClean="0"/>
              <a:t>ANNOTATED SKETCH.  </a:t>
            </a:r>
          </a:p>
          <a:p>
            <a:r>
              <a:rPr lang="en-US" sz="1600" b="1" dirty="0" smtClean="0"/>
              <a:t>What does ANNOTATED mean</a:t>
            </a:r>
            <a:r>
              <a:rPr lang="en-US" sz="1600" b="1" dirty="0" smtClean="0"/>
              <a:t>? = detailed label with description/explanation</a:t>
            </a:r>
            <a:endParaRPr lang="en-US" sz="1600" b="1" dirty="0" smtClean="0"/>
          </a:p>
          <a:p>
            <a:r>
              <a:rPr lang="en-US" sz="1600" dirty="0" smtClean="0"/>
              <a:t>Give at least </a:t>
            </a:r>
            <a:r>
              <a:rPr lang="en-US" sz="1600" dirty="0" smtClean="0"/>
              <a:t>3 </a:t>
            </a:r>
            <a:r>
              <a:rPr lang="en-US" sz="1600" dirty="0" smtClean="0"/>
              <a:t>detailed annotations. </a:t>
            </a:r>
          </a:p>
          <a:p>
            <a:r>
              <a:rPr lang="en-US" sz="1600" dirty="0" smtClean="0"/>
              <a:t>Each member of the group needs a copy of the annotated animal for the next exercise.</a:t>
            </a:r>
            <a:endParaRPr lang="en-US" sz="1600" dirty="0"/>
          </a:p>
        </p:txBody>
      </p:sp>
      <p:sp>
        <p:nvSpPr>
          <p:cNvPr id="5" name="TextBox 4"/>
          <p:cNvSpPr txBox="1"/>
          <p:nvPr/>
        </p:nvSpPr>
        <p:spPr>
          <a:xfrm>
            <a:off x="3852117" y="6169215"/>
            <a:ext cx="5196985"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AF2 – add </a:t>
            </a:r>
            <a:r>
              <a:rPr lang="en-US" dirty="0" smtClean="0"/>
              <a:t>detailed </a:t>
            </a:r>
            <a:r>
              <a:rPr lang="en-US" dirty="0" smtClean="0"/>
              <a:t>annotations onto sketches</a:t>
            </a:r>
          </a:p>
          <a:p>
            <a:r>
              <a:rPr lang="en-US" dirty="0" smtClean="0"/>
              <a:t>AF6 – explain how animals are adapted to the climate</a:t>
            </a:r>
          </a:p>
        </p:txBody>
      </p:sp>
      <p:cxnSp>
        <p:nvCxnSpPr>
          <p:cNvPr id="7" name="Straight Arrow Connector 6"/>
          <p:cNvCxnSpPr>
            <a:stCxn id="6" idx="3"/>
          </p:cNvCxnSpPr>
          <p:nvPr/>
        </p:nvCxnSpPr>
        <p:spPr>
          <a:xfrm>
            <a:off x="1651622" y="2122043"/>
            <a:ext cx="2203515" cy="145769"/>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1484155" y="5828514"/>
            <a:ext cx="2810054" cy="107096"/>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6500" y="4951350"/>
            <a:ext cx="1586010" cy="1754327"/>
          </a:xfrm>
          <a:prstGeom prst="rect">
            <a:avLst/>
          </a:prstGeom>
          <a:solidFill>
            <a:srgbClr val="0080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They can spread their toes wide to prevent feet from sinking into the sand</a:t>
            </a:r>
            <a:endParaRPr lang="en-US" dirty="0"/>
          </a:p>
        </p:txBody>
      </p:sp>
      <p:sp>
        <p:nvSpPr>
          <p:cNvPr id="11" name="TextBox 10"/>
          <p:cNvSpPr txBox="1"/>
          <p:nvPr/>
        </p:nvSpPr>
        <p:spPr>
          <a:xfrm>
            <a:off x="71251" y="2306709"/>
            <a:ext cx="1586010" cy="2308324"/>
          </a:xfrm>
          <a:prstGeom prst="rect">
            <a:avLst/>
          </a:prstGeom>
          <a:solidFill>
            <a:srgbClr val="0080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The humps are full of their body fat to help them to survive long periods without food and water</a:t>
            </a:r>
            <a:endParaRPr lang="en-US" dirty="0"/>
          </a:p>
        </p:txBody>
      </p:sp>
      <p:cxnSp>
        <p:nvCxnSpPr>
          <p:cNvPr id="12" name="Straight Arrow Connector 11"/>
          <p:cNvCxnSpPr/>
          <p:nvPr/>
        </p:nvCxnSpPr>
        <p:spPr>
          <a:xfrm flipH="1">
            <a:off x="6866859" y="2386722"/>
            <a:ext cx="672736" cy="0"/>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7539595" y="1911477"/>
            <a:ext cx="1586010" cy="1754327"/>
          </a:xfrm>
          <a:prstGeom prst="rect">
            <a:avLst/>
          </a:prstGeom>
          <a:solidFill>
            <a:srgbClr val="0080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The nostrils can be closed to keep out the blowing sand when it’s windy.</a:t>
            </a:r>
            <a:endParaRPr lang="en-US" dirty="0"/>
          </a:p>
        </p:txBody>
      </p:sp>
      <p:cxnSp>
        <p:nvCxnSpPr>
          <p:cNvPr id="19" name="Straight Arrow Connector 18"/>
          <p:cNvCxnSpPr/>
          <p:nvPr/>
        </p:nvCxnSpPr>
        <p:spPr>
          <a:xfrm flipH="1">
            <a:off x="4525267" y="4711650"/>
            <a:ext cx="3014328" cy="0"/>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7463092" y="3761536"/>
            <a:ext cx="1586010" cy="2308324"/>
          </a:xfrm>
          <a:prstGeom prst="rect">
            <a:avLst/>
          </a:prstGeom>
          <a:solidFill>
            <a:srgbClr val="0080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Long strong legs to help it carry heavy loads and keep its body further away from the hot sand.</a:t>
            </a:r>
            <a:endParaRPr lang="en-US" dirty="0"/>
          </a:p>
        </p:txBody>
      </p:sp>
      <p:sp>
        <p:nvSpPr>
          <p:cNvPr id="6" name="TextBox 5"/>
          <p:cNvSpPr txBox="1"/>
          <p:nvPr/>
        </p:nvSpPr>
        <p:spPr>
          <a:xfrm>
            <a:off x="896187" y="1937377"/>
            <a:ext cx="755435" cy="369332"/>
          </a:xfrm>
          <a:prstGeom prst="rect">
            <a:avLst/>
          </a:prstGeom>
          <a:solidFill>
            <a:schemeClr val="accent6"/>
          </a:solidFill>
        </p:spPr>
        <p:txBody>
          <a:bodyPr wrap="none" rtlCol="0">
            <a:spAutoFit/>
          </a:bodyPr>
          <a:lstStyle/>
          <a:p>
            <a:r>
              <a:rPr lang="en-US" dirty="0" smtClean="0"/>
              <a:t>Hump</a:t>
            </a:r>
            <a:endParaRPr lang="en-US" dirty="0"/>
          </a:p>
        </p:txBody>
      </p:sp>
      <p:sp>
        <p:nvSpPr>
          <p:cNvPr id="15" name="TextBox 14"/>
          <p:cNvSpPr txBox="1"/>
          <p:nvPr/>
        </p:nvSpPr>
        <p:spPr>
          <a:xfrm>
            <a:off x="6636784" y="1911477"/>
            <a:ext cx="902811" cy="369332"/>
          </a:xfrm>
          <a:prstGeom prst="rect">
            <a:avLst/>
          </a:prstGeom>
          <a:solidFill>
            <a:schemeClr val="accent6"/>
          </a:solidFill>
        </p:spPr>
        <p:txBody>
          <a:bodyPr wrap="none" rtlCol="0">
            <a:spAutoFit/>
          </a:bodyPr>
          <a:lstStyle/>
          <a:p>
            <a:r>
              <a:rPr lang="en-US" dirty="0" smtClean="0"/>
              <a:t>Nostrils</a:t>
            </a:r>
            <a:endParaRPr lang="en-US" dirty="0"/>
          </a:p>
        </p:txBody>
      </p:sp>
      <p:sp>
        <p:nvSpPr>
          <p:cNvPr id="16" name="TextBox 15"/>
          <p:cNvSpPr txBox="1"/>
          <p:nvPr/>
        </p:nvSpPr>
        <p:spPr>
          <a:xfrm>
            <a:off x="6866684" y="3761536"/>
            <a:ext cx="595498" cy="369332"/>
          </a:xfrm>
          <a:prstGeom prst="rect">
            <a:avLst/>
          </a:prstGeom>
          <a:solidFill>
            <a:schemeClr val="accent6"/>
          </a:solidFill>
        </p:spPr>
        <p:txBody>
          <a:bodyPr wrap="none" rtlCol="0">
            <a:spAutoFit/>
          </a:bodyPr>
          <a:lstStyle/>
          <a:p>
            <a:r>
              <a:rPr lang="en-US" dirty="0" smtClean="0"/>
              <a:t>Legs</a:t>
            </a:r>
            <a:endParaRPr lang="en-US" dirty="0"/>
          </a:p>
        </p:txBody>
      </p:sp>
      <p:sp>
        <p:nvSpPr>
          <p:cNvPr id="17" name="TextBox 16"/>
          <p:cNvSpPr txBox="1"/>
          <p:nvPr/>
        </p:nvSpPr>
        <p:spPr>
          <a:xfrm>
            <a:off x="1405941" y="4766684"/>
            <a:ext cx="597752" cy="369332"/>
          </a:xfrm>
          <a:prstGeom prst="rect">
            <a:avLst/>
          </a:prstGeom>
          <a:solidFill>
            <a:schemeClr val="accent6"/>
          </a:solidFill>
        </p:spPr>
        <p:txBody>
          <a:bodyPr wrap="none" rtlCol="0">
            <a:spAutoFit/>
          </a:bodyPr>
          <a:lstStyle/>
          <a:p>
            <a:r>
              <a:rPr lang="en-US" dirty="0" smtClean="0"/>
              <a:t>Feet</a:t>
            </a:r>
            <a:endParaRPr lang="en-US" dirty="0"/>
          </a:p>
        </p:txBody>
      </p:sp>
      <p:sp>
        <p:nvSpPr>
          <p:cNvPr id="18" name="TextBox 17"/>
          <p:cNvSpPr txBox="1"/>
          <p:nvPr/>
        </p:nvSpPr>
        <p:spPr>
          <a:xfrm>
            <a:off x="1723714" y="6115010"/>
            <a:ext cx="761747" cy="369332"/>
          </a:xfrm>
          <a:prstGeom prst="rect">
            <a:avLst/>
          </a:prstGeom>
          <a:solidFill>
            <a:schemeClr val="accent6"/>
          </a:solidFill>
        </p:spPr>
        <p:txBody>
          <a:bodyPr wrap="none" rtlCol="0">
            <a:spAutoFit/>
          </a:bodyPr>
          <a:lstStyle/>
          <a:p>
            <a:r>
              <a:rPr lang="en-US" dirty="0" smtClean="0"/>
              <a:t>LABEL</a:t>
            </a:r>
            <a:endParaRPr lang="en-US" dirty="0"/>
          </a:p>
        </p:txBody>
      </p:sp>
      <p:sp>
        <p:nvSpPr>
          <p:cNvPr id="20" name="TextBox 19"/>
          <p:cNvSpPr txBox="1"/>
          <p:nvPr/>
        </p:nvSpPr>
        <p:spPr>
          <a:xfrm>
            <a:off x="1723714" y="6446214"/>
            <a:ext cx="1487607" cy="369332"/>
          </a:xfrm>
          <a:prstGeom prst="rect">
            <a:avLst/>
          </a:prstGeom>
          <a:solidFill>
            <a:srgbClr val="008000"/>
          </a:solidFill>
        </p:spPr>
        <p:txBody>
          <a:bodyPr wrap="none" rtlCol="0">
            <a:spAutoFit/>
          </a:bodyPr>
          <a:lstStyle/>
          <a:p>
            <a:r>
              <a:rPr lang="en-US" dirty="0" smtClean="0"/>
              <a:t>ANNOTATION</a:t>
            </a:r>
            <a:endParaRPr lang="en-US" dirty="0"/>
          </a:p>
        </p:txBody>
      </p:sp>
      <p:cxnSp>
        <p:nvCxnSpPr>
          <p:cNvPr id="22" name="Straight Arrow Connector 21"/>
          <p:cNvCxnSpPr/>
          <p:nvPr/>
        </p:nvCxnSpPr>
        <p:spPr>
          <a:xfrm flipV="1">
            <a:off x="1723714" y="2539122"/>
            <a:ext cx="2131423" cy="107096"/>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6636784" y="2141694"/>
            <a:ext cx="230075" cy="245028"/>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16" idx="1"/>
          </p:cNvCxnSpPr>
          <p:nvPr/>
        </p:nvCxnSpPr>
        <p:spPr>
          <a:xfrm flipH="1">
            <a:off x="4601964" y="3946202"/>
            <a:ext cx="2264720" cy="474421"/>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2003693" y="4994635"/>
            <a:ext cx="2068146" cy="648980"/>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58955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ssolv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dissolv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heckerboard(across)">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par>
                                <p:cTn id="28" presetID="9" presetClass="entr" presetSubtype="0"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dissolve">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dissolve">
                                      <p:cBhvr>
                                        <p:cTn id="35" dur="500"/>
                                        <p:tgtEl>
                                          <p:spTgt spid="10"/>
                                        </p:tgtEl>
                                      </p:cBhvr>
                                    </p:animEffect>
                                  </p:childTnLst>
                                </p:cTn>
                              </p:par>
                              <p:par>
                                <p:cTn id="36" presetID="9" presetClass="entr" presetSubtype="0"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dissolv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dissolve">
                                      <p:cBhvr>
                                        <p:cTn id="43" dur="500"/>
                                        <p:tgtEl>
                                          <p:spTgt spid="14"/>
                                        </p:tgtEl>
                                      </p:cBhvr>
                                    </p:animEffect>
                                  </p:childTnLst>
                                </p:cTn>
                              </p:par>
                              <p:par>
                                <p:cTn id="44" presetID="9" presetClass="entr" presetSubtype="0" fill="hold"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dissolve">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dissolve">
                                      <p:cBhvr>
                                        <p:cTn id="51" dur="500"/>
                                        <p:tgtEl>
                                          <p:spTgt spid="21"/>
                                        </p:tgtEl>
                                      </p:cBhvr>
                                    </p:animEffect>
                                  </p:childTnLst>
                                </p:cTn>
                              </p:par>
                              <p:par>
                                <p:cTn id="52" presetID="9" presetClass="entr" presetSubtype="0" fill="hold"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dissolve">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dissolve">
                                      <p:cBhvr>
                                        <p:cTn id="59" dur="500"/>
                                        <p:tgtEl>
                                          <p:spTgt spid="6"/>
                                        </p:tgtEl>
                                      </p:cBhvr>
                                    </p:animEffect>
                                  </p:childTnLst>
                                </p:cTn>
                              </p:par>
                              <p:par>
                                <p:cTn id="60" presetID="9" presetClass="entr" presetSubtype="0" fill="hold" nodeType="with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dissolve">
                                      <p:cBhvr>
                                        <p:cTn id="62" dur="500"/>
                                        <p:tgtEl>
                                          <p:spTgt spid="7"/>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dissolve">
                                      <p:cBhvr>
                                        <p:cTn id="67" dur="500"/>
                                        <p:tgtEl>
                                          <p:spTgt spid="23"/>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dissolve">
                                      <p:cBhvr>
                                        <p:cTn id="70" dur="500"/>
                                        <p:tgtEl>
                                          <p:spTgt spid="15"/>
                                        </p:tgtEl>
                                      </p:cBhvr>
                                    </p:animEffect>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dissolve">
                                      <p:cBhvr>
                                        <p:cTn id="75" dur="500"/>
                                        <p:tgtEl>
                                          <p:spTgt spid="16"/>
                                        </p:tgtEl>
                                      </p:cBhvr>
                                    </p:animEffect>
                                  </p:childTnLst>
                                </p:cTn>
                              </p:par>
                              <p:par>
                                <p:cTn id="76" presetID="9" presetClass="entr" presetSubtype="0" fill="hold" nodeType="with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dissolve">
                                      <p:cBhvr>
                                        <p:cTn id="78" dur="500"/>
                                        <p:tgtEl>
                                          <p:spTgt spid="24"/>
                                        </p:tgtEl>
                                      </p:cBhvr>
                                    </p:animEffect>
                                  </p:childTnLst>
                                </p:cTn>
                              </p:par>
                            </p:childTnLst>
                          </p:cTn>
                        </p:par>
                      </p:childTnLst>
                    </p:cTn>
                  </p:par>
                  <p:par>
                    <p:cTn id="79" fill="hold">
                      <p:stCondLst>
                        <p:cond delay="indefinite"/>
                      </p:stCondLst>
                      <p:childTnLst>
                        <p:par>
                          <p:cTn id="80" fill="hold">
                            <p:stCondLst>
                              <p:cond delay="0"/>
                            </p:stCondLst>
                            <p:childTnLst>
                              <p:par>
                                <p:cTn id="81" presetID="9" presetClass="entr" presetSubtype="0" fill="hold" grpId="0" nodeType="click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dissolve">
                                      <p:cBhvr>
                                        <p:cTn id="83" dur="500"/>
                                        <p:tgtEl>
                                          <p:spTgt spid="17"/>
                                        </p:tgtEl>
                                      </p:cBhvr>
                                    </p:animEffect>
                                  </p:childTnLst>
                                </p:cTn>
                              </p:par>
                              <p:par>
                                <p:cTn id="84" presetID="9" presetClass="entr" presetSubtype="0" fill="hold" nodeType="withEffect">
                                  <p:stCondLst>
                                    <p:cond delay="0"/>
                                  </p:stCondLst>
                                  <p:childTnLst>
                                    <p:set>
                                      <p:cBhvr>
                                        <p:cTn id="85" dur="1" fill="hold">
                                          <p:stCondLst>
                                            <p:cond delay="0"/>
                                          </p:stCondLst>
                                        </p:cTn>
                                        <p:tgtEl>
                                          <p:spTgt spid="26"/>
                                        </p:tgtEl>
                                        <p:attrNameLst>
                                          <p:attrName>style.visibility</p:attrName>
                                        </p:attrNameLst>
                                      </p:cBhvr>
                                      <p:to>
                                        <p:strVal val="visible"/>
                                      </p:to>
                                    </p:set>
                                    <p:animEffect transition="in" filter="dissolve">
                                      <p:cBhvr>
                                        <p:cTn id="86" dur="500"/>
                                        <p:tgtEl>
                                          <p:spTgt spid="26"/>
                                        </p:tgtEl>
                                      </p:cBhvr>
                                    </p:animEffect>
                                  </p:childTnLst>
                                </p:cTn>
                              </p:par>
                            </p:childTnLst>
                          </p:cTn>
                        </p:par>
                      </p:childTnLst>
                    </p:cTn>
                  </p:par>
                  <p:par>
                    <p:cTn id="87" fill="hold">
                      <p:stCondLst>
                        <p:cond delay="indefinite"/>
                      </p:stCondLst>
                      <p:childTnLst>
                        <p:par>
                          <p:cTn id="88" fill="hold">
                            <p:stCondLst>
                              <p:cond delay="0"/>
                            </p:stCondLst>
                            <p:childTnLst>
                              <p:par>
                                <p:cTn id="89" presetID="9" presetClass="entr" presetSubtype="0" fill="hold" grpId="0" nodeType="click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dissolve">
                                      <p:cBhvr>
                                        <p:cTn id="91" dur="500"/>
                                        <p:tgtEl>
                                          <p:spTgt spid="20"/>
                                        </p:tgtEl>
                                      </p:cBhvr>
                                    </p:animEffect>
                                  </p:childTnLst>
                                </p:cTn>
                              </p:par>
                              <p:par>
                                <p:cTn id="92" presetID="9" presetClass="entr" presetSubtype="0" fill="hold" grpId="0" nodeType="withEffect">
                                  <p:stCondLst>
                                    <p:cond delay="0"/>
                                  </p:stCondLst>
                                  <p:childTnLst>
                                    <p:set>
                                      <p:cBhvr>
                                        <p:cTn id="93" dur="1" fill="hold">
                                          <p:stCondLst>
                                            <p:cond delay="0"/>
                                          </p:stCondLst>
                                        </p:cTn>
                                        <p:tgtEl>
                                          <p:spTgt spid="18"/>
                                        </p:tgtEl>
                                        <p:attrNameLst>
                                          <p:attrName>style.visibility</p:attrName>
                                        </p:attrNameLst>
                                      </p:cBhvr>
                                      <p:to>
                                        <p:strVal val="visible"/>
                                      </p:to>
                                    </p:set>
                                    <p:animEffect transition="in" filter="dissolve">
                                      <p:cBhvr>
                                        <p:cTn id="94" dur="500"/>
                                        <p:tgtEl>
                                          <p:spTgt spid="18"/>
                                        </p:tgtEl>
                                      </p:cBhvr>
                                    </p:animEffect>
                                  </p:childTnLst>
                                </p:cTn>
                              </p:par>
                            </p:childTnLst>
                          </p:cTn>
                        </p:par>
                      </p:childTnLst>
                    </p:cTn>
                  </p:par>
                  <p:par>
                    <p:cTn id="95" fill="hold">
                      <p:stCondLst>
                        <p:cond delay="indefinite"/>
                      </p:stCondLst>
                      <p:childTnLst>
                        <p:par>
                          <p:cTn id="96" fill="hold">
                            <p:stCondLst>
                              <p:cond delay="0"/>
                            </p:stCondLst>
                            <p:childTnLst>
                              <p:par>
                                <p:cTn id="97" presetID="9" presetClass="entr" presetSubtype="0" fill="hold" nodeType="clickEffect">
                                  <p:stCondLst>
                                    <p:cond delay="0"/>
                                  </p:stCondLst>
                                  <p:childTnLst>
                                    <p:set>
                                      <p:cBhvr>
                                        <p:cTn id="98" dur="1" fill="hold">
                                          <p:stCondLst>
                                            <p:cond delay="0"/>
                                          </p:stCondLst>
                                        </p:cTn>
                                        <p:tgtEl>
                                          <p:spTgt spid="4">
                                            <p:txEl>
                                              <p:pRg st="2" end="2"/>
                                            </p:txEl>
                                          </p:spTgt>
                                        </p:tgtEl>
                                        <p:attrNameLst>
                                          <p:attrName>style.visibility</p:attrName>
                                        </p:attrNameLst>
                                      </p:cBhvr>
                                      <p:to>
                                        <p:strVal val="visible"/>
                                      </p:to>
                                    </p:set>
                                    <p:animEffect transition="in" filter="dissolve">
                                      <p:cBhvr>
                                        <p:cTn id="99" dur="500"/>
                                        <p:tgtEl>
                                          <p:spTgt spid="4">
                                            <p:txEl>
                                              <p:pRg st="2" end="2"/>
                                            </p:txEl>
                                          </p:spTgt>
                                        </p:tgtEl>
                                      </p:cBhvr>
                                    </p:animEffect>
                                  </p:childTnLst>
                                </p:cTn>
                              </p:par>
                              <p:par>
                                <p:cTn id="100" presetID="9" presetClass="entr" presetSubtype="0" fill="hold" nodeType="withEffect">
                                  <p:stCondLst>
                                    <p:cond delay="0"/>
                                  </p:stCondLst>
                                  <p:childTnLst>
                                    <p:set>
                                      <p:cBhvr>
                                        <p:cTn id="101" dur="1" fill="hold">
                                          <p:stCondLst>
                                            <p:cond delay="0"/>
                                          </p:stCondLst>
                                        </p:cTn>
                                        <p:tgtEl>
                                          <p:spTgt spid="4">
                                            <p:txEl>
                                              <p:pRg st="3" end="3"/>
                                            </p:txEl>
                                          </p:spTgt>
                                        </p:tgtEl>
                                        <p:attrNameLst>
                                          <p:attrName>style.visibility</p:attrName>
                                        </p:attrNameLst>
                                      </p:cBhvr>
                                      <p:to>
                                        <p:strVal val="visible"/>
                                      </p:to>
                                    </p:set>
                                    <p:animEffect transition="in" filter="dissolve">
                                      <p:cBhvr>
                                        <p:cTn id="10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P spid="14" grpId="0" animBg="1"/>
      <p:bldP spid="21" grpId="0" animBg="1"/>
      <p:bldP spid="6" grpId="0" animBg="1"/>
      <p:bldP spid="15" grpId="0" animBg="1"/>
      <p:bldP spid="16" grpId="0" animBg="1"/>
      <p:bldP spid="17" grpId="0" animBg="1"/>
      <p:bldP spid="18"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651"/>
            <a:ext cx="4169907" cy="923330"/>
          </a:xfrm>
          <a:prstGeom prst="rect">
            <a:avLst/>
          </a:prstGeom>
          <a:noFill/>
        </p:spPr>
        <p:txBody>
          <a:bodyPr wrap="none" lIns="91440" tIns="45720" rIns="91440" bIns="45720">
            <a:spAutoFit/>
          </a:bodyPr>
          <a:lstStyle/>
          <a:p>
            <a:pPr algn="ct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Expert groups</a:t>
            </a:r>
            <a:endPar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TextBox 2"/>
          <p:cNvSpPr txBox="1"/>
          <p:nvPr/>
        </p:nvSpPr>
        <p:spPr>
          <a:xfrm>
            <a:off x="122405" y="1193361"/>
            <a:ext cx="8904928"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Now that you are an expert on your animal, you are going to separate into mixed groups and find out how all the other animals are adapted to living in the desert.</a:t>
            </a:r>
          </a:p>
          <a:p>
            <a:endParaRPr lang="en-US" dirty="0"/>
          </a:p>
          <a:p>
            <a:r>
              <a:rPr lang="en-US" dirty="0" smtClean="0"/>
              <a:t>Whilst listening to each other, you need to complete the adaptations table.</a:t>
            </a:r>
            <a:endParaRPr lang="en-US" dirty="0"/>
          </a:p>
        </p:txBody>
      </p:sp>
      <p:pic>
        <p:nvPicPr>
          <p:cNvPr id="4" name="Picture 3" descr="Screen Shot 2015-08-16 at 18.11.47.png"/>
          <p:cNvPicPr>
            <a:picLocks noChangeAspect="1"/>
          </p:cNvPicPr>
          <p:nvPr/>
        </p:nvPicPr>
        <p:blipFill rotWithShape="1">
          <a:blip r:embed="rId2">
            <a:extLst>
              <a:ext uri="{28A0092B-C50C-407E-A947-70E740481C1C}">
                <a14:useLocalDpi xmlns:a14="http://schemas.microsoft.com/office/drawing/2010/main" val="0"/>
              </a:ext>
            </a:extLst>
          </a:blip>
          <a:srcRect l="24598" t="28550" r="32064" b="10948"/>
          <a:stretch/>
        </p:blipFill>
        <p:spPr>
          <a:xfrm>
            <a:off x="719126" y="2769209"/>
            <a:ext cx="7757387" cy="3457686"/>
          </a:xfrm>
          <a:prstGeom prst="rect">
            <a:avLst/>
          </a:prstGeom>
        </p:spPr>
      </p:pic>
    </p:spTree>
    <p:extLst>
      <p:ext uri="{BB962C8B-B14F-4D97-AF65-F5344CB8AC3E}">
        <p14:creationId xmlns:p14="http://schemas.microsoft.com/office/powerpoint/2010/main" val="373741261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185364"/>
            <a:ext cx="6701647" cy="4467765"/>
          </a:xfrm>
          <a:prstGeom prst="rect">
            <a:avLst/>
          </a:prstGeom>
        </p:spPr>
      </p:pic>
      <p:sp>
        <p:nvSpPr>
          <p:cNvPr id="3" name="TextBox 2"/>
          <p:cNvSpPr txBox="1"/>
          <p:nvPr/>
        </p:nvSpPr>
        <p:spPr>
          <a:xfrm>
            <a:off x="336612" y="3855477"/>
            <a:ext cx="8445912" cy="2862323"/>
          </a:xfrm>
          <a:prstGeom prst="rect">
            <a:avLst/>
          </a:prstGeom>
          <a:noFill/>
        </p:spPr>
        <p:txBody>
          <a:bodyPr wrap="square" rtlCol="0">
            <a:spAutoFit/>
          </a:bodyPr>
          <a:lstStyle/>
          <a:p>
            <a:r>
              <a:rPr lang="en-US" dirty="0" smtClean="0"/>
              <a:t>You will be given one of the animals studied today. This will be shown on the screen but you must not look!</a:t>
            </a:r>
          </a:p>
          <a:p>
            <a:endParaRPr lang="en-US" dirty="0"/>
          </a:p>
          <a:p>
            <a:r>
              <a:rPr lang="en-US" dirty="0" smtClean="0"/>
              <a:t>You can ask questions, but the audience can only answer </a:t>
            </a:r>
            <a:r>
              <a:rPr lang="en-US" b="1" dirty="0" smtClean="0"/>
              <a:t>YES or NO.</a:t>
            </a:r>
          </a:p>
          <a:p>
            <a:endParaRPr lang="en-US" dirty="0"/>
          </a:p>
          <a:p>
            <a:r>
              <a:rPr lang="en-US" dirty="0" smtClean="0"/>
              <a:t>Your questions need to be related to how it is adapted to the desert.</a:t>
            </a:r>
          </a:p>
          <a:p>
            <a:endParaRPr lang="en-US" dirty="0"/>
          </a:p>
          <a:p>
            <a:r>
              <a:rPr lang="en-US" dirty="0" smtClean="0"/>
              <a:t>e.g. Do I have a hump?</a:t>
            </a:r>
          </a:p>
          <a:p>
            <a:endParaRPr lang="en-US" dirty="0"/>
          </a:p>
          <a:p>
            <a:r>
              <a:rPr lang="en-US" dirty="0" smtClean="0"/>
              <a:t>You have a maximum of 5 questions. Only the last 2 questions can name the animal. </a:t>
            </a:r>
            <a:endParaRPr lang="en-US" dirty="0"/>
          </a:p>
        </p:txBody>
      </p:sp>
    </p:spTree>
    <p:extLst>
      <p:ext uri="{BB962C8B-B14F-4D97-AF65-F5344CB8AC3E}">
        <p14:creationId xmlns:p14="http://schemas.microsoft.com/office/powerpoint/2010/main" val="296236790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58000"/>
          </a:xfrm>
          <a:prstGeom prst="rect">
            <a:avLst/>
          </a:prstGeom>
        </p:spPr>
      </p:pic>
      <p:sp>
        <p:nvSpPr>
          <p:cNvPr id="3" name="Rectangle 2"/>
          <p:cNvSpPr/>
          <p:nvPr/>
        </p:nvSpPr>
        <p:spPr>
          <a:xfrm>
            <a:off x="172166" y="121628"/>
            <a:ext cx="4399837" cy="923330"/>
          </a:xfrm>
          <a:prstGeom prst="rect">
            <a:avLst/>
          </a:prstGeom>
          <a:noFill/>
        </p:spPr>
        <p:txBody>
          <a:bodyPr wrap="none" lIns="91440" tIns="45720" rIns="91440" bIns="45720">
            <a:spAutoFit/>
          </a:bodyPr>
          <a:lstStyle/>
          <a:p>
            <a:pPr algn="ctr"/>
            <a:r>
              <a:rPr lang="en-US" sz="54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Dorcas</a:t>
            </a: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Gazelle</a:t>
            </a:r>
            <a:endPar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1934404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9176022" cy="6858001"/>
          </a:xfrm>
          <a:prstGeom prst="rect">
            <a:avLst/>
          </a:prstGeom>
        </p:spPr>
      </p:pic>
      <p:sp>
        <p:nvSpPr>
          <p:cNvPr id="3" name="Rectangle 2"/>
          <p:cNvSpPr/>
          <p:nvPr/>
        </p:nvSpPr>
        <p:spPr>
          <a:xfrm>
            <a:off x="320104" y="121628"/>
            <a:ext cx="4103970" cy="923330"/>
          </a:xfrm>
          <a:prstGeom prst="rect">
            <a:avLst/>
          </a:prstGeom>
          <a:noFill/>
        </p:spPr>
        <p:txBody>
          <a:bodyPr wrap="none" lIns="91440" tIns="45720" rIns="91440" bIns="45720">
            <a:spAutoFit/>
          </a:bodyPr>
          <a:lstStyle/>
          <a:p>
            <a:pPr algn="ct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Scarab Beetle</a:t>
            </a:r>
            <a:endPar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3775314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4" name="Rectangle 3"/>
          <p:cNvSpPr/>
          <p:nvPr/>
        </p:nvSpPr>
        <p:spPr>
          <a:xfrm>
            <a:off x="60592" y="121628"/>
            <a:ext cx="4806612" cy="923330"/>
          </a:xfrm>
          <a:prstGeom prst="rect">
            <a:avLst/>
          </a:prstGeom>
          <a:noFill/>
        </p:spPr>
        <p:txBody>
          <a:bodyPr wrap="none" lIns="91440" tIns="45720" rIns="91440" bIns="45720">
            <a:spAutoFit/>
          </a:bodyPr>
          <a:lstStyle/>
          <a:p>
            <a:pPr algn="ct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Addax Antelope </a:t>
            </a:r>
            <a:endPar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2602305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Rectangle 2"/>
          <p:cNvSpPr/>
          <p:nvPr/>
        </p:nvSpPr>
        <p:spPr>
          <a:xfrm>
            <a:off x="0" y="110921"/>
            <a:ext cx="6764066" cy="923330"/>
          </a:xfrm>
          <a:prstGeom prst="rect">
            <a:avLst/>
          </a:prstGeom>
          <a:noFill/>
        </p:spPr>
        <p:txBody>
          <a:bodyPr wrap="none" lIns="91440" tIns="45720" rIns="91440" bIns="45720">
            <a:spAutoFit/>
          </a:bodyPr>
          <a:lstStyle/>
          <a:p>
            <a:pPr algn="ct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Death Stalker Scorpion</a:t>
            </a:r>
            <a:endPar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12282805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5900</TotalTime>
  <Words>407</Words>
  <Application>Microsoft Macintosh PowerPoint</Application>
  <PresentationFormat>On-screen Show (4:3)</PresentationFormat>
  <Paragraphs>58</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BSG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 Watson</dc:creator>
  <cp:lastModifiedBy>admin Watson</cp:lastModifiedBy>
  <cp:revision>10</cp:revision>
  <dcterms:created xsi:type="dcterms:W3CDTF">2015-08-12T08:16:38Z</dcterms:created>
  <dcterms:modified xsi:type="dcterms:W3CDTF">2015-10-06T04:23:18Z</dcterms:modified>
</cp:coreProperties>
</file>