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7F21-F201-43F8-BD1D-7F6A08A6277F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08B7-F052-4CBD-87F2-C15E476C4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31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7F21-F201-43F8-BD1D-7F6A08A6277F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08B7-F052-4CBD-87F2-C15E476C4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621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7F21-F201-43F8-BD1D-7F6A08A6277F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08B7-F052-4CBD-87F2-C15E476C4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36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7F21-F201-43F8-BD1D-7F6A08A6277F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08B7-F052-4CBD-87F2-C15E476C4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089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7F21-F201-43F8-BD1D-7F6A08A6277F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08B7-F052-4CBD-87F2-C15E476C4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380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7F21-F201-43F8-BD1D-7F6A08A6277F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08B7-F052-4CBD-87F2-C15E476C4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217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7F21-F201-43F8-BD1D-7F6A08A6277F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08B7-F052-4CBD-87F2-C15E476C4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92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7F21-F201-43F8-BD1D-7F6A08A6277F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08B7-F052-4CBD-87F2-C15E476C4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052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7F21-F201-43F8-BD1D-7F6A08A6277F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08B7-F052-4CBD-87F2-C15E476C4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73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7F21-F201-43F8-BD1D-7F6A08A6277F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08B7-F052-4CBD-87F2-C15E476C4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287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7F21-F201-43F8-BD1D-7F6A08A6277F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08B7-F052-4CBD-87F2-C15E476C4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5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67F21-F201-43F8-BD1D-7F6A08A6277F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F08B7-F052-4CBD-87F2-C15E476C4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39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378" y="575732"/>
            <a:ext cx="9144000" cy="1523119"/>
          </a:xfrm>
        </p:spPr>
        <p:txBody>
          <a:bodyPr/>
          <a:lstStyle/>
          <a:p>
            <a:r>
              <a:rPr lang="en-US" u="sng" dirty="0" smtClean="0"/>
              <a:t>Development Indicators</a:t>
            </a:r>
            <a:endParaRPr lang="en-GB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378" y="2721504"/>
            <a:ext cx="9144000" cy="1655762"/>
          </a:xfrm>
        </p:spPr>
        <p:txBody>
          <a:bodyPr/>
          <a:lstStyle/>
          <a:p>
            <a:pPr lvl="0" algn="l"/>
            <a:r>
              <a:rPr lang="en-US" dirty="0" smtClean="0"/>
              <a:t>LO: </a:t>
            </a:r>
          </a:p>
          <a:p>
            <a:pPr lvl="0" algn="l"/>
            <a:r>
              <a:rPr lang="x-none" dirty="0" smtClean="0"/>
              <a:t>Describe </a:t>
            </a:r>
            <a:r>
              <a:rPr lang="x-none" dirty="0"/>
              <a:t>a range of development indicators </a:t>
            </a:r>
            <a:r>
              <a:rPr lang="en-US" dirty="0" smtClean="0"/>
              <a:t>and </a:t>
            </a:r>
            <a:r>
              <a:rPr lang="en-GB" dirty="0"/>
              <a:t>e</a:t>
            </a:r>
            <a:r>
              <a:rPr lang="en-GB" dirty="0" smtClean="0"/>
              <a:t>xplain </a:t>
            </a:r>
            <a:r>
              <a:rPr lang="en-GB" dirty="0"/>
              <a:t>how these indicate levels of development.</a:t>
            </a:r>
          </a:p>
        </p:txBody>
      </p:sp>
    </p:spTree>
    <p:extLst>
      <p:ext uri="{BB962C8B-B14F-4D97-AF65-F5344CB8AC3E}">
        <p14:creationId xmlns:p14="http://schemas.microsoft.com/office/powerpoint/2010/main" val="2285407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868" y="121628"/>
            <a:ext cx="4083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Development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48798" y="1044958"/>
            <a:ext cx="4859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To explore and define the development indicators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31102" y="1805342"/>
            <a:ext cx="894509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Development measures how economically, socially, culturally and technologically advanced a country is.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30011" y="2876306"/>
            <a:ext cx="82470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Put the following countries into order of development:</a:t>
            </a:r>
          </a:p>
          <a:p>
            <a:endParaRPr lang="en-US" dirty="0"/>
          </a:p>
          <a:p>
            <a:r>
              <a:rPr lang="en-US" dirty="0"/>
              <a:t>UK</a:t>
            </a:r>
          </a:p>
          <a:p>
            <a:r>
              <a:rPr lang="en-US" dirty="0"/>
              <a:t>India</a:t>
            </a:r>
          </a:p>
          <a:p>
            <a:r>
              <a:rPr lang="en-US" dirty="0"/>
              <a:t>China</a:t>
            </a:r>
          </a:p>
          <a:p>
            <a:r>
              <a:rPr lang="en-US" dirty="0"/>
              <a:t>Germany</a:t>
            </a:r>
          </a:p>
          <a:p>
            <a:r>
              <a:rPr lang="en-US" dirty="0"/>
              <a:t>USA</a:t>
            </a:r>
          </a:p>
          <a:p>
            <a:r>
              <a:rPr lang="en-US" dirty="0"/>
              <a:t>Ghana</a:t>
            </a:r>
          </a:p>
          <a:p>
            <a:r>
              <a:rPr lang="en-US" dirty="0"/>
              <a:t>DR Congo</a:t>
            </a:r>
          </a:p>
          <a:p>
            <a:r>
              <a:rPr lang="en-US" dirty="0"/>
              <a:t>Norway</a:t>
            </a:r>
          </a:p>
          <a:p>
            <a:r>
              <a:rPr lang="en-US" dirty="0"/>
              <a:t>Malaysia</a:t>
            </a:r>
            <a:endParaRPr lang="en-US" dirty="0"/>
          </a:p>
          <a:p>
            <a:r>
              <a:rPr lang="en-US" dirty="0"/>
              <a:t>Brazil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78650" y="3794276"/>
            <a:ext cx="3029512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What influenced the order of development? What made you put the countries in that particular order?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216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2847" y="1226992"/>
            <a:ext cx="537228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How do we measure development?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799410" y="3947265"/>
            <a:ext cx="8690721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Wealth – GDP/GNI</a:t>
            </a:r>
          </a:p>
          <a:p>
            <a:pPr marL="342900" indent="-342900">
              <a:buAutoNum type="arabicPeriod"/>
            </a:pPr>
            <a:r>
              <a:rPr lang="en-US" dirty="0"/>
              <a:t>Life expectancy</a:t>
            </a:r>
          </a:p>
          <a:p>
            <a:pPr marL="342900" indent="-342900">
              <a:buAutoNum type="arabicPeriod"/>
            </a:pPr>
            <a:r>
              <a:rPr lang="en-US" dirty="0"/>
              <a:t>Infant mortality rate</a:t>
            </a:r>
          </a:p>
          <a:p>
            <a:pPr marL="342900" indent="-342900">
              <a:buAutoNum type="arabicPeriod"/>
            </a:pPr>
            <a:r>
              <a:rPr lang="en-US" dirty="0"/>
              <a:t>The % of people living below US$1 per day</a:t>
            </a:r>
          </a:p>
          <a:p>
            <a:pPr marL="342900" indent="-342900">
              <a:buAutoNum type="arabicPeriod"/>
            </a:pPr>
            <a:r>
              <a:rPr lang="en-US" dirty="0"/>
              <a:t>% of people with access to clean water and sanitation</a:t>
            </a:r>
          </a:p>
          <a:p>
            <a:pPr marL="342900" indent="-342900">
              <a:buAutoNum type="arabicPeriod"/>
            </a:pPr>
            <a:r>
              <a:rPr lang="en-US" dirty="0"/>
              <a:t>Average number of people per doctor</a:t>
            </a:r>
          </a:p>
          <a:p>
            <a:pPr marL="342900" indent="-342900">
              <a:buAutoNum type="arabicPeriod"/>
            </a:pPr>
            <a:r>
              <a:rPr lang="en-US" dirty="0"/>
              <a:t>% of children who attend primary, secondary and higher education</a:t>
            </a:r>
          </a:p>
          <a:p>
            <a:pPr marL="342900" indent="-342900">
              <a:buAutoNum type="arabicPeriod"/>
            </a:pPr>
            <a:r>
              <a:rPr lang="en-US" dirty="0"/>
              <a:t>Literacy rate</a:t>
            </a:r>
          </a:p>
          <a:p>
            <a:pPr marL="342900" indent="-342900">
              <a:buAutoNum type="arabicPeriod"/>
            </a:pPr>
            <a:r>
              <a:rPr lang="en-US" dirty="0"/>
              <a:t>% of the population with mobile phones, television and the internet</a:t>
            </a:r>
          </a:p>
          <a:p>
            <a:pPr marL="342900" indent="-342900">
              <a:buAutoNum type="arabicPeriod"/>
            </a:pPr>
            <a:r>
              <a:rPr lang="en-US" dirty="0"/>
              <a:t>% of people working in primary, secondary and tertiary employment sectors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036" y="1755344"/>
            <a:ext cx="2801094" cy="1660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410" y="1744216"/>
            <a:ext cx="2985931" cy="198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0812" y="2022683"/>
            <a:ext cx="2149912" cy="1939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9036" y="3610682"/>
            <a:ext cx="2801094" cy="2091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1" y="0"/>
            <a:ext cx="2629593" cy="1205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7560" y="0"/>
            <a:ext cx="2026940" cy="1821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0506" y="146969"/>
            <a:ext cx="2090440" cy="95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4390" y="146969"/>
            <a:ext cx="1481623" cy="986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669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7790" y="-184362"/>
            <a:ext cx="8316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Key Development Indicators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81200" y="1698242"/>
            <a:ext cx="4038600" cy="443685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Gross National Product (GNP)/Gross National Income (GNI)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Literacy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Life expectancy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Gross Domestic Product (GDP)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Infant mortality rate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721888"/>
            <a:ext cx="4038600" cy="46204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number of babies, per 1000 live births, who die under the age of 1.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% of adults who can read and write.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total value of goods and services produced by a country in a year.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average age to which a person lives.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total income of a country including earnings from abroad.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4440" y="732013"/>
            <a:ext cx="899356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COPY: There are a number of ways development can be measured. </a:t>
            </a:r>
          </a:p>
          <a:p>
            <a:r>
              <a:rPr lang="en-US" dirty="0"/>
              <a:t>Match the following indicators with the correct definition. </a:t>
            </a:r>
          </a:p>
          <a:p>
            <a:r>
              <a:rPr lang="en-US" dirty="0"/>
              <a:t>Sort them into SOCIAL &amp; ECONOMIC development.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61035" y="6165693"/>
            <a:ext cx="909166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SOCIAL development </a:t>
            </a:r>
            <a:r>
              <a:rPr lang="en-US" dirty="0"/>
              <a:t>= measures the access people have to wealth, education, food, health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b="1" dirty="0"/>
              <a:t>ECONOMIC development </a:t>
            </a:r>
            <a:r>
              <a:rPr lang="en-US" dirty="0"/>
              <a:t>= measures a country’s wealth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6756" y="2968978"/>
            <a:ext cx="1682044" cy="163121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EXTENSION:</a:t>
            </a:r>
          </a:p>
          <a:p>
            <a:r>
              <a:rPr lang="en-US" sz="2000" b="1" dirty="0" smtClean="0"/>
              <a:t>Can you think of any other development indicators?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62451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6151" y="65791"/>
            <a:ext cx="90197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GNI per capita and Life Expectancy</a:t>
            </a:r>
            <a:endParaRPr lang="en-US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4110" y="1178061"/>
            <a:ext cx="888389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/>
              <a:t>What would you expect the trend to look like when plotting GNI per capita and Life Expectancy data on a scatter graph?</a:t>
            </a:r>
          </a:p>
          <a:p>
            <a:endParaRPr lang="en-US" b="1" dirty="0"/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 startAt="2"/>
            </a:pPr>
            <a:r>
              <a:rPr lang="en-US" b="1" dirty="0"/>
              <a:t>Describe the relationship shown between GNI per capita and life expectancy. Use data from the graph to support your description. (3)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 startAt="3"/>
            </a:pPr>
            <a:r>
              <a:rPr lang="en-US" b="1" dirty="0"/>
              <a:t>Suggest reasons why there is a relationship between GNI per capita and life expectancy (4)</a:t>
            </a:r>
          </a:p>
          <a:p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193" y="1773383"/>
            <a:ext cx="3383603" cy="359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06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5787" y="714375"/>
            <a:ext cx="106441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Can you think of any disadvantages of using only one measure to indicate a countries level of development?</a:t>
            </a:r>
          </a:p>
          <a:p>
            <a:endParaRPr lang="en-US" sz="3600" dirty="0"/>
          </a:p>
          <a:p>
            <a:r>
              <a:rPr lang="en-US" sz="3600" dirty="0" smtClean="0"/>
              <a:t>What would be a better way to measure development?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126695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363" y="800100"/>
            <a:ext cx="824347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Using more that one</a:t>
            </a:r>
          </a:p>
          <a:p>
            <a:endParaRPr lang="en-US" sz="4000" dirty="0"/>
          </a:p>
          <a:p>
            <a:endParaRPr lang="en-US" sz="4000" dirty="0" smtClean="0"/>
          </a:p>
          <a:p>
            <a:r>
              <a:rPr lang="en-US" sz="4000" dirty="0" smtClean="0"/>
              <a:t>This is known as a </a:t>
            </a:r>
            <a:r>
              <a:rPr lang="en-US" sz="4000" b="1" u="sng" dirty="0" smtClean="0"/>
              <a:t>composite indicator</a:t>
            </a:r>
            <a:endParaRPr lang="en-GB" sz="4000" b="1" u="sng" dirty="0" smtClean="0"/>
          </a:p>
          <a:p>
            <a:r>
              <a:rPr lang="en-US" sz="4000" dirty="0" smtClean="0"/>
              <a:t>	Such as </a:t>
            </a:r>
            <a:r>
              <a:rPr lang="en-US" sz="4000" b="1" dirty="0" smtClean="0"/>
              <a:t>HDI</a:t>
            </a:r>
            <a:r>
              <a:rPr lang="en-US" sz="4000" dirty="0" smtClean="0"/>
              <a:t> or </a:t>
            </a:r>
            <a:r>
              <a:rPr lang="en-US" sz="4000" b="1" dirty="0" smtClean="0"/>
              <a:t>PQLI</a:t>
            </a:r>
          </a:p>
        </p:txBody>
      </p:sp>
    </p:spTree>
    <p:extLst>
      <p:ext uri="{BB962C8B-B14F-4D97-AF65-F5344CB8AC3E}">
        <p14:creationId xmlns:p14="http://schemas.microsoft.com/office/powerpoint/2010/main" val="1318349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422</Words>
  <Application>Microsoft Office PowerPoint</Application>
  <PresentationFormat>Widescreen</PresentationFormat>
  <Paragraphs>78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Development Indicators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Aldar Academies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Indicators</dc:title>
  <dc:creator>Mark Alexander Gostelow</dc:creator>
  <cp:lastModifiedBy>Mark Alexander Gostelow</cp:lastModifiedBy>
  <cp:revision>3</cp:revision>
  <dcterms:created xsi:type="dcterms:W3CDTF">2016-10-17T12:10:00Z</dcterms:created>
  <dcterms:modified xsi:type="dcterms:W3CDTF">2016-10-17T12:21:20Z</dcterms:modified>
</cp:coreProperties>
</file>