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8" r:id="rId3"/>
    <p:sldId id="257" r:id="rId4"/>
    <p:sldId id="261" r:id="rId5"/>
    <p:sldId id="262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2368E-6F92-48A3-96B3-B0310D6C59D2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46043-AFB6-4A0A-9550-78A678DC2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7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Beijing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7EE58-9813-224A-8AA0-BABA8FBDA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0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8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19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86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4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0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6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2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65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1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5088-4DC3-43D4-9FD9-0ED58D2AF93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AFC45-EA72-4433-A316-C9986614E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173" y="116632"/>
            <a:ext cx="8942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Madagascar’s Tropical Climate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3260" y="1054153"/>
            <a:ext cx="712879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AF2 – draw graphs accurately with data provided</a:t>
            </a:r>
          </a:p>
          <a:p>
            <a:pPr algn="ctr"/>
            <a:r>
              <a:rPr lang="en-US" sz="2000" dirty="0" smtClean="0"/>
              <a:t>AF4 – describe the trends and differences in the trends in graphs</a:t>
            </a:r>
          </a:p>
        </p:txBody>
      </p:sp>
    </p:spTree>
    <p:extLst>
      <p:ext uri="{BB962C8B-B14F-4D97-AF65-F5344CB8AC3E}">
        <p14:creationId xmlns:p14="http://schemas.microsoft.com/office/powerpoint/2010/main" val="10930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306" y="0"/>
            <a:ext cx="86864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Climate of </a:t>
            </a:r>
            <a:r>
              <a:rPr lang="en-GB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Tropical Rainforest</a:t>
            </a:r>
            <a:endParaRPr lang="en-US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306" y="637671"/>
            <a:ext cx="83420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a climate graph for the Tropical Rainforest in Madagascar using the following data: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247432" y="6472021"/>
            <a:ext cx="48541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AF2 – draw graphs accurately with data provided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05389"/>
              </p:ext>
            </p:extLst>
          </p:nvPr>
        </p:nvGraphicFramePr>
        <p:xfrm>
          <a:off x="168311" y="1027151"/>
          <a:ext cx="8862698" cy="11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1281"/>
                <a:gridCol w="632211"/>
                <a:gridCol w="681746"/>
                <a:gridCol w="681746"/>
                <a:gridCol w="681746"/>
                <a:gridCol w="681746"/>
                <a:gridCol w="681746"/>
                <a:gridCol w="681746"/>
                <a:gridCol w="681746"/>
                <a:gridCol w="681746"/>
                <a:gridCol w="681746"/>
                <a:gridCol w="681746"/>
                <a:gridCol w="681746"/>
              </a:tblGrid>
              <a:tr h="2859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Rain</a:t>
                      </a:r>
                      <a:r>
                        <a:rPr lang="en-US" sz="1050" baseline="0" dirty="0" smtClean="0"/>
                        <a:t> (mm)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Temp (</a:t>
                      </a:r>
                      <a:r>
                        <a:rPr lang="en-US" sz="1050" dirty="0" err="1" smtClean="0"/>
                        <a:t>oC</a:t>
                      </a:r>
                      <a:r>
                        <a:rPr lang="en-US" sz="1050" dirty="0" smtClean="0"/>
                        <a:t>)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8305" y="2276872"/>
            <a:ext cx="8862698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How to draw a climate graph: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Label the left hand axis </a:t>
            </a:r>
            <a:r>
              <a:rPr lang="en-US" b="1" dirty="0" smtClean="0"/>
              <a:t>Rainfall (mm)</a:t>
            </a:r>
            <a:r>
              <a:rPr lang="en-US" dirty="0" smtClean="0"/>
              <a:t> and choose an appropriate scale and go up in even amounts, starting from zero.</a:t>
            </a:r>
          </a:p>
          <a:p>
            <a:pPr marL="342900" indent="-342900">
              <a:buAutoNum type="arabicPeriod"/>
            </a:pPr>
            <a:r>
              <a:rPr lang="en-US" dirty="0" smtClean="0"/>
              <a:t>Label the right hand axis </a:t>
            </a:r>
            <a:r>
              <a:rPr lang="en-US" b="1" dirty="0" smtClean="0"/>
              <a:t>Temperature (</a:t>
            </a:r>
            <a:r>
              <a:rPr lang="en-US" b="1" dirty="0" err="1" smtClean="0"/>
              <a:t>oC</a:t>
            </a:r>
            <a:r>
              <a:rPr lang="en-US" b="1" dirty="0" smtClean="0"/>
              <a:t>)</a:t>
            </a:r>
            <a:r>
              <a:rPr lang="en-US" dirty="0" smtClean="0"/>
              <a:t> and choose an appropriate scale to go up in even amounts. This can start below zero if you need to.</a:t>
            </a:r>
          </a:p>
          <a:p>
            <a:pPr marL="342900" indent="-342900">
              <a:buAutoNum type="arabicPeriod"/>
            </a:pPr>
            <a:r>
              <a:rPr lang="en-US" dirty="0" smtClean="0"/>
              <a:t>Label the bottom axis, </a:t>
            </a:r>
            <a:r>
              <a:rPr lang="en-US" b="1" dirty="0" smtClean="0"/>
              <a:t>Months</a:t>
            </a:r>
            <a:r>
              <a:rPr lang="en-US" dirty="0" smtClean="0"/>
              <a:t> and write the 1</a:t>
            </a:r>
            <a:r>
              <a:rPr lang="en-US" baseline="30000" dirty="0" smtClean="0"/>
              <a:t>st</a:t>
            </a:r>
            <a:r>
              <a:rPr lang="en-US" dirty="0" smtClean="0"/>
              <a:t> letter of each month in each of the 12 columns</a:t>
            </a:r>
          </a:p>
          <a:p>
            <a:pPr marL="342900" indent="-342900">
              <a:buAutoNum type="arabicPeriod"/>
            </a:pPr>
            <a:r>
              <a:rPr lang="en-US" dirty="0" smtClean="0"/>
              <a:t>Plot the data for rainfall using the left hand axis and use BARS that take up the whole column.</a:t>
            </a:r>
          </a:p>
          <a:p>
            <a:pPr marL="342900" indent="-342900">
              <a:buAutoNum type="arabicPeriod"/>
            </a:pPr>
            <a:r>
              <a:rPr lang="en-US" dirty="0" smtClean="0"/>
              <a:t>Shade in the bars BLUE</a:t>
            </a:r>
          </a:p>
          <a:p>
            <a:pPr marL="342900" indent="-342900">
              <a:buAutoNum type="arabicPeriod"/>
            </a:pPr>
            <a:r>
              <a:rPr lang="en-US" dirty="0" smtClean="0"/>
              <a:t>Plot the temperature data using the right hand axis. Plot each temperature point in the MIDDLE of the month column.</a:t>
            </a:r>
          </a:p>
          <a:p>
            <a:pPr marL="342900" indent="-342900">
              <a:buAutoNum type="arabicPeriod"/>
            </a:pPr>
            <a:r>
              <a:rPr lang="en-US" dirty="0" smtClean="0"/>
              <a:t>Connect each temperature point with a smooth RED line and join these to the axis.</a:t>
            </a:r>
          </a:p>
          <a:p>
            <a:pPr marL="342900" indent="-342900">
              <a:buAutoNum type="arabicPeriod"/>
            </a:pPr>
            <a:r>
              <a:rPr lang="en-US" dirty="0" smtClean="0"/>
              <a:t>Give your graph an appropriate title which includes the type of graph and place it is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1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11143" y="2852936"/>
            <a:ext cx="212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Abu Dhabi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121" y="1052736"/>
            <a:ext cx="9042625" cy="1785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Madagascar – Tropical Rainforest Climate</a:t>
            </a:r>
          </a:p>
          <a:p>
            <a:r>
              <a:rPr lang="en-US" sz="1600" dirty="0" smtClean="0"/>
              <a:t>Using your completed climate graph for Madagascar’s tropical rainforest:</a:t>
            </a:r>
          </a:p>
          <a:p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Describe the </a:t>
            </a:r>
            <a:r>
              <a:rPr lang="en-US" sz="2000" b="1" dirty="0" smtClean="0"/>
              <a:t>climate</a:t>
            </a:r>
            <a:r>
              <a:rPr lang="en-US" sz="2000" dirty="0" smtClean="0"/>
              <a:t> of Madagascar’s tropical rainforest (100 words)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lphaLcPeriod"/>
            </a:pPr>
            <a:r>
              <a:rPr lang="en-GB" sz="1400" dirty="0" smtClean="0"/>
              <a:t>Use the graph to </a:t>
            </a:r>
            <a:r>
              <a:rPr lang="en-GB" sz="1400" b="1" dirty="0" smtClean="0"/>
              <a:t>describe</a:t>
            </a:r>
            <a:r>
              <a:rPr lang="en-GB" sz="1400" dirty="0" smtClean="0"/>
              <a:t> the overall climate.</a:t>
            </a:r>
          </a:p>
          <a:p>
            <a:pPr marL="342900" indent="-342900">
              <a:buAutoNum type="alphaLcPeriod"/>
            </a:pPr>
            <a:r>
              <a:rPr lang="en-GB" sz="1400" dirty="0" smtClean="0"/>
              <a:t>Use data from the graph to </a:t>
            </a:r>
            <a:r>
              <a:rPr lang="en-GB" sz="1400" b="1" dirty="0" smtClean="0"/>
              <a:t>support your description</a:t>
            </a:r>
            <a:r>
              <a:rPr lang="en-GB" sz="1400" dirty="0" smtClean="0"/>
              <a:t> (better descriptions will use the data and months)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477" y="2852936"/>
            <a:ext cx="4239491" cy="4185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2. </a:t>
            </a:r>
            <a:r>
              <a:rPr lang="en-US" sz="2000" dirty="0" smtClean="0"/>
              <a:t>How does the climate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compare</a:t>
            </a:r>
            <a:r>
              <a:rPr lang="en-US" sz="2000" b="1" dirty="0" smtClean="0"/>
              <a:t> </a:t>
            </a:r>
            <a:r>
              <a:rPr lang="en-US" sz="2000" dirty="0" smtClean="0"/>
              <a:t>to Abu Dhabi? (150 words)</a:t>
            </a:r>
            <a:endParaRPr lang="en-US" sz="2000" dirty="0"/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sz="1600" b="1" dirty="0" smtClean="0"/>
              <a:t>Describe</a:t>
            </a:r>
            <a:r>
              <a:rPr lang="en-US" sz="1600" dirty="0" smtClean="0"/>
              <a:t> how it is different to the climate of Abu Dhabi.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Use data from the graph to </a:t>
            </a:r>
            <a:r>
              <a:rPr lang="en-US" sz="1600" b="1" dirty="0" smtClean="0"/>
              <a:t>support your description </a:t>
            </a:r>
            <a:r>
              <a:rPr lang="en-US" sz="1600" dirty="0" smtClean="0"/>
              <a:t>and the differences in the climate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E.g. The temperature in Abu Dhabi is </a:t>
            </a:r>
            <a:r>
              <a:rPr lang="en-US" sz="1600" b="1" dirty="0" smtClean="0"/>
              <a:t>more varied </a:t>
            </a:r>
            <a:r>
              <a:rPr lang="en-US" sz="1600" dirty="0" smtClean="0"/>
              <a:t>ranging from ………..degrees </a:t>
            </a:r>
            <a:r>
              <a:rPr lang="en-US" sz="1600" dirty="0" err="1" smtClean="0"/>
              <a:t>Celcius</a:t>
            </a:r>
            <a:r>
              <a:rPr lang="en-US" sz="1600" dirty="0" smtClean="0"/>
              <a:t>. </a:t>
            </a:r>
            <a:r>
              <a:rPr lang="en-US" sz="1600" b="1" dirty="0" smtClean="0"/>
              <a:t>However</a:t>
            </a:r>
            <a:r>
              <a:rPr lang="en-US" sz="1600" dirty="0" smtClean="0"/>
              <a:t> in the TRF of Madagascar it is…</a:t>
            </a:r>
          </a:p>
          <a:p>
            <a:pPr algn="ctr"/>
            <a:r>
              <a:rPr lang="en-US" sz="1600" dirty="0" smtClean="0"/>
              <a:t>The rainfall in Abu Dhabi is…</a:t>
            </a:r>
          </a:p>
          <a:p>
            <a:r>
              <a:rPr lang="en-US" sz="1600" b="1" dirty="0" smtClean="0"/>
              <a:t>EXTENSION</a:t>
            </a:r>
            <a:endParaRPr lang="en-US" sz="1600" b="1" dirty="0"/>
          </a:p>
          <a:p>
            <a:r>
              <a:rPr lang="en-US" sz="1600" dirty="0" smtClean="0"/>
              <a:t>3. Describe how the climate compare to somewhere else in the world?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21" y="620688"/>
            <a:ext cx="64022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AF4 – describe trends and describe differences in trends in graphs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44502" y="66527"/>
            <a:ext cx="2174807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Climate</a:t>
            </a:r>
            <a:r>
              <a:rPr lang="en-US" i="1" dirty="0" smtClean="0"/>
              <a:t>  = the average weather over a long period of time. Includes </a:t>
            </a:r>
            <a:r>
              <a:rPr lang="en-US" b="1" i="1" dirty="0" smtClean="0"/>
              <a:t>temperature and rainfall</a:t>
            </a:r>
            <a:r>
              <a:rPr lang="en-US" i="1" dirty="0" smtClean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-4936" y="-171400"/>
            <a:ext cx="7128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Describing the climate…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2" descr="Image result for abu dhabi climate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535" y="3376156"/>
            <a:ext cx="4552774" cy="341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7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633" y="760362"/>
            <a:ext cx="8702038" cy="49552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 What </a:t>
            </a:r>
            <a:r>
              <a:rPr lang="en-GB" dirty="0"/>
              <a:t>is the climate like in </a:t>
            </a:r>
            <a:r>
              <a:rPr lang="en-GB" dirty="0" smtClean="0"/>
              <a:t>Madagascar’s Tropical Rainforest?</a:t>
            </a:r>
            <a:endParaRPr lang="en-GB" dirty="0"/>
          </a:p>
          <a:p>
            <a:r>
              <a:rPr lang="en-US" b="1" dirty="0" smtClean="0"/>
              <a:t> Copy and complete the following sentences:</a:t>
            </a:r>
          </a:p>
          <a:p>
            <a:endParaRPr lang="en-US" dirty="0"/>
          </a:p>
          <a:p>
            <a:r>
              <a:rPr lang="en-US" sz="1600" i="1" dirty="0" smtClean="0"/>
              <a:t>Overall, the climate is…</a:t>
            </a:r>
          </a:p>
          <a:p>
            <a:endParaRPr lang="en-US" sz="1600" i="1" dirty="0"/>
          </a:p>
          <a:p>
            <a:r>
              <a:rPr lang="en-US" sz="1600" i="1" dirty="0" smtClean="0"/>
              <a:t>The highest temperature is…   The lowest temperature is….</a:t>
            </a:r>
          </a:p>
          <a:p>
            <a:endParaRPr lang="en-US" sz="1600" i="1" dirty="0"/>
          </a:p>
          <a:p>
            <a:r>
              <a:rPr lang="en-US" sz="1600" i="1" dirty="0" smtClean="0"/>
              <a:t>The highest precipitation level is…. The lowest precipitation level is…</a:t>
            </a:r>
          </a:p>
          <a:p>
            <a:endParaRPr lang="en-US" sz="1600" i="1" dirty="0"/>
          </a:p>
          <a:p>
            <a:r>
              <a:rPr lang="en-US" sz="1600" i="1" dirty="0"/>
              <a:t>T</a:t>
            </a:r>
            <a:r>
              <a:rPr lang="en-US" sz="1600" i="1" dirty="0" smtClean="0"/>
              <a:t>his type of climate is called… </a:t>
            </a:r>
          </a:p>
          <a:p>
            <a:endParaRPr lang="en-US" dirty="0" smtClean="0"/>
          </a:p>
          <a:p>
            <a:r>
              <a:rPr lang="en-GB" dirty="0" smtClean="0"/>
              <a:t>2. How </a:t>
            </a:r>
            <a:r>
              <a:rPr lang="en-GB" dirty="0"/>
              <a:t>does it compare to the climate of </a:t>
            </a:r>
            <a:r>
              <a:rPr lang="en-GB" dirty="0" smtClean="0"/>
              <a:t>Abu Dhabi?</a:t>
            </a:r>
            <a:endParaRPr lang="en-GB" dirty="0"/>
          </a:p>
          <a:p>
            <a:endParaRPr lang="en-US" dirty="0"/>
          </a:p>
          <a:p>
            <a:r>
              <a:rPr lang="en-US" sz="1600" i="1" dirty="0" smtClean="0"/>
              <a:t>The climate in Beijing is colder/warmer/wetter/drier… compared to the tropical rainforest…</a:t>
            </a:r>
            <a:endParaRPr lang="en-US" sz="1600" i="1" dirty="0"/>
          </a:p>
          <a:p>
            <a:endParaRPr lang="en-US" sz="1600" i="1" dirty="0" smtClean="0"/>
          </a:p>
          <a:p>
            <a:r>
              <a:rPr lang="en-US" sz="1600" i="1" dirty="0" smtClean="0"/>
              <a:t>The </a:t>
            </a:r>
            <a:r>
              <a:rPr lang="en-US" sz="1600" i="1" dirty="0"/>
              <a:t>highest temperature is…   The lowest temperature is…</a:t>
            </a:r>
            <a:r>
              <a:rPr lang="en-US" sz="1600" i="1" dirty="0" smtClean="0"/>
              <a:t>. compared to…</a:t>
            </a:r>
            <a:endParaRPr lang="en-US" sz="1600" i="1" dirty="0"/>
          </a:p>
          <a:p>
            <a:endParaRPr lang="en-US" sz="1600" i="1" dirty="0"/>
          </a:p>
          <a:p>
            <a:r>
              <a:rPr lang="en-US" sz="1600" i="1" dirty="0"/>
              <a:t>The highest precipitation level is…. The lowest precipitation level is</a:t>
            </a:r>
            <a:r>
              <a:rPr lang="en-US" sz="1600" i="1" dirty="0" smtClean="0"/>
              <a:t>… compared to…</a:t>
            </a:r>
          </a:p>
          <a:p>
            <a:endParaRPr lang="en-US" sz="1600" i="1" dirty="0"/>
          </a:p>
        </p:txBody>
      </p:sp>
      <p:sp>
        <p:nvSpPr>
          <p:cNvPr id="4" name="Rectangle 3"/>
          <p:cNvSpPr/>
          <p:nvPr/>
        </p:nvSpPr>
        <p:spPr>
          <a:xfrm>
            <a:off x="2785651" y="6021288"/>
            <a:ext cx="608802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AF1 – identify trends in graphs</a:t>
            </a:r>
          </a:p>
          <a:p>
            <a:r>
              <a:rPr lang="en-US" dirty="0" smtClean="0"/>
              <a:t>AF4 – describe the trends and differences in trends in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limate graph, Beij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0" y="260648"/>
            <a:ext cx="9151796" cy="61206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84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93999" y="1089460"/>
            <a:ext cx="6054437" cy="45408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793317" y="1063951"/>
            <a:ext cx="6054437" cy="454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566</Words>
  <Application>Microsoft Office PowerPoint</Application>
  <PresentationFormat>On-screen Show (4:3)</PresentationFormat>
  <Paragraphs>100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Watson</dc:creator>
  <cp:lastModifiedBy>Mark Alexander Gostelow</cp:lastModifiedBy>
  <cp:revision>12</cp:revision>
  <cp:lastPrinted>2017-03-06T06:54:47Z</cp:lastPrinted>
  <dcterms:created xsi:type="dcterms:W3CDTF">2015-11-24T23:36:30Z</dcterms:created>
  <dcterms:modified xsi:type="dcterms:W3CDTF">2017-03-21T11:35:17Z</dcterms:modified>
</cp:coreProperties>
</file>