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801E6B-4A5B-AC48-9FEC-91FCF3D51978}">
          <p14:sldIdLst>
            <p14:sldId id="256"/>
            <p14:sldId id="257"/>
            <p14:sldId id="258"/>
            <p14:sldId id="265"/>
            <p14:sldId id="266"/>
            <p14:sldId id="259"/>
            <p14:sldId id="260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F64C-2FE5-8E4E-BF00-58EBB011AF5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59E1-5FE2-7E4D-88C2-DDD09251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9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F64C-2FE5-8E4E-BF00-58EBB011AF5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59E1-5FE2-7E4D-88C2-DDD09251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6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F64C-2FE5-8E4E-BF00-58EBB011AF5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59E1-5FE2-7E4D-88C2-DDD09251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0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F64C-2FE5-8E4E-BF00-58EBB011AF5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59E1-5FE2-7E4D-88C2-DDD09251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4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F64C-2FE5-8E4E-BF00-58EBB011AF5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59E1-5FE2-7E4D-88C2-DDD09251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1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F64C-2FE5-8E4E-BF00-58EBB011AF5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59E1-5FE2-7E4D-88C2-DDD09251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8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F64C-2FE5-8E4E-BF00-58EBB011AF5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59E1-5FE2-7E4D-88C2-DDD09251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F64C-2FE5-8E4E-BF00-58EBB011AF5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59E1-5FE2-7E4D-88C2-DDD09251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8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F64C-2FE5-8E4E-BF00-58EBB011AF5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59E1-5FE2-7E4D-88C2-DDD09251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3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F64C-2FE5-8E4E-BF00-58EBB011AF5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59E1-5FE2-7E4D-88C2-DDD09251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2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F64C-2FE5-8E4E-BF00-58EBB011AF5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A59E1-5FE2-7E4D-88C2-DDD09251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6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2F64C-2FE5-8E4E-BF00-58EBB011AF56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A59E1-5FE2-7E4D-88C2-DDD092513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1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93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0162" y="226150"/>
            <a:ext cx="1877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Who?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7092" y="246908"/>
            <a:ext cx="2086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50633" y="246908"/>
            <a:ext cx="2448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Where?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18462" y="1133761"/>
            <a:ext cx="1832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Why?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6732" y="1154519"/>
            <a:ext cx="2224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When?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419" y="5562992"/>
            <a:ext cx="8748406" cy="830997"/>
          </a:xfrm>
          <a:prstGeom prst="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Using the 5Ws above, produce questions related to this photograph</a:t>
            </a:r>
          </a:p>
          <a:p>
            <a:pPr algn="ctr"/>
            <a:r>
              <a:rPr lang="en-US" sz="2400" dirty="0" smtClean="0"/>
              <a:t>e.g. </a:t>
            </a:r>
            <a:r>
              <a:rPr lang="en-US" sz="2400" b="1" dirty="0" smtClean="0"/>
              <a:t>Where</a:t>
            </a:r>
            <a:r>
              <a:rPr lang="en-US" sz="2400" dirty="0" smtClean="0"/>
              <a:t> is it?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641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97" y="-1"/>
            <a:ext cx="9184316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4942" y="-161248"/>
            <a:ext cx="8694132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Deforestation in Madagascar:</a:t>
            </a:r>
          </a:p>
          <a:p>
            <a:pPr algn="ctr"/>
            <a:r>
              <a:rPr lang="en-US" sz="5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Should it continue?</a:t>
            </a:r>
            <a:endParaRPr lang="en-US" sz="54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402" y="1528205"/>
            <a:ext cx="870314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To describe the cause and effect of deforestation, </a:t>
            </a:r>
            <a:r>
              <a:rPr lang="en-US" dirty="0" err="1" smtClean="0"/>
              <a:t>analyse</a:t>
            </a:r>
            <a:r>
              <a:rPr lang="en-US" dirty="0" smtClean="0"/>
              <a:t> opinions and evaluate the impact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92455" y="5915772"/>
            <a:ext cx="748418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AF4 – explain how management can reduce impacts</a:t>
            </a:r>
          </a:p>
          <a:p>
            <a:r>
              <a:rPr lang="en-US" sz="2400" b="1" dirty="0" smtClean="0"/>
              <a:t>AF5 – evaluate impact of deforestation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1044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36"/>
            <a:ext cx="67600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What is deforestation?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77" y="927165"/>
            <a:ext cx="4074411" cy="2515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88" y="927166"/>
            <a:ext cx="4498873" cy="251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528" y="3628038"/>
            <a:ext cx="1889837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 smtClean="0"/>
              <a:t>Deforestation is the cutting down of trees transforming a forest into cleared land.</a:t>
            </a:r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368" r="5492" b="3562"/>
          <a:stretch/>
        </p:blipFill>
        <p:spPr>
          <a:xfrm>
            <a:off x="2149314" y="3335042"/>
            <a:ext cx="6683447" cy="32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6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93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419" y="4635025"/>
            <a:ext cx="8748406" cy="1938992"/>
          </a:xfrm>
          <a:prstGeom prst="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COPY: In Madagascar, one of the world’s poorest countries, </a:t>
            </a:r>
            <a:r>
              <a:rPr lang="en-US" sz="2400" b="1" dirty="0" smtClean="0"/>
              <a:t>pressure on the tropical rainforest is accelerating </a:t>
            </a:r>
            <a:r>
              <a:rPr lang="en-US" sz="2400" dirty="0" smtClean="0"/>
              <a:t>and having a massive impact on its diversity. It is amongst the </a:t>
            </a:r>
            <a:r>
              <a:rPr lang="en-US" sz="2400" b="1" dirty="0" smtClean="0"/>
              <a:t>world’s most biologically diverse </a:t>
            </a:r>
            <a:r>
              <a:rPr lang="en-US" sz="2400" dirty="0" smtClean="0"/>
              <a:t>places with </a:t>
            </a:r>
            <a:r>
              <a:rPr lang="en-US" sz="2400" b="1" dirty="0" smtClean="0"/>
              <a:t>high levels of endemic </a:t>
            </a:r>
            <a:r>
              <a:rPr lang="en-US" sz="2400" dirty="0" smtClean="0"/>
              <a:t>(found nowhere else) plants and animals.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52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8-30 at 17.16.4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t="12219" r="47961" b="10145"/>
          <a:stretch/>
        </p:blipFill>
        <p:spPr>
          <a:xfrm>
            <a:off x="1101639" y="0"/>
            <a:ext cx="6900555" cy="68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715" y="145527"/>
            <a:ext cx="8702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Cause/Effect of Deforestation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67" y="987630"/>
            <a:ext cx="6942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Sort the following statements in to </a:t>
            </a:r>
            <a:r>
              <a:rPr lang="en-US" sz="2400" b="1" dirty="0" smtClean="0"/>
              <a:t>CAUSE</a:t>
            </a:r>
            <a:r>
              <a:rPr lang="en-US" sz="2400" dirty="0" smtClean="0"/>
              <a:t> and </a:t>
            </a:r>
            <a:r>
              <a:rPr lang="en-US" sz="2400" b="1" dirty="0" smtClean="0"/>
              <a:t>EFFECT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00557" y="5320206"/>
            <a:ext cx="8823533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EXTENSION: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Sort the causes in to HUMAN AND PHYSICAL and the effects in to POSITIVE AND NEGATIVE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Who/what is the main cause? Are the effects mainly positive or negative? Why do you think this might be?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715" y="1773708"/>
            <a:ext cx="164660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Loss of habitats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0244" y="2258922"/>
            <a:ext cx="57983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Fuel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92672" y="1589042"/>
            <a:ext cx="17057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Global Warming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427" y="2877452"/>
            <a:ext cx="8391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Mining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77886" y="2887414"/>
            <a:ext cx="34558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Land for housing and development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51891" y="2143040"/>
            <a:ext cx="19299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Population growth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0244" y="3433742"/>
            <a:ext cx="489137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To harvest timber for commercial items e.g. paper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07759" y="2877452"/>
            <a:ext cx="164371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Cattle Ranching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14164" y="2349242"/>
            <a:ext cx="12717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Soil Erosion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91801" y="3460487"/>
            <a:ext cx="15648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Los</a:t>
            </a:r>
            <a:r>
              <a:rPr lang="en-GB" dirty="0"/>
              <a:t>s</a:t>
            </a:r>
            <a:r>
              <a:rPr lang="en-US" dirty="0" smtClean="0"/>
              <a:t> of species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33402" y="2106563"/>
            <a:ext cx="17898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Selective Logging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41463" y="1582082"/>
            <a:ext cx="219193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Railroad construction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74227" y="2708788"/>
            <a:ext cx="9490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Farming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171" y="2258922"/>
            <a:ext cx="104611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Lightning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13212" y="3452856"/>
            <a:ext cx="11481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Medicines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0557" y="4031671"/>
            <a:ext cx="8722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Key words</a:t>
            </a:r>
            <a:r>
              <a:rPr lang="en-GB" dirty="0" smtClean="0"/>
              <a:t>:</a:t>
            </a:r>
          </a:p>
          <a:p>
            <a:r>
              <a:rPr lang="en-GB" b="1" dirty="0" smtClean="0"/>
              <a:t>Selective logging </a:t>
            </a:r>
            <a:r>
              <a:rPr lang="en-GB" dirty="0" smtClean="0"/>
              <a:t>= selecting the tree to cut down. This may involve cutting down many trees to reach the one needed.</a:t>
            </a:r>
          </a:p>
        </p:txBody>
      </p:sp>
    </p:spTree>
    <p:extLst>
      <p:ext uri="{BB962C8B-B14F-4D97-AF65-F5344CB8AC3E}">
        <p14:creationId xmlns:p14="http://schemas.microsoft.com/office/powerpoint/2010/main" val="38806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5-08-10 at 15.38.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2" t="22760" r="18273" b="41062"/>
          <a:stretch/>
        </p:blipFill>
        <p:spPr>
          <a:xfrm>
            <a:off x="4249425" y="3597735"/>
            <a:ext cx="4680401" cy="2585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030546" y="-170739"/>
            <a:ext cx="7082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Deforestation: Opinions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891" y="797940"/>
            <a:ext cx="8687934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In groups of 2/3, you will be representing a different stakeholder (a group of people with an interest in the Tropical Rainforest)</a:t>
            </a:r>
          </a:p>
          <a:p>
            <a:endParaRPr lang="en-US" dirty="0"/>
          </a:p>
          <a:p>
            <a:r>
              <a:rPr lang="en-US" dirty="0" smtClean="0"/>
              <a:t>In role, you will be deciding as a group your opinion towards deforestation </a:t>
            </a:r>
            <a:r>
              <a:rPr lang="en-US" b="1" dirty="0" smtClean="0"/>
              <a:t>- should it be allowed to continue? </a:t>
            </a:r>
            <a:r>
              <a:rPr lang="en-US" dirty="0" smtClean="0"/>
              <a:t>You must justify your decision </a:t>
            </a:r>
            <a:r>
              <a:rPr lang="en-US" u="sng" dirty="0" smtClean="0"/>
              <a:t>with at least 4 reasons</a:t>
            </a:r>
            <a:r>
              <a:rPr lang="en-US" dirty="0" smtClean="0"/>
              <a:t>. You will be given some information to start, but you will need to do further research to clarify the justification. Prepare to feedback to the class next lesson.</a:t>
            </a:r>
          </a:p>
          <a:p>
            <a:endParaRPr lang="en-US" dirty="0"/>
          </a:p>
          <a:p>
            <a:r>
              <a:rPr lang="en-US" dirty="0" smtClean="0"/>
              <a:t>Complete your section of the table when you have </a:t>
            </a:r>
            <a:r>
              <a:rPr lang="en-US" dirty="0" err="1" smtClean="0"/>
              <a:t>finalised</a:t>
            </a:r>
            <a:r>
              <a:rPr lang="en-US" dirty="0" smtClean="0"/>
              <a:t> your decisions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891" y="3512465"/>
            <a:ext cx="3829948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STAKEHOLDERS:</a:t>
            </a:r>
          </a:p>
          <a:p>
            <a:endParaRPr lang="en-US" dirty="0" smtClean="0"/>
          </a:p>
          <a:p>
            <a:r>
              <a:rPr lang="en-US" dirty="0" smtClean="0"/>
              <a:t>Environmentalists</a:t>
            </a:r>
          </a:p>
          <a:p>
            <a:r>
              <a:rPr lang="en-US" dirty="0" smtClean="0"/>
              <a:t>Government</a:t>
            </a:r>
          </a:p>
          <a:p>
            <a:r>
              <a:rPr lang="en-US" dirty="0" smtClean="0"/>
              <a:t>Mining Company</a:t>
            </a:r>
          </a:p>
          <a:p>
            <a:r>
              <a:rPr lang="en-US" dirty="0" smtClean="0"/>
              <a:t>Pharmaceutical Company</a:t>
            </a:r>
          </a:p>
          <a:p>
            <a:r>
              <a:rPr lang="en-US" dirty="0" smtClean="0"/>
              <a:t>Ranomafana National Park Manager</a:t>
            </a:r>
          </a:p>
          <a:p>
            <a:r>
              <a:rPr lang="en-US" dirty="0" smtClean="0"/>
              <a:t>Local person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5202" y="6134218"/>
            <a:ext cx="883462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Suggest how deforestation could be managed, sustainably, to reduce the negative effects. </a:t>
            </a:r>
            <a:r>
              <a:rPr lang="en-US" b="1" dirty="0" smtClean="0"/>
              <a:t>EXTENSION</a:t>
            </a:r>
            <a:r>
              <a:rPr lang="en-US" dirty="0" smtClean="0"/>
              <a:t>: What factors may influence the decision about sustainable management?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940217" y="3207183"/>
            <a:ext cx="467787" cy="11233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828715" y="4718233"/>
            <a:ext cx="2284757" cy="14648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161181" y="3207183"/>
            <a:ext cx="2246823" cy="11233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1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337" y="185839"/>
            <a:ext cx="2364274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Success </a:t>
            </a:r>
          </a:p>
          <a:p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Criteria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8652" y="4475018"/>
            <a:ext cx="2156959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AF4 </a:t>
            </a:r>
            <a:r>
              <a:rPr lang="en-US" b="1" dirty="0"/>
              <a:t>– explain how management can reduce </a:t>
            </a:r>
            <a:r>
              <a:rPr lang="en-US" b="1" dirty="0" smtClean="0"/>
              <a:t>impacts</a:t>
            </a:r>
          </a:p>
          <a:p>
            <a:endParaRPr lang="en-US" b="1" dirty="0"/>
          </a:p>
          <a:p>
            <a:r>
              <a:rPr lang="en-US" b="1" dirty="0" smtClean="0"/>
              <a:t>AF5 </a:t>
            </a:r>
            <a:r>
              <a:rPr lang="en-US" b="1" dirty="0"/>
              <a:t>– evaluate impact of </a:t>
            </a:r>
            <a:r>
              <a:rPr lang="en-US" b="1" dirty="0" smtClean="0"/>
              <a:t>deforestation</a:t>
            </a:r>
          </a:p>
        </p:txBody>
      </p:sp>
      <p:pic>
        <p:nvPicPr>
          <p:cNvPr id="5" name="Picture 4" descr="Assessment marksheet Madagascar Deforestation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7" t="25326" r="31212" b="4782"/>
          <a:stretch/>
        </p:blipFill>
        <p:spPr>
          <a:xfrm>
            <a:off x="3186543" y="185839"/>
            <a:ext cx="5153893" cy="65921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8652" y="2410691"/>
            <a:ext cx="2687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Deforestation in Madagascar:</a:t>
            </a:r>
          </a:p>
          <a:p>
            <a:pPr algn="ctr"/>
            <a:r>
              <a:rPr lang="en-US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Should it continue?</a:t>
            </a:r>
            <a:endParaRPr lang="en-US" sz="28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1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418</Words>
  <Application>Microsoft Office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BSG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Watson</dc:creator>
  <cp:lastModifiedBy>Nicholas Bourne</cp:lastModifiedBy>
  <cp:revision>33</cp:revision>
  <dcterms:created xsi:type="dcterms:W3CDTF">2015-08-10T02:39:41Z</dcterms:created>
  <dcterms:modified xsi:type="dcterms:W3CDTF">2016-01-22T05:53:42Z</dcterms:modified>
</cp:coreProperties>
</file>