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6909-E936-423D-A7A3-72630C822645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7FC1-13C5-403A-A9D9-5FF9286EC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91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6909-E936-423D-A7A3-72630C822645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7FC1-13C5-403A-A9D9-5FF9286EC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7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6909-E936-423D-A7A3-72630C822645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7FC1-13C5-403A-A9D9-5FF9286EC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45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6909-E936-423D-A7A3-72630C822645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7FC1-13C5-403A-A9D9-5FF9286EC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94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6909-E936-423D-A7A3-72630C822645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7FC1-13C5-403A-A9D9-5FF9286EC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39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6909-E936-423D-A7A3-72630C822645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7FC1-13C5-403A-A9D9-5FF9286EC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10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6909-E936-423D-A7A3-72630C822645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7FC1-13C5-403A-A9D9-5FF9286EC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34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6909-E936-423D-A7A3-72630C822645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7FC1-13C5-403A-A9D9-5FF9286EC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6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6909-E936-423D-A7A3-72630C822645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7FC1-13C5-403A-A9D9-5FF9286EC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02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6909-E936-423D-A7A3-72630C822645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7FC1-13C5-403A-A9D9-5FF9286EC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5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6909-E936-423D-A7A3-72630C822645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7FC1-13C5-403A-A9D9-5FF9286EC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24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46909-E936-423D-A7A3-72630C822645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87FC1-13C5-403A-A9D9-5FF9286EC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94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YNjXRVFnT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98474"/>
            <a:ext cx="9144000" cy="1357606"/>
          </a:xfrm>
        </p:spPr>
        <p:txBody>
          <a:bodyPr/>
          <a:lstStyle/>
          <a:p>
            <a:r>
              <a:rPr lang="en-US" u="sng" dirty="0" smtClean="0"/>
              <a:t>Measuring Quality of Life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7900" y="1984253"/>
            <a:ext cx="9397219" cy="198283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LO: </a:t>
            </a:r>
          </a:p>
          <a:p>
            <a:pPr algn="l"/>
            <a:r>
              <a:rPr lang="en-US" sz="3200" dirty="0" smtClean="0"/>
              <a:t>To understand a range of indicators that explain a persons quality of life</a:t>
            </a:r>
            <a:endParaRPr lang="en-GB" sz="3200" dirty="0"/>
          </a:p>
        </p:txBody>
      </p:sp>
      <p:pic>
        <p:nvPicPr>
          <p:cNvPr id="1026" name="Picture 2" descr="Image result for quality of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20" y="3404716"/>
            <a:ext cx="4880659" cy="32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8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-239793"/>
            <a:ext cx="3466514" cy="1325563"/>
          </a:xfrm>
        </p:spPr>
        <p:txBody>
          <a:bodyPr>
            <a:noAutofit/>
          </a:bodyPr>
          <a:lstStyle/>
          <a:p>
            <a:r>
              <a:rPr lang="en-US" sz="2000" dirty="0" smtClean="0"/>
              <a:t>Which qualities are most important to you?</a:t>
            </a:r>
            <a:endParaRPr lang="en-GB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551953"/>
              </p:ext>
            </p:extLst>
          </p:nvPr>
        </p:nvGraphicFramePr>
        <p:xfrm>
          <a:off x="253219" y="874411"/>
          <a:ext cx="4684541" cy="4481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4719"/>
                <a:gridCol w="1209822"/>
              </a:tblGrid>
              <a:tr h="53235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Quality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Importance 1-10</a:t>
                      </a:r>
                      <a:endParaRPr lang="en-GB" sz="1600" b="1" dirty="0"/>
                    </a:p>
                  </a:txBody>
                  <a:tcPr/>
                </a:tc>
              </a:tr>
              <a:tr h="3612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Ability to buy materialistic items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3572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long you can expect to live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3392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Whether your parents stay married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6189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Freedom to speak out against the government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3445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Being able to secure a good Job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3542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type of climate you live in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3221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Your physical safety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5995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Being able to attend social activities with friends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5919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That women have the same equal rights as men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673948" y="-239793"/>
            <a:ext cx="34665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Which qualities are most important to you?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3219" y="5598941"/>
            <a:ext cx="4974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you think of another quality not listed?      </a:t>
            </a:r>
          </a:p>
          <a:p>
            <a:r>
              <a:rPr lang="en-US" dirty="0" smtClean="0"/>
              <a:t>………………………………………………………………………………</a:t>
            </a:r>
          </a:p>
          <a:p>
            <a:r>
              <a:rPr lang="en-US" dirty="0" smtClean="0"/>
              <a:t>...................................................................................</a:t>
            </a:r>
          </a:p>
          <a:p>
            <a:r>
              <a:rPr lang="en-US" dirty="0" smtClean="0"/>
              <a:t>……………………………………………………………………………….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55039"/>
              </p:ext>
            </p:extLst>
          </p:nvPr>
        </p:nvGraphicFramePr>
        <p:xfrm>
          <a:off x="6356252" y="890937"/>
          <a:ext cx="4684541" cy="4481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4719"/>
                <a:gridCol w="1209822"/>
              </a:tblGrid>
              <a:tr h="53235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Quality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Importance 1-10</a:t>
                      </a:r>
                      <a:endParaRPr lang="en-GB" sz="1600" b="1" dirty="0"/>
                    </a:p>
                  </a:txBody>
                  <a:tcPr/>
                </a:tc>
              </a:tr>
              <a:tr h="3612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Ability to buy materialistic items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3572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long you can expect to live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3392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Whether your parents stay married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6189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Freedom to speak out against the government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3445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Being able to secure a good Job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3542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type of climate you live in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3221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Your physical safety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5995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Being able to attend social activities with friends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5919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That women have the same equal rights as men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56252" y="5587331"/>
            <a:ext cx="4974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you think of another quality not listed?      </a:t>
            </a:r>
          </a:p>
          <a:p>
            <a:r>
              <a:rPr lang="en-US" dirty="0" smtClean="0"/>
              <a:t>………………………………………………………………………………</a:t>
            </a:r>
          </a:p>
          <a:p>
            <a:r>
              <a:rPr lang="en-US" dirty="0" smtClean="0"/>
              <a:t>...................................................................................</a:t>
            </a:r>
          </a:p>
          <a:p>
            <a:r>
              <a:rPr lang="en-US" dirty="0" smtClean="0"/>
              <a:t>……………………………………………………………………………….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0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development?</a:t>
            </a:r>
          </a:p>
          <a:p>
            <a:r>
              <a:rPr lang="en-US" dirty="0" smtClean="0"/>
              <a:t>How do we measure development?</a:t>
            </a:r>
          </a:p>
          <a:p>
            <a:r>
              <a:rPr lang="en-US" dirty="0" smtClean="0"/>
              <a:t>What is a composite measurement?</a:t>
            </a:r>
          </a:p>
          <a:p>
            <a:r>
              <a:rPr lang="en-US" dirty="0" smtClean="0"/>
              <a:t>What is quality of life? How is it different?</a:t>
            </a:r>
            <a:endParaRPr lang="en-GB" dirty="0"/>
          </a:p>
        </p:txBody>
      </p:sp>
      <p:pic>
        <p:nvPicPr>
          <p:cNvPr id="4" name="Picture 2" descr="Image result for quality of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160" y="368681"/>
            <a:ext cx="4279505" cy="283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yYNjXRVFnT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8655" y="365125"/>
            <a:ext cx="11034690" cy="62070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52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Where to be born Index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(previously known as quality of life index)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19" y="1915777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Uses 10 indicators to measure quality of life – ranks countries between 1-10, 10 being the highest</a:t>
            </a:r>
          </a:p>
          <a:p>
            <a:r>
              <a:rPr lang="en-US" dirty="0"/>
              <a:t>Material well-being as measured by </a:t>
            </a:r>
            <a:r>
              <a:rPr lang="en-US" u="sng" dirty="0"/>
              <a:t>GDP per capita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u="sng" dirty="0" smtClean="0"/>
              <a:t>Life </a:t>
            </a:r>
            <a:r>
              <a:rPr lang="en-US" u="sng" dirty="0"/>
              <a:t>expectancy</a:t>
            </a:r>
            <a:r>
              <a:rPr lang="en-US" dirty="0"/>
              <a:t> at birth</a:t>
            </a:r>
          </a:p>
          <a:p>
            <a:r>
              <a:rPr lang="en-US" dirty="0"/>
              <a:t>The quality of family life based primarily on </a:t>
            </a:r>
            <a:r>
              <a:rPr lang="en-US" u="sng" dirty="0"/>
              <a:t>divorce rates</a:t>
            </a:r>
          </a:p>
          <a:p>
            <a:r>
              <a:rPr lang="en-US" dirty="0"/>
              <a:t>The state of </a:t>
            </a:r>
            <a:r>
              <a:rPr lang="en-US" u="sng" dirty="0"/>
              <a:t>political freedoms</a:t>
            </a:r>
          </a:p>
          <a:p>
            <a:r>
              <a:rPr lang="en-US" dirty="0"/>
              <a:t>Job security (measured by the </a:t>
            </a:r>
            <a:r>
              <a:rPr lang="en-US" u="sng" dirty="0"/>
              <a:t>unemployment rate)</a:t>
            </a:r>
          </a:p>
          <a:p>
            <a:r>
              <a:rPr lang="en-US" u="sng" dirty="0"/>
              <a:t>Climate</a:t>
            </a:r>
            <a:r>
              <a:rPr lang="en-US" dirty="0"/>
              <a:t> (measured by two variables: the average deviation of minimum and maximum monthly temperatures from 14 degrees Celsius; and the number of months in the year with less than 30mm rainfall)</a:t>
            </a:r>
          </a:p>
          <a:p>
            <a:r>
              <a:rPr lang="en-US" dirty="0"/>
              <a:t>Personal physical security ratings (based primarily on recorded</a:t>
            </a:r>
            <a:r>
              <a:rPr lang="en-US" u="sng" dirty="0"/>
              <a:t> homicide rates</a:t>
            </a:r>
            <a:r>
              <a:rPr lang="en-US" dirty="0"/>
              <a:t> and ratings for risk from crime and terrorism)</a:t>
            </a:r>
          </a:p>
          <a:p>
            <a:r>
              <a:rPr lang="en-US" dirty="0"/>
              <a:t>Quality of community life (based on </a:t>
            </a:r>
            <a:r>
              <a:rPr lang="en-US" u="sng" dirty="0"/>
              <a:t>membership in social </a:t>
            </a:r>
            <a:r>
              <a:rPr lang="en-US" u="sng" dirty="0" err="1"/>
              <a:t>organisations</a:t>
            </a:r>
            <a:r>
              <a:rPr lang="en-US" dirty="0"/>
              <a:t>)</a:t>
            </a:r>
          </a:p>
          <a:p>
            <a:r>
              <a:rPr lang="en-US" dirty="0"/>
              <a:t>Governance (measured by </a:t>
            </a:r>
            <a:r>
              <a:rPr lang="en-US" u="sng" dirty="0"/>
              <a:t>ratings for corruption</a:t>
            </a:r>
            <a:r>
              <a:rPr lang="en-US" dirty="0"/>
              <a:t>)</a:t>
            </a:r>
          </a:p>
          <a:p>
            <a:r>
              <a:rPr lang="en-US" u="sng" dirty="0"/>
              <a:t>Gender equality</a:t>
            </a:r>
            <a:r>
              <a:rPr lang="en-US" dirty="0"/>
              <a:t> (measured by the share of seats in parliament held by women)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4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4/4e/Where-to-be-born-index-2013.jpg/1920px-Where-to-be-born-index-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187447"/>
            <a:ext cx="11732654" cy="50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commons/thumb/4/4e/Where-to-be-born-index-2013.jpg/1920px-Where-to-be-born-index-2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8" t="19939" r="3096" b="53511"/>
          <a:stretch/>
        </p:blipFill>
        <p:spPr bwMode="auto">
          <a:xfrm>
            <a:off x="296214" y="3443023"/>
            <a:ext cx="2331076" cy="316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60676" y="1159099"/>
            <a:ext cx="1481070" cy="1390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074276" y="5363844"/>
            <a:ext cx="5821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Task: </a:t>
            </a:r>
            <a:r>
              <a:rPr lang="en-US" sz="2400" b="1" dirty="0" smtClean="0"/>
              <a:t>Describe what this map tells you about quality of life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371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rankings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958" t="13028" r="56467" b="37002"/>
          <a:stretch/>
        </p:blipFill>
        <p:spPr>
          <a:xfrm>
            <a:off x="0" y="759853"/>
            <a:ext cx="6061657" cy="5168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452" t="47382" r="59338" b="9629"/>
          <a:stretch/>
        </p:blipFill>
        <p:spPr>
          <a:xfrm>
            <a:off x="5640946" y="1407986"/>
            <a:ext cx="5808372" cy="476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11" y="0"/>
            <a:ext cx="10515600" cy="1325563"/>
          </a:xfrm>
        </p:spPr>
        <p:txBody>
          <a:bodyPr/>
          <a:lstStyle/>
          <a:p>
            <a:r>
              <a:rPr lang="en-US" dirty="0" smtClean="0"/>
              <a:t>Exam question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470" y="1325562"/>
            <a:ext cx="10515600" cy="4983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‘ Explain how the quality of life might vary between one named LIC and one named HIC’							(6)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Try to include well developed explanations like this…</a:t>
            </a:r>
          </a:p>
          <a:p>
            <a:pPr marL="0" indent="0">
              <a:buNone/>
            </a:pPr>
            <a:r>
              <a:rPr lang="en-US" i="1" dirty="0" smtClean="0"/>
              <a:t>The quality of life in a country might be affected by </a:t>
            </a:r>
            <a:r>
              <a:rPr lang="en-US" b="1" i="1" u="sng" dirty="0" smtClean="0"/>
              <a:t>employment rate</a:t>
            </a:r>
            <a:r>
              <a:rPr lang="en-US" i="1" dirty="0" smtClean="0"/>
              <a:t>. </a:t>
            </a:r>
            <a:r>
              <a:rPr lang="en-US" b="1" i="1" u="sng" dirty="0" smtClean="0"/>
              <a:t>This is because </a:t>
            </a:r>
            <a:r>
              <a:rPr lang="en-US" i="1" dirty="0"/>
              <a:t>h</a:t>
            </a:r>
            <a:r>
              <a:rPr lang="en-US" i="1" dirty="0" smtClean="0"/>
              <a:t>aving </a:t>
            </a:r>
            <a:r>
              <a:rPr lang="en-US" i="1" dirty="0" smtClean="0"/>
              <a:t>job security </a:t>
            </a:r>
            <a:r>
              <a:rPr lang="en-US" b="1" i="1" u="sng" dirty="0" smtClean="0"/>
              <a:t>means that </a:t>
            </a:r>
            <a:r>
              <a:rPr lang="en-US" i="1" dirty="0" smtClean="0"/>
              <a:t>people feel safe and confident that they will have a disposable income. </a:t>
            </a:r>
            <a:r>
              <a:rPr lang="en-US" b="1" i="1" u="sng" dirty="0" smtClean="0"/>
              <a:t>Therefore </a:t>
            </a:r>
            <a:r>
              <a:rPr lang="en-US" i="1" dirty="0" smtClean="0"/>
              <a:t>they </a:t>
            </a:r>
            <a:r>
              <a:rPr lang="en-US" i="1" dirty="0" smtClean="0"/>
              <a:t>can enjoy their leisure time and will be able to afford to live a comfortable life. For </a:t>
            </a:r>
            <a:r>
              <a:rPr lang="en-US" i="1" dirty="0" smtClean="0"/>
              <a:t>example, in a </a:t>
            </a:r>
            <a:r>
              <a:rPr lang="en-US" i="1" dirty="0" smtClean="0"/>
              <a:t>HIC such as</a:t>
            </a:r>
            <a:r>
              <a:rPr lang="en-US" i="1" dirty="0" smtClean="0"/>
              <a:t>…. </a:t>
            </a:r>
            <a:r>
              <a:rPr lang="en-US" b="1" i="1" u="sng" dirty="0" smtClean="0"/>
              <a:t>Australia</a:t>
            </a:r>
            <a:r>
              <a:rPr lang="en-US" i="1" dirty="0" smtClean="0"/>
              <a:t> the chances of being employed are higher </a:t>
            </a:r>
            <a:r>
              <a:rPr lang="en-US" b="1" i="1" u="sng" dirty="0" smtClean="0"/>
              <a:t>therefore</a:t>
            </a:r>
            <a:r>
              <a:rPr lang="en-US" i="1" dirty="0" smtClean="0"/>
              <a:t> people have a better quality of life.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750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81" y="120427"/>
            <a:ext cx="10515600" cy="1325563"/>
          </a:xfrm>
        </p:spPr>
        <p:txBody>
          <a:bodyPr/>
          <a:lstStyle/>
          <a:p>
            <a:r>
              <a:rPr lang="en-US" dirty="0" smtClean="0"/>
              <a:t>Marking criteria – Peer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81" y="1696836"/>
            <a:ext cx="10515600" cy="4351338"/>
          </a:xfrm>
        </p:spPr>
        <p:txBody>
          <a:bodyPr/>
          <a:lstStyle/>
          <a:p>
            <a:r>
              <a:rPr lang="en-US" dirty="0" smtClean="0"/>
              <a:t>Names and gives suitable examples of LIC/HIC</a:t>
            </a:r>
          </a:p>
          <a:p>
            <a:r>
              <a:rPr lang="en-US" dirty="0" smtClean="0"/>
              <a:t>Uses several relevant (</a:t>
            </a:r>
            <a:r>
              <a:rPr lang="en-US" dirty="0" err="1" smtClean="0"/>
              <a:t>QoL</a:t>
            </a:r>
            <a:r>
              <a:rPr lang="en-US" dirty="0" smtClean="0"/>
              <a:t>) indicators to explain differences, such as life expectancy, low levels of crime, gender equality</a:t>
            </a:r>
          </a:p>
          <a:p>
            <a:r>
              <a:rPr lang="en-US" dirty="0" smtClean="0"/>
              <a:t>Makes point that </a:t>
            </a:r>
            <a:r>
              <a:rPr lang="en-US" dirty="0" err="1" smtClean="0"/>
              <a:t>QoL</a:t>
            </a:r>
            <a:r>
              <a:rPr lang="en-US" dirty="0" smtClean="0"/>
              <a:t> is more than just economic development, it can indicate happiness, life satisfaction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Uses good connective language to explain key differences e.g. ‘whereas’, ‘therefore’, ‘this means that’… </a:t>
            </a:r>
          </a:p>
          <a:p>
            <a:r>
              <a:rPr lang="en-US" dirty="0" smtClean="0"/>
              <a:t>Each point is well developed and uses appropriate terminology and correct grammar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8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648" t="21846" r="22615" b="7242"/>
          <a:stretch/>
        </p:blipFill>
        <p:spPr>
          <a:xfrm>
            <a:off x="1558345" y="-159181"/>
            <a:ext cx="9324304" cy="65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360</Words>
  <Application>Microsoft Office PowerPoint</Application>
  <PresentationFormat>Widescreen</PresentationFormat>
  <Paragraphs>67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Measuring Quality of Life</vt:lpstr>
      <vt:lpstr>Recap</vt:lpstr>
      <vt:lpstr>PowerPoint Presentation</vt:lpstr>
      <vt:lpstr>Where to be born Index  (previously known as quality of life index)</vt:lpstr>
      <vt:lpstr>PowerPoint Presentation</vt:lpstr>
      <vt:lpstr>2013 rankings</vt:lpstr>
      <vt:lpstr>Exam question Practice</vt:lpstr>
      <vt:lpstr>Marking criteria – Peer Assessment</vt:lpstr>
      <vt:lpstr>PowerPoint Presentation</vt:lpstr>
      <vt:lpstr>Which qualities are most important to you?</vt:lpstr>
    </vt:vector>
  </TitlesOfParts>
  <Company>Aldar Academies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Quality of Life</dc:title>
  <dc:creator>Mark Alexander Gostelow</dc:creator>
  <cp:lastModifiedBy>Mark Alexander Gostelow</cp:lastModifiedBy>
  <cp:revision>16</cp:revision>
  <dcterms:created xsi:type="dcterms:W3CDTF">2016-10-23T10:49:59Z</dcterms:created>
  <dcterms:modified xsi:type="dcterms:W3CDTF">2016-10-25T12:04:31Z</dcterms:modified>
</cp:coreProperties>
</file>