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7" autoAdjust="0"/>
    <p:restoredTop sz="94660"/>
  </p:normalViewPr>
  <p:slideViewPr>
    <p:cSldViewPr snapToGrid="0">
      <p:cViewPr varScale="1">
        <p:scale>
          <a:sx n="61" d="100"/>
          <a:sy n="61" d="100"/>
        </p:scale>
        <p:origin x="96"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B3594D5-AD43-48B7-8D9F-9A5962824A33}" type="datetimeFigureOut">
              <a:rPr lang="en-GB" smtClean="0"/>
              <a:t>07/11/2016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9B5062-5F2B-4725-ACDA-9776F55D4FC4}" type="slidenum">
              <a:rPr lang="en-GB" smtClean="0"/>
              <a:t>‹#›</a:t>
            </a:fld>
            <a:endParaRPr lang="en-GB"/>
          </a:p>
        </p:txBody>
      </p:sp>
    </p:spTree>
    <p:extLst>
      <p:ext uri="{BB962C8B-B14F-4D97-AF65-F5344CB8AC3E}">
        <p14:creationId xmlns:p14="http://schemas.microsoft.com/office/powerpoint/2010/main" val="1366133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3594D5-AD43-48B7-8D9F-9A5962824A33}" type="datetimeFigureOut">
              <a:rPr lang="en-GB" smtClean="0"/>
              <a:t>07/11/2016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9B5062-5F2B-4725-ACDA-9776F55D4FC4}" type="slidenum">
              <a:rPr lang="en-GB" smtClean="0"/>
              <a:t>‹#›</a:t>
            </a:fld>
            <a:endParaRPr lang="en-GB"/>
          </a:p>
        </p:txBody>
      </p:sp>
    </p:spTree>
    <p:extLst>
      <p:ext uri="{BB962C8B-B14F-4D97-AF65-F5344CB8AC3E}">
        <p14:creationId xmlns:p14="http://schemas.microsoft.com/office/powerpoint/2010/main" val="833505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3594D5-AD43-48B7-8D9F-9A5962824A33}" type="datetimeFigureOut">
              <a:rPr lang="en-GB" smtClean="0"/>
              <a:t>07/11/2016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9B5062-5F2B-4725-ACDA-9776F55D4FC4}" type="slidenum">
              <a:rPr lang="en-GB" smtClean="0"/>
              <a:t>‹#›</a:t>
            </a:fld>
            <a:endParaRPr lang="en-GB"/>
          </a:p>
        </p:txBody>
      </p:sp>
    </p:spTree>
    <p:extLst>
      <p:ext uri="{BB962C8B-B14F-4D97-AF65-F5344CB8AC3E}">
        <p14:creationId xmlns:p14="http://schemas.microsoft.com/office/powerpoint/2010/main" val="1915332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3594D5-AD43-48B7-8D9F-9A5962824A33}" type="datetimeFigureOut">
              <a:rPr lang="en-GB" smtClean="0"/>
              <a:t>07/11/2016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9B5062-5F2B-4725-ACDA-9776F55D4FC4}" type="slidenum">
              <a:rPr lang="en-GB" smtClean="0"/>
              <a:t>‹#›</a:t>
            </a:fld>
            <a:endParaRPr lang="en-GB"/>
          </a:p>
        </p:txBody>
      </p:sp>
    </p:spTree>
    <p:extLst>
      <p:ext uri="{BB962C8B-B14F-4D97-AF65-F5344CB8AC3E}">
        <p14:creationId xmlns:p14="http://schemas.microsoft.com/office/powerpoint/2010/main" val="2176789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3594D5-AD43-48B7-8D9F-9A5962824A33}" type="datetimeFigureOut">
              <a:rPr lang="en-GB" smtClean="0"/>
              <a:t>07/11/2016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9B5062-5F2B-4725-ACDA-9776F55D4FC4}" type="slidenum">
              <a:rPr lang="en-GB" smtClean="0"/>
              <a:t>‹#›</a:t>
            </a:fld>
            <a:endParaRPr lang="en-GB"/>
          </a:p>
        </p:txBody>
      </p:sp>
    </p:spTree>
    <p:extLst>
      <p:ext uri="{BB962C8B-B14F-4D97-AF65-F5344CB8AC3E}">
        <p14:creationId xmlns:p14="http://schemas.microsoft.com/office/powerpoint/2010/main" val="79512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B3594D5-AD43-48B7-8D9F-9A5962824A33}" type="datetimeFigureOut">
              <a:rPr lang="en-GB" smtClean="0"/>
              <a:t>07/11/2016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9B5062-5F2B-4725-ACDA-9776F55D4FC4}" type="slidenum">
              <a:rPr lang="en-GB" smtClean="0"/>
              <a:t>‹#›</a:t>
            </a:fld>
            <a:endParaRPr lang="en-GB"/>
          </a:p>
        </p:txBody>
      </p:sp>
    </p:spTree>
    <p:extLst>
      <p:ext uri="{BB962C8B-B14F-4D97-AF65-F5344CB8AC3E}">
        <p14:creationId xmlns:p14="http://schemas.microsoft.com/office/powerpoint/2010/main" val="3008826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B3594D5-AD43-48B7-8D9F-9A5962824A33}" type="datetimeFigureOut">
              <a:rPr lang="en-GB" smtClean="0"/>
              <a:t>07/11/2016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9B5062-5F2B-4725-ACDA-9776F55D4FC4}" type="slidenum">
              <a:rPr lang="en-GB" smtClean="0"/>
              <a:t>‹#›</a:t>
            </a:fld>
            <a:endParaRPr lang="en-GB"/>
          </a:p>
        </p:txBody>
      </p:sp>
    </p:spTree>
    <p:extLst>
      <p:ext uri="{BB962C8B-B14F-4D97-AF65-F5344CB8AC3E}">
        <p14:creationId xmlns:p14="http://schemas.microsoft.com/office/powerpoint/2010/main" val="55046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B3594D5-AD43-48B7-8D9F-9A5962824A33}" type="datetimeFigureOut">
              <a:rPr lang="en-GB" smtClean="0"/>
              <a:t>07/11/2016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9B5062-5F2B-4725-ACDA-9776F55D4FC4}" type="slidenum">
              <a:rPr lang="en-GB" smtClean="0"/>
              <a:t>‹#›</a:t>
            </a:fld>
            <a:endParaRPr lang="en-GB"/>
          </a:p>
        </p:txBody>
      </p:sp>
    </p:spTree>
    <p:extLst>
      <p:ext uri="{BB962C8B-B14F-4D97-AF65-F5344CB8AC3E}">
        <p14:creationId xmlns:p14="http://schemas.microsoft.com/office/powerpoint/2010/main" val="2609817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594D5-AD43-48B7-8D9F-9A5962824A33}" type="datetimeFigureOut">
              <a:rPr lang="en-GB" smtClean="0"/>
              <a:t>07/11/2016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9B5062-5F2B-4725-ACDA-9776F55D4FC4}" type="slidenum">
              <a:rPr lang="en-GB" smtClean="0"/>
              <a:t>‹#›</a:t>
            </a:fld>
            <a:endParaRPr lang="en-GB"/>
          </a:p>
        </p:txBody>
      </p:sp>
    </p:spTree>
    <p:extLst>
      <p:ext uri="{BB962C8B-B14F-4D97-AF65-F5344CB8AC3E}">
        <p14:creationId xmlns:p14="http://schemas.microsoft.com/office/powerpoint/2010/main" val="1273875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3594D5-AD43-48B7-8D9F-9A5962824A33}" type="datetimeFigureOut">
              <a:rPr lang="en-GB" smtClean="0"/>
              <a:t>07/11/2016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9B5062-5F2B-4725-ACDA-9776F55D4FC4}" type="slidenum">
              <a:rPr lang="en-GB" smtClean="0"/>
              <a:t>‹#›</a:t>
            </a:fld>
            <a:endParaRPr lang="en-GB"/>
          </a:p>
        </p:txBody>
      </p:sp>
    </p:spTree>
    <p:extLst>
      <p:ext uri="{BB962C8B-B14F-4D97-AF65-F5344CB8AC3E}">
        <p14:creationId xmlns:p14="http://schemas.microsoft.com/office/powerpoint/2010/main" val="126482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3594D5-AD43-48B7-8D9F-9A5962824A33}" type="datetimeFigureOut">
              <a:rPr lang="en-GB" smtClean="0"/>
              <a:t>07/11/2016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9B5062-5F2B-4725-ACDA-9776F55D4FC4}" type="slidenum">
              <a:rPr lang="en-GB" smtClean="0"/>
              <a:t>‹#›</a:t>
            </a:fld>
            <a:endParaRPr lang="en-GB"/>
          </a:p>
        </p:txBody>
      </p:sp>
    </p:spTree>
    <p:extLst>
      <p:ext uri="{BB962C8B-B14F-4D97-AF65-F5344CB8AC3E}">
        <p14:creationId xmlns:p14="http://schemas.microsoft.com/office/powerpoint/2010/main" val="1067283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3594D5-AD43-48B7-8D9F-9A5962824A33}" type="datetimeFigureOut">
              <a:rPr lang="en-GB" smtClean="0"/>
              <a:t>07/11/2016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B5062-5F2B-4725-ACDA-9776F55D4FC4}" type="slidenum">
              <a:rPr lang="en-GB" smtClean="0"/>
              <a:t>‹#›</a:t>
            </a:fld>
            <a:endParaRPr lang="en-GB"/>
          </a:p>
        </p:txBody>
      </p:sp>
    </p:spTree>
    <p:extLst>
      <p:ext uri="{BB962C8B-B14F-4D97-AF65-F5344CB8AC3E}">
        <p14:creationId xmlns:p14="http://schemas.microsoft.com/office/powerpoint/2010/main" val="3267223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2646" y="-1193800"/>
            <a:ext cx="9144000" cy="2387600"/>
          </a:xfrm>
        </p:spPr>
        <p:txBody>
          <a:bodyPr/>
          <a:lstStyle/>
          <a:p>
            <a:r>
              <a:rPr lang="en-US" u="sng" dirty="0" smtClean="0"/>
              <a:t>Development Gaps</a:t>
            </a:r>
            <a:endParaRPr lang="en-GB" u="sng" dirty="0"/>
          </a:p>
        </p:txBody>
      </p:sp>
      <p:sp>
        <p:nvSpPr>
          <p:cNvPr id="3" name="Subtitle 2"/>
          <p:cNvSpPr>
            <a:spLocks noGrp="1"/>
          </p:cNvSpPr>
          <p:nvPr>
            <p:ph type="subTitle" idx="1"/>
          </p:nvPr>
        </p:nvSpPr>
        <p:spPr>
          <a:xfrm>
            <a:off x="1552135" y="1646629"/>
            <a:ext cx="9561342" cy="1655762"/>
          </a:xfrm>
        </p:spPr>
        <p:txBody>
          <a:bodyPr>
            <a:noAutofit/>
          </a:bodyPr>
          <a:lstStyle/>
          <a:p>
            <a:pPr algn="l"/>
            <a:r>
              <a:rPr lang="en-US" sz="3200" dirty="0" smtClean="0"/>
              <a:t>LO:</a:t>
            </a:r>
          </a:p>
          <a:p>
            <a:pPr marL="342900" indent="-342900" algn="l">
              <a:buFont typeface="Arial" panose="020B0604020202020204" pitchFamily="34" charset="0"/>
              <a:buChar char="•"/>
            </a:pPr>
            <a:r>
              <a:rPr lang="en-US" sz="3200" dirty="0" smtClean="0"/>
              <a:t>To </a:t>
            </a:r>
            <a:r>
              <a:rPr lang="en-GB" sz="3200" dirty="0" smtClean="0"/>
              <a:t>outline </a:t>
            </a:r>
            <a:r>
              <a:rPr lang="en-GB" sz="3200" dirty="0"/>
              <a:t>regional disparities within one </a:t>
            </a:r>
            <a:r>
              <a:rPr lang="en-GB" sz="3200" dirty="0" smtClean="0"/>
              <a:t>country and </a:t>
            </a:r>
            <a:r>
              <a:rPr lang="en-GB" sz="3200" dirty="0"/>
              <a:t>explain the causes, consequences and management of these regional disparities </a:t>
            </a:r>
          </a:p>
        </p:txBody>
      </p:sp>
    </p:spTree>
    <p:extLst>
      <p:ext uri="{BB962C8B-B14F-4D97-AF65-F5344CB8AC3E}">
        <p14:creationId xmlns:p14="http://schemas.microsoft.com/office/powerpoint/2010/main" val="2428726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475"/>
            <a:ext cx="10515600" cy="1325563"/>
          </a:xfrm>
        </p:spPr>
        <p:txBody>
          <a:bodyPr/>
          <a:lstStyle/>
          <a:p>
            <a:r>
              <a:rPr lang="en-US" dirty="0" smtClean="0"/>
              <a:t>What is a development gap?</a:t>
            </a:r>
            <a:endParaRPr lang="en-GB" dirty="0"/>
          </a:p>
        </p:txBody>
      </p:sp>
      <p:sp>
        <p:nvSpPr>
          <p:cNvPr id="3" name="Content Placeholder 2"/>
          <p:cNvSpPr>
            <a:spLocks noGrp="1"/>
          </p:cNvSpPr>
          <p:nvPr>
            <p:ph idx="1"/>
          </p:nvPr>
        </p:nvSpPr>
        <p:spPr>
          <a:xfrm>
            <a:off x="811529" y="1081088"/>
            <a:ext cx="10515600" cy="4351338"/>
          </a:xfrm>
        </p:spPr>
        <p:txBody>
          <a:bodyPr/>
          <a:lstStyle/>
          <a:p>
            <a:r>
              <a:rPr lang="en-US" dirty="0" smtClean="0"/>
              <a:t>‘It is the difference in ‘standard of living’ between the highest and lowest developed countries and regions in the world. It is argued that the gap is widening as rich countries continue to get richer while many poor countries do not’</a:t>
            </a:r>
            <a:endParaRPr lang="en-GB" dirty="0"/>
          </a:p>
        </p:txBody>
      </p:sp>
      <p:pic>
        <p:nvPicPr>
          <p:cNvPr id="1026" name="Picture 2" descr="Image result for ri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612" y="3169920"/>
            <a:ext cx="3208167" cy="266319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po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2658" y="3270250"/>
            <a:ext cx="3238500" cy="2162176"/>
          </a:xfrm>
          <a:prstGeom prst="rect">
            <a:avLst/>
          </a:prstGeom>
          <a:noFill/>
          <a:extLst>
            <a:ext uri="{909E8E84-426E-40DD-AFC4-6F175D3DCCD1}">
              <a14:hiddenFill xmlns:a14="http://schemas.microsoft.com/office/drawing/2010/main">
                <a:solidFill>
                  <a:srgbClr val="FFFFFF"/>
                </a:solidFill>
              </a14:hiddenFill>
            </a:ext>
          </a:extLst>
        </p:spPr>
      </p:pic>
      <p:sp>
        <p:nvSpPr>
          <p:cNvPr id="4" name="Left Arrow 3"/>
          <p:cNvSpPr/>
          <p:nvPr/>
        </p:nvSpPr>
        <p:spPr>
          <a:xfrm>
            <a:off x="5715000" y="2792333"/>
            <a:ext cx="1385570" cy="7551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Left Arrow 6"/>
          <p:cNvSpPr/>
          <p:nvPr/>
        </p:nvSpPr>
        <p:spPr>
          <a:xfrm>
            <a:off x="4953000" y="4023479"/>
            <a:ext cx="2232659" cy="74310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Left Arrow 7"/>
          <p:cNvSpPr/>
          <p:nvPr/>
        </p:nvSpPr>
        <p:spPr>
          <a:xfrm>
            <a:off x="4267347" y="5242560"/>
            <a:ext cx="2918312" cy="77005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own Arrow 5"/>
          <p:cNvSpPr/>
          <p:nvPr/>
        </p:nvSpPr>
        <p:spPr>
          <a:xfrm>
            <a:off x="7835705" y="3038622"/>
            <a:ext cx="253218" cy="258896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Arrow Connector 9"/>
          <p:cNvCxnSpPr/>
          <p:nvPr/>
        </p:nvCxnSpPr>
        <p:spPr>
          <a:xfrm flipH="1" flipV="1">
            <a:off x="8271803" y="5432426"/>
            <a:ext cx="717452" cy="58019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989255" y="5479361"/>
            <a:ext cx="2433710" cy="1200329"/>
          </a:xfrm>
          <a:prstGeom prst="rect">
            <a:avLst/>
          </a:prstGeom>
          <a:noFill/>
        </p:spPr>
        <p:txBody>
          <a:bodyPr wrap="square" rtlCol="0">
            <a:spAutoFit/>
          </a:bodyPr>
          <a:lstStyle/>
          <a:p>
            <a:r>
              <a:rPr lang="en-US" sz="2400" dirty="0" smtClean="0"/>
              <a:t>People believe the gap is increasing</a:t>
            </a:r>
            <a:endParaRPr lang="en-GB" sz="2400" dirty="0"/>
          </a:p>
        </p:txBody>
      </p:sp>
    </p:spTree>
    <p:extLst>
      <p:ext uri="{BB962C8B-B14F-4D97-AF65-F5344CB8AC3E}">
        <p14:creationId xmlns:p14="http://schemas.microsoft.com/office/powerpoint/2010/main" val="4208579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560" y="0"/>
            <a:ext cx="10515600" cy="1325563"/>
          </a:xfrm>
        </p:spPr>
        <p:txBody>
          <a:bodyPr/>
          <a:lstStyle/>
          <a:p>
            <a:r>
              <a:rPr lang="en-US" u="sng" dirty="0" smtClean="0"/>
              <a:t>Regional Disparities</a:t>
            </a:r>
            <a:endParaRPr lang="en-GB" u="sng" dirty="0"/>
          </a:p>
        </p:txBody>
      </p:sp>
      <p:sp>
        <p:nvSpPr>
          <p:cNvPr id="3" name="Content Placeholder 2"/>
          <p:cNvSpPr>
            <a:spLocks noGrp="1"/>
          </p:cNvSpPr>
          <p:nvPr>
            <p:ph idx="1"/>
          </p:nvPr>
        </p:nvSpPr>
        <p:spPr>
          <a:xfrm>
            <a:off x="576776" y="1325563"/>
            <a:ext cx="11643360" cy="4351338"/>
          </a:xfrm>
        </p:spPr>
        <p:txBody>
          <a:bodyPr/>
          <a:lstStyle/>
          <a:p>
            <a:r>
              <a:rPr lang="en-US" dirty="0" smtClean="0"/>
              <a:t>Development gaps can also occur within countries, as there are often wide gaps between the richest and poorest within some regions. </a:t>
            </a:r>
          </a:p>
          <a:p>
            <a:r>
              <a:rPr lang="en-US" dirty="0" smtClean="0"/>
              <a:t>Many countries have what is known as a </a:t>
            </a:r>
          </a:p>
          <a:p>
            <a:pPr marL="0" indent="0">
              <a:buNone/>
            </a:pPr>
            <a:endParaRPr lang="en-US" dirty="0" smtClean="0"/>
          </a:p>
          <a:p>
            <a:pPr lvl="1"/>
            <a:r>
              <a:rPr lang="en-US" sz="2800" b="1" u="sng" dirty="0" smtClean="0"/>
              <a:t>Core: </a:t>
            </a:r>
            <a:r>
              <a:rPr lang="en-US" sz="2800" dirty="0" smtClean="0"/>
              <a:t>A concentrated area of high economic development and prosperity</a:t>
            </a:r>
          </a:p>
          <a:p>
            <a:pPr marL="457200" lvl="1" indent="0">
              <a:buNone/>
            </a:pPr>
            <a:r>
              <a:rPr lang="en-US" sz="2800" dirty="0" smtClean="0"/>
              <a:t>	&amp;</a:t>
            </a:r>
          </a:p>
          <a:p>
            <a:pPr lvl="1"/>
            <a:r>
              <a:rPr lang="en-US" sz="2800" b="1" u="sng" dirty="0" smtClean="0"/>
              <a:t>Periphery: </a:t>
            </a:r>
            <a:r>
              <a:rPr lang="en-US" sz="2800" dirty="0" smtClean="0"/>
              <a:t>A poorer region with less economic growth</a:t>
            </a:r>
            <a:endParaRPr lang="en-GB" sz="2800" dirty="0"/>
          </a:p>
        </p:txBody>
      </p:sp>
      <p:sp>
        <p:nvSpPr>
          <p:cNvPr id="4" name="Rectangle 3"/>
          <p:cNvSpPr/>
          <p:nvPr/>
        </p:nvSpPr>
        <p:spPr>
          <a:xfrm>
            <a:off x="2118360" y="3131504"/>
            <a:ext cx="9707880" cy="579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2910840" y="3947160"/>
            <a:ext cx="8702040" cy="579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0739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 y="0"/>
            <a:ext cx="10515600" cy="1325563"/>
          </a:xfrm>
        </p:spPr>
        <p:txBody>
          <a:bodyPr/>
          <a:lstStyle/>
          <a:p>
            <a:r>
              <a:rPr lang="en-US" u="sng" dirty="0" smtClean="0"/>
              <a:t>Case Study of regional disparity: Italy </a:t>
            </a:r>
            <a:endParaRPr lang="en-GB" u="sng" dirty="0"/>
          </a:p>
        </p:txBody>
      </p:sp>
      <p:sp>
        <p:nvSpPr>
          <p:cNvPr id="3" name="Content Placeholder 2"/>
          <p:cNvSpPr>
            <a:spLocks noGrp="1"/>
          </p:cNvSpPr>
          <p:nvPr>
            <p:ph idx="1"/>
          </p:nvPr>
        </p:nvSpPr>
        <p:spPr>
          <a:xfrm>
            <a:off x="838200" y="1825625"/>
            <a:ext cx="5562600" cy="4351338"/>
          </a:xfrm>
        </p:spPr>
        <p:txBody>
          <a:bodyPr/>
          <a:lstStyle/>
          <a:p>
            <a:pPr marL="0" indent="0">
              <a:buNone/>
            </a:pPr>
            <a:r>
              <a:rPr lang="en-US" dirty="0" smtClean="0"/>
              <a:t>Italy has a very obvious north/south divide in terms of its economic development.</a:t>
            </a:r>
          </a:p>
          <a:p>
            <a:pPr marL="0" indent="0">
              <a:buNone/>
            </a:pPr>
            <a:endParaRPr lang="en-US" dirty="0"/>
          </a:p>
          <a:p>
            <a:pPr marL="0" indent="0">
              <a:buNone/>
            </a:pPr>
            <a:r>
              <a:rPr lang="en-US" dirty="0" smtClean="0"/>
              <a:t>Task: Read the case study in the text book and complete the information sheet. </a:t>
            </a:r>
            <a:endParaRPr lang="en-GB" dirty="0"/>
          </a:p>
        </p:txBody>
      </p:sp>
      <p:pic>
        <p:nvPicPr>
          <p:cNvPr id="2050" name="Picture 2" descr="Image result for map of ita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0119" y="1825625"/>
            <a:ext cx="4930706" cy="3703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4313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587</TotalTime>
  <Words>162</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Development Gaps</vt:lpstr>
      <vt:lpstr>What is a development gap?</vt:lpstr>
      <vt:lpstr>Regional Disparities</vt:lpstr>
      <vt:lpstr>Case Study of regional disparity: Italy </vt:lpstr>
    </vt:vector>
  </TitlesOfParts>
  <Company>Aldar Academies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Gaps</dc:title>
  <dc:creator>Mark Alexander Gostelow</dc:creator>
  <cp:lastModifiedBy>Mark Alexander Gostelow</cp:lastModifiedBy>
  <cp:revision>9</cp:revision>
  <dcterms:created xsi:type="dcterms:W3CDTF">2016-11-02T11:20:31Z</dcterms:created>
  <dcterms:modified xsi:type="dcterms:W3CDTF">2016-11-07T12:05:23Z</dcterms:modified>
</cp:coreProperties>
</file>