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5" r:id="rId2"/>
    <p:sldId id="273" r:id="rId3"/>
    <p:sldId id="262" r:id="rId4"/>
    <p:sldId id="264" r:id="rId5"/>
    <p:sldId id="274"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33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A7990-6A5F-4B22-BC26-B1600DEE01C1}" type="datetimeFigureOut">
              <a:rPr lang="en-GB" smtClean="0"/>
              <a:t>18/11/2019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F17884-DD85-4471-BC95-665B513BA30D}" type="slidenum">
              <a:rPr lang="en-GB" smtClean="0"/>
              <a:t>‹#›</a:t>
            </a:fld>
            <a:endParaRPr lang="en-GB"/>
          </a:p>
        </p:txBody>
      </p:sp>
    </p:spTree>
    <p:extLst>
      <p:ext uri="{BB962C8B-B14F-4D97-AF65-F5344CB8AC3E}">
        <p14:creationId xmlns:p14="http://schemas.microsoft.com/office/powerpoint/2010/main" val="806117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17884-DD85-4471-BC95-665B513BA30D}" type="slidenum">
              <a:rPr lang="en-GB" smtClean="0"/>
              <a:t>6</a:t>
            </a:fld>
            <a:endParaRPr lang="en-GB"/>
          </a:p>
        </p:txBody>
      </p:sp>
    </p:spTree>
    <p:extLst>
      <p:ext uri="{BB962C8B-B14F-4D97-AF65-F5344CB8AC3E}">
        <p14:creationId xmlns:p14="http://schemas.microsoft.com/office/powerpoint/2010/main" val="2384772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85E9C7-00E9-4B8E-832C-0688E09DDD86}"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34CF3E-529D-4FD1-B44A-83DC0B724680}" type="slidenum">
              <a:rPr lang="en-GB" smtClean="0"/>
              <a:t>‹#›</a:t>
            </a:fld>
            <a:endParaRPr lang="en-GB"/>
          </a:p>
        </p:txBody>
      </p:sp>
    </p:spTree>
    <p:extLst>
      <p:ext uri="{BB962C8B-B14F-4D97-AF65-F5344CB8AC3E}">
        <p14:creationId xmlns:p14="http://schemas.microsoft.com/office/powerpoint/2010/main" val="353642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85E9C7-00E9-4B8E-832C-0688E09DDD86}"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34CF3E-529D-4FD1-B44A-83DC0B724680}" type="slidenum">
              <a:rPr lang="en-GB" smtClean="0"/>
              <a:t>‹#›</a:t>
            </a:fld>
            <a:endParaRPr lang="en-GB"/>
          </a:p>
        </p:txBody>
      </p:sp>
    </p:spTree>
    <p:extLst>
      <p:ext uri="{BB962C8B-B14F-4D97-AF65-F5344CB8AC3E}">
        <p14:creationId xmlns:p14="http://schemas.microsoft.com/office/powerpoint/2010/main" val="1705277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85E9C7-00E9-4B8E-832C-0688E09DDD86}"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34CF3E-529D-4FD1-B44A-83DC0B724680}" type="slidenum">
              <a:rPr lang="en-GB" smtClean="0"/>
              <a:t>‹#›</a:t>
            </a:fld>
            <a:endParaRPr lang="en-GB"/>
          </a:p>
        </p:txBody>
      </p:sp>
    </p:spTree>
    <p:extLst>
      <p:ext uri="{BB962C8B-B14F-4D97-AF65-F5344CB8AC3E}">
        <p14:creationId xmlns:p14="http://schemas.microsoft.com/office/powerpoint/2010/main" val="1803002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26" name="Picture 2" descr="https://edutechdebate.org/wp-content/uploads/2011/07/cell_phone_afric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96" r="609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128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026" name="Picture 2" descr="https://edutechdebate.org/wp-content/uploads/2011/07/cell_phone_afric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96" r="609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426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026" name="Picture 2" descr="https://edutechdebate.org/wp-content/uploads/2011/07/cell_phone_afric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96" r="609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67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1026" name="Picture 2" descr="https://edutechdebate.org/wp-content/uploads/2011/07/cell_phone_afric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96" r="609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06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85E9C7-00E9-4B8E-832C-0688E09DDD86}"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34CF3E-529D-4FD1-B44A-83DC0B724680}" type="slidenum">
              <a:rPr lang="en-GB" smtClean="0"/>
              <a:t>‹#›</a:t>
            </a:fld>
            <a:endParaRPr lang="en-GB"/>
          </a:p>
        </p:txBody>
      </p:sp>
    </p:spTree>
    <p:extLst>
      <p:ext uri="{BB962C8B-B14F-4D97-AF65-F5344CB8AC3E}">
        <p14:creationId xmlns:p14="http://schemas.microsoft.com/office/powerpoint/2010/main" val="63400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85E9C7-00E9-4B8E-832C-0688E09DDD86}"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34CF3E-529D-4FD1-B44A-83DC0B724680}" type="slidenum">
              <a:rPr lang="en-GB" smtClean="0"/>
              <a:t>‹#›</a:t>
            </a:fld>
            <a:endParaRPr lang="en-GB"/>
          </a:p>
        </p:txBody>
      </p:sp>
    </p:spTree>
    <p:extLst>
      <p:ext uri="{BB962C8B-B14F-4D97-AF65-F5344CB8AC3E}">
        <p14:creationId xmlns:p14="http://schemas.microsoft.com/office/powerpoint/2010/main" val="2827755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85E9C7-00E9-4B8E-832C-0688E09DDD86}" type="datetimeFigureOut">
              <a:rPr lang="en-GB" smtClean="0"/>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34CF3E-529D-4FD1-B44A-83DC0B724680}" type="slidenum">
              <a:rPr lang="en-GB" smtClean="0"/>
              <a:t>‹#›</a:t>
            </a:fld>
            <a:endParaRPr lang="en-GB"/>
          </a:p>
        </p:txBody>
      </p:sp>
    </p:spTree>
    <p:extLst>
      <p:ext uri="{BB962C8B-B14F-4D97-AF65-F5344CB8AC3E}">
        <p14:creationId xmlns:p14="http://schemas.microsoft.com/office/powerpoint/2010/main" val="2727066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85E9C7-00E9-4B8E-832C-0688E09DDD86}" type="datetimeFigureOut">
              <a:rPr lang="en-GB" smtClean="0"/>
              <a:t>18/11/2019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34CF3E-529D-4FD1-B44A-83DC0B724680}" type="slidenum">
              <a:rPr lang="en-GB" smtClean="0"/>
              <a:t>‹#›</a:t>
            </a:fld>
            <a:endParaRPr lang="en-GB"/>
          </a:p>
        </p:txBody>
      </p:sp>
    </p:spTree>
    <p:extLst>
      <p:ext uri="{BB962C8B-B14F-4D97-AF65-F5344CB8AC3E}">
        <p14:creationId xmlns:p14="http://schemas.microsoft.com/office/powerpoint/2010/main" val="873199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85E9C7-00E9-4B8E-832C-0688E09DDD86}" type="datetimeFigureOut">
              <a:rPr lang="en-GB" smtClean="0"/>
              <a:t>18/11/2019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34CF3E-529D-4FD1-B44A-83DC0B724680}" type="slidenum">
              <a:rPr lang="en-GB" smtClean="0"/>
              <a:t>‹#›</a:t>
            </a:fld>
            <a:endParaRPr lang="en-GB"/>
          </a:p>
        </p:txBody>
      </p:sp>
    </p:spTree>
    <p:extLst>
      <p:ext uri="{BB962C8B-B14F-4D97-AF65-F5344CB8AC3E}">
        <p14:creationId xmlns:p14="http://schemas.microsoft.com/office/powerpoint/2010/main" val="356412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5E9C7-00E9-4B8E-832C-0688E09DDD86}" type="datetimeFigureOut">
              <a:rPr lang="en-GB" smtClean="0"/>
              <a:t>18/11/2019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34CF3E-529D-4FD1-B44A-83DC0B724680}" type="slidenum">
              <a:rPr lang="en-GB" smtClean="0"/>
              <a:t>‹#›</a:t>
            </a:fld>
            <a:endParaRPr lang="en-GB"/>
          </a:p>
        </p:txBody>
      </p:sp>
    </p:spTree>
    <p:extLst>
      <p:ext uri="{BB962C8B-B14F-4D97-AF65-F5344CB8AC3E}">
        <p14:creationId xmlns:p14="http://schemas.microsoft.com/office/powerpoint/2010/main" val="412619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5E9C7-00E9-4B8E-832C-0688E09DDD86}" type="datetimeFigureOut">
              <a:rPr lang="en-GB" smtClean="0"/>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34CF3E-529D-4FD1-B44A-83DC0B724680}" type="slidenum">
              <a:rPr lang="en-GB" smtClean="0"/>
              <a:t>‹#›</a:t>
            </a:fld>
            <a:endParaRPr lang="en-GB"/>
          </a:p>
        </p:txBody>
      </p:sp>
    </p:spTree>
    <p:extLst>
      <p:ext uri="{BB962C8B-B14F-4D97-AF65-F5344CB8AC3E}">
        <p14:creationId xmlns:p14="http://schemas.microsoft.com/office/powerpoint/2010/main" val="3942296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5E9C7-00E9-4B8E-832C-0688E09DDD86}" type="datetimeFigureOut">
              <a:rPr lang="en-GB" smtClean="0"/>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34CF3E-529D-4FD1-B44A-83DC0B724680}" type="slidenum">
              <a:rPr lang="en-GB" smtClean="0"/>
              <a:t>‹#›</a:t>
            </a:fld>
            <a:endParaRPr lang="en-GB"/>
          </a:p>
        </p:txBody>
      </p:sp>
    </p:spTree>
    <p:extLst>
      <p:ext uri="{BB962C8B-B14F-4D97-AF65-F5344CB8AC3E}">
        <p14:creationId xmlns:p14="http://schemas.microsoft.com/office/powerpoint/2010/main" val="2588450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5E9C7-00E9-4B8E-832C-0688E09DDD86}" type="datetimeFigureOut">
              <a:rPr lang="en-GB" smtClean="0"/>
              <a:t>18/11/2019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4CF3E-529D-4FD1-B44A-83DC0B724680}" type="slidenum">
              <a:rPr lang="en-GB" smtClean="0"/>
              <a:t>‹#›</a:t>
            </a:fld>
            <a:endParaRPr lang="en-GB"/>
          </a:p>
        </p:txBody>
      </p:sp>
    </p:spTree>
    <p:extLst>
      <p:ext uri="{BB962C8B-B14F-4D97-AF65-F5344CB8AC3E}">
        <p14:creationId xmlns:p14="http://schemas.microsoft.com/office/powerpoint/2010/main" val="1962456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uk/url?sa=i&amp;rct=j&amp;q=africa+globalisation&amp;source=images&amp;cd=&amp;cad=rja&amp;docid=6iMYTHeDd1TzuM&amp;tbnid=slC-jLqh6qxd0M:&amp;ved=0CAUQjRw&amp;url=http://exploringafrica.matrix.msu.edu/students/curriculum/m9/activity9.php&amp;ei=oOMjUefqL6GK0AWvg4DgAw&amp;bvm=bv.42553238,d.d2k&amp;psig=AFQjCNF9EvXvMxgQOkIarezbBcHVJUS9QQ&amp;ust=1361392914783042" TargetMode="Externa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pHWcFLyB25w" TargetMode="External"/><Relationship Id="rId2" Type="http://schemas.openxmlformats.org/officeDocument/2006/relationships/image" Target="../media/image6.jpeg"/><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1478"/>
            <a:ext cx="12192000" cy="705947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3" name="Rectangle 2"/>
          <p:cNvSpPr/>
          <p:nvPr/>
        </p:nvSpPr>
        <p:spPr>
          <a:xfrm>
            <a:off x="930604" y="110837"/>
            <a:ext cx="10820399" cy="10113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u="sng" dirty="0" smtClean="0"/>
              <a:t>DO NOW TASK: Complete the task. Leave space for Title, Date and LO.  </a:t>
            </a:r>
            <a:endParaRPr lang="en-GB" sz="3200" u="sng" dirty="0"/>
          </a:p>
        </p:txBody>
      </p:sp>
      <p:pic>
        <p:nvPicPr>
          <p:cNvPr id="7" name="Picture 6"/>
          <p:cNvPicPr>
            <a:picLocks noChangeAspect="1"/>
          </p:cNvPicPr>
          <p:nvPr/>
        </p:nvPicPr>
        <p:blipFill>
          <a:blip r:embed="rId2"/>
          <a:stretch>
            <a:fillRect/>
          </a:stretch>
        </p:blipFill>
        <p:spPr>
          <a:xfrm rot="20695767">
            <a:off x="400418" y="2102032"/>
            <a:ext cx="4185537" cy="3135933"/>
          </a:xfrm>
          <a:prstGeom prst="rect">
            <a:avLst/>
          </a:prstGeom>
        </p:spPr>
      </p:pic>
      <p:pic>
        <p:nvPicPr>
          <p:cNvPr id="8" name="Picture 7"/>
          <p:cNvPicPr>
            <a:picLocks noChangeAspect="1"/>
          </p:cNvPicPr>
          <p:nvPr/>
        </p:nvPicPr>
        <p:blipFill>
          <a:blip r:embed="rId2"/>
          <a:stretch>
            <a:fillRect/>
          </a:stretch>
        </p:blipFill>
        <p:spPr>
          <a:xfrm rot="1424280">
            <a:off x="7325978" y="2422143"/>
            <a:ext cx="4185537" cy="3135933"/>
          </a:xfrm>
          <a:prstGeom prst="rect">
            <a:avLst/>
          </a:prstGeom>
        </p:spPr>
      </p:pic>
      <p:sp>
        <p:nvSpPr>
          <p:cNvPr id="5" name="Rectangle 4"/>
          <p:cNvSpPr/>
          <p:nvPr/>
        </p:nvSpPr>
        <p:spPr>
          <a:xfrm>
            <a:off x="3471384" y="1611823"/>
            <a:ext cx="5021687" cy="34022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 name="TextBox 3"/>
          <p:cNvSpPr txBox="1"/>
          <p:nvPr/>
        </p:nvSpPr>
        <p:spPr>
          <a:xfrm>
            <a:off x="3471383" y="1843950"/>
            <a:ext cx="5021687" cy="3170099"/>
          </a:xfrm>
          <a:prstGeom prst="rect">
            <a:avLst/>
          </a:prstGeom>
          <a:noFill/>
        </p:spPr>
        <p:txBody>
          <a:bodyPr wrap="square" rtlCol="0">
            <a:spAutoFit/>
          </a:bodyPr>
          <a:lstStyle/>
          <a:p>
            <a:pPr algn="ctr"/>
            <a:r>
              <a:rPr lang="en-GB" sz="4000" dirty="0" smtClean="0">
                <a:solidFill>
                  <a:srgbClr val="C00000"/>
                </a:solidFill>
                <a:latin typeface="Arial" panose="020B0604020202020204" pitchFamily="34" charset="0"/>
                <a:cs typeface="Arial" panose="020B0604020202020204" pitchFamily="34" charset="0"/>
              </a:rPr>
              <a:t>What are the benefits of owning a mobile phone? </a:t>
            </a:r>
          </a:p>
          <a:p>
            <a:pPr algn="ctr"/>
            <a:endParaRPr lang="en-GB" sz="4000" dirty="0" smtClean="0">
              <a:solidFill>
                <a:srgbClr val="C00000"/>
              </a:solidFill>
              <a:latin typeface="Arial" panose="020B0604020202020204" pitchFamily="34" charset="0"/>
              <a:cs typeface="Arial" panose="020B0604020202020204" pitchFamily="34" charset="0"/>
            </a:endParaRPr>
          </a:p>
          <a:p>
            <a:pPr algn="ctr"/>
            <a:r>
              <a:rPr lang="en-GB" sz="4000" dirty="0" smtClean="0">
                <a:solidFill>
                  <a:srgbClr val="C00000"/>
                </a:solidFill>
                <a:latin typeface="Arial" panose="020B0604020202020204" pitchFamily="34" charset="0"/>
                <a:cs typeface="Arial" panose="020B0604020202020204" pitchFamily="34" charset="0"/>
              </a:rPr>
              <a:t>Create a list of ideas.  </a:t>
            </a:r>
            <a:endParaRPr lang="en-GB" sz="3200" dirty="0"/>
          </a:p>
        </p:txBody>
      </p:sp>
    </p:spTree>
    <p:extLst>
      <p:ext uri="{BB962C8B-B14F-4D97-AF65-F5344CB8AC3E}">
        <p14:creationId xmlns:p14="http://schemas.microsoft.com/office/powerpoint/2010/main" val="4255012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63343" y="1446774"/>
            <a:ext cx="4017819" cy="50470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Rectangle 2"/>
          <p:cNvSpPr/>
          <p:nvPr/>
        </p:nvSpPr>
        <p:spPr>
          <a:xfrm>
            <a:off x="914401" y="230347"/>
            <a:ext cx="10820399" cy="10113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u="sng" dirty="0" smtClean="0"/>
              <a:t>Title: How </a:t>
            </a:r>
            <a:r>
              <a:rPr lang="en-GB" sz="3200" u="sng" dirty="0"/>
              <a:t>the mobile phone changed </a:t>
            </a:r>
            <a:r>
              <a:rPr lang="en-GB" sz="3200" u="sng" dirty="0" smtClean="0"/>
              <a:t>Africa</a:t>
            </a:r>
            <a:endParaRPr lang="en-GB" sz="3200" u="sng" dirty="0" smtClean="0"/>
          </a:p>
          <a:p>
            <a:pPr algn="ctr"/>
            <a:r>
              <a:rPr lang="en-US" sz="3200" u="sng" dirty="0" smtClean="0"/>
              <a:t>Date: </a:t>
            </a:r>
            <a:fld id="{A7609426-D052-4506-8A5C-F70C7732BF52}" type="datetime2">
              <a:rPr lang="en-US" sz="3200" u="sng" smtClean="0"/>
              <a:pPr algn="ctr"/>
              <a:t>Monday, November 18, 2019</a:t>
            </a:fld>
            <a:endParaRPr lang="en-GB" sz="3200" u="sng" dirty="0"/>
          </a:p>
        </p:txBody>
      </p:sp>
      <p:sp>
        <p:nvSpPr>
          <p:cNvPr id="4" name="TextBox 3"/>
          <p:cNvSpPr txBox="1"/>
          <p:nvPr/>
        </p:nvSpPr>
        <p:spPr>
          <a:xfrm>
            <a:off x="8201890" y="1456652"/>
            <a:ext cx="3879272" cy="4832092"/>
          </a:xfrm>
          <a:prstGeom prst="rect">
            <a:avLst/>
          </a:prstGeom>
          <a:noFill/>
        </p:spPr>
        <p:txBody>
          <a:bodyPr wrap="square" rtlCol="0">
            <a:spAutoFit/>
          </a:bodyPr>
          <a:lstStyle/>
          <a:p>
            <a:r>
              <a:rPr lang="en-GB" sz="3200" dirty="0" smtClean="0">
                <a:solidFill>
                  <a:srgbClr val="C00000"/>
                </a:solidFill>
                <a:latin typeface="Arial" panose="020B0604020202020204" pitchFamily="34" charset="0"/>
                <a:cs typeface="Arial" panose="020B0604020202020204" pitchFamily="34" charset="0"/>
              </a:rPr>
              <a:t>WTE </a:t>
            </a:r>
            <a:r>
              <a:rPr lang="en-GB" sz="3200" dirty="0">
                <a:solidFill>
                  <a:srgbClr val="C00000"/>
                </a:solidFill>
                <a:latin typeface="Arial" panose="020B0604020202020204" pitchFamily="34" charset="0"/>
                <a:cs typeface="Arial" panose="020B0604020202020204" pitchFamily="34" charset="0"/>
              </a:rPr>
              <a:t>- </a:t>
            </a:r>
            <a:r>
              <a:rPr lang="en-GB" sz="2400" dirty="0">
                <a:latin typeface="Tw Cen MT" panose="020B0602020104020603" pitchFamily="34" charset="0"/>
              </a:rPr>
              <a:t>To </a:t>
            </a:r>
            <a:r>
              <a:rPr lang="en-GB" sz="2400" dirty="0" smtClean="0">
                <a:latin typeface="Tw Cen MT" panose="020B0602020104020603" pitchFamily="34" charset="0"/>
              </a:rPr>
              <a:t>identify S.E.E impacts of mobile phone use.</a:t>
            </a:r>
            <a:endParaRPr lang="en-GB" sz="2400" dirty="0"/>
          </a:p>
          <a:p>
            <a:endParaRPr lang="en-GB" sz="3200" dirty="0" smtClean="0">
              <a:solidFill>
                <a:srgbClr val="C00000"/>
              </a:solidFill>
              <a:latin typeface="Arial" panose="020B0604020202020204" pitchFamily="34" charset="0"/>
              <a:cs typeface="Arial" panose="020B0604020202020204" pitchFamily="34" charset="0"/>
            </a:endParaRPr>
          </a:p>
          <a:p>
            <a:r>
              <a:rPr lang="en-GB" sz="3200" dirty="0" smtClean="0">
                <a:solidFill>
                  <a:srgbClr val="C00000"/>
                </a:solidFill>
                <a:latin typeface="Arial" panose="020B0604020202020204" pitchFamily="34" charset="0"/>
                <a:cs typeface="Arial" panose="020B0604020202020204" pitchFamily="34" charset="0"/>
              </a:rPr>
              <a:t>ME </a:t>
            </a:r>
            <a:r>
              <a:rPr lang="en-GB" sz="3200" dirty="0">
                <a:solidFill>
                  <a:srgbClr val="C00000"/>
                </a:solidFill>
                <a:latin typeface="Arial" panose="020B0604020202020204" pitchFamily="34" charset="0"/>
                <a:cs typeface="Arial" panose="020B0604020202020204" pitchFamily="34" charset="0"/>
              </a:rPr>
              <a:t>- </a:t>
            </a:r>
            <a:r>
              <a:rPr lang="en-GB" sz="2400" dirty="0">
                <a:latin typeface="Tw Cen MT" panose="020B0602020104020603" pitchFamily="34" charset="0"/>
              </a:rPr>
              <a:t>To </a:t>
            </a:r>
            <a:r>
              <a:rPr lang="en-GB" sz="2400" dirty="0" smtClean="0">
                <a:latin typeface="Tw Cen MT" panose="020B0602020104020603" pitchFamily="34" charset="0"/>
              </a:rPr>
              <a:t>explain how mobile phones can benefit the continent of Africa. </a:t>
            </a:r>
          </a:p>
          <a:p>
            <a:endParaRPr lang="en-GB" sz="3600" dirty="0" smtClean="0">
              <a:solidFill>
                <a:srgbClr val="C00000"/>
              </a:solidFill>
              <a:latin typeface="Arial" panose="020B0604020202020204" pitchFamily="34" charset="0"/>
              <a:cs typeface="Arial" panose="020B0604020202020204" pitchFamily="34" charset="0"/>
            </a:endParaRPr>
          </a:p>
          <a:p>
            <a:r>
              <a:rPr lang="en-GB" sz="3200" dirty="0" smtClean="0">
                <a:solidFill>
                  <a:srgbClr val="C00000"/>
                </a:solidFill>
                <a:latin typeface="Arial" panose="020B0604020202020204" pitchFamily="34" charset="0"/>
                <a:cs typeface="Arial" panose="020B0604020202020204" pitchFamily="34" charset="0"/>
              </a:rPr>
              <a:t>EE - </a:t>
            </a:r>
            <a:r>
              <a:rPr lang="en-GB" sz="2400" dirty="0" smtClean="0">
                <a:latin typeface="Tw Cen MT" panose="020B0602020104020603" pitchFamily="34" charset="0"/>
              </a:rPr>
              <a:t>To explain and evaluate </a:t>
            </a:r>
            <a:r>
              <a:rPr lang="en-GB" sz="2400" dirty="0">
                <a:latin typeface="Tw Cen MT" panose="020B0602020104020603" pitchFamily="34" charset="0"/>
              </a:rPr>
              <a:t>the advantages and disadvantages that modern technology brings to Africa.</a:t>
            </a:r>
            <a:endParaRPr lang="en-GB" sz="2400" dirty="0"/>
          </a:p>
        </p:txBody>
      </p:sp>
      <p:pic>
        <p:nvPicPr>
          <p:cNvPr id="6" name="Picture 5"/>
          <p:cNvPicPr>
            <a:picLocks noChangeAspect="1"/>
          </p:cNvPicPr>
          <p:nvPr/>
        </p:nvPicPr>
        <p:blipFill>
          <a:blip r:embed="rId2"/>
          <a:stretch>
            <a:fillRect/>
          </a:stretch>
        </p:blipFill>
        <p:spPr>
          <a:xfrm>
            <a:off x="342686" y="1263916"/>
            <a:ext cx="3828342" cy="5412732"/>
          </a:xfrm>
          <a:prstGeom prst="rect">
            <a:avLst/>
          </a:prstGeom>
        </p:spPr>
      </p:pic>
      <p:sp>
        <p:nvSpPr>
          <p:cNvPr id="2" name="Rectangle 1"/>
          <p:cNvSpPr/>
          <p:nvPr/>
        </p:nvSpPr>
        <p:spPr>
          <a:xfrm>
            <a:off x="4311571" y="5136615"/>
            <a:ext cx="3706015" cy="769441"/>
          </a:xfrm>
          <a:prstGeom prst="rect">
            <a:avLst/>
          </a:prstGeom>
          <a:noFill/>
        </p:spPr>
        <p:txBody>
          <a:bodyPr wrap="none" lIns="91440" tIns="45720" rIns="91440" bIns="45720">
            <a:spAutoFit/>
          </a:bodyPr>
          <a:lstStyle/>
          <a:p>
            <a:pPr algn="ctr"/>
            <a:r>
              <a:rPr lang="en-US" sz="4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AF5: EVALUATE</a:t>
            </a:r>
            <a:endParaRPr lang="en-US" sz="4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973719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47528" y="483076"/>
            <a:ext cx="9536752" cy="1728191"/>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spcBef>
                <a:spcPct val="0"/>
              </a:spcBef>
              <a:defRPr/>
            </a:pPr>
            <a:r>
              <a:rPr lang="en-US" sz="3600" b="1" u="sng" dirty="0" smtClean="0">
                <a:latin typeface="+mj-lt"/>
                <a:ea typeface="+mj-ea"/>
                <a:cs typeface="+mj-cs"/>
              </a:rPr>
              <a:t>KEYWORD: </a:t>
            </a:r>
            <a:endParaRPr lang="en-GB" sz="3600" b="1" u="sng" dirty="0" smtClean="0">
              <a:latin typeface="+mj-lt"/>
              <a:ea typeface="+mj-ea"/>
              <a:cs typeface="+mj-cs"/>
            </a:endParaRPr>
          </a:p>
          <a:p>
            <a:pPr>
              <a:spcBef>
                <a:spcPct val="0"/>
              </a:spcBef>
              <a:defRPr/>
            </a:pPr>
            <a:r>
              <a:rPr lang="en-GB" sz="2800" b="1" dirty="0" smtClean="0">
                <a:latin typeface="+mj-lt"/>
                <a:ea typeface="+mj-ea"/>
                <a:cs typeface="+mj-cs"/>
              </a:rPr>
              <a:t>Globalisation</a:t>
            </a:r>
            <a:r>
              <a:rPr lang="en-GB" sz="2800" b="1" dirty="0">
                <a:latin typeface="+mj-lt"/>
                <a:ea typeface="+mj-ea"/>
                <a:cs typeface="+mj-cs"/>
              </a:rPr>
              <a:t>: The world becoming increasingly interconnected due to increasing trade and improved transport and technology</a:t>
            </a:r>
          </a:p>
        </p:txBody>
      </p:sp>
      <p:pic>
        <p:nvPicPr>
          <p:cNvPr id="3" name="Picture 2" descr="http://exploringafrica.matrix.msu.edu/images/world.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6872" y="3554535"/>
            <a:ext cx="2705100" cy="2747589"/>
          </a:xfrm>
          <a:prstGeom prst="rect">
            <a:avLst/>
          </a:prstGeom>
          <a:noFill/>
          <a:effectLst>
            <a:outerShdw blurRad="50800" dist="38100" dir="2700000" algn="tl" rotWithShape="0">
              <a:prstClr val="black">
                <a:alpha val="40000"/>
              </a:prstClr>
            </a:outerShdw>
            <a:softEdge rad="317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23010" y="2491945"/>
            <a:ext cx="8126183" cy="1754326"/>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600" b="1" dirty="0" smtClean="0"/>
              <a:t>Technology is making developing nations more connected with the world around them. </a:t>
            </a:r>
            <a:endParaRPr lang="en-GB" sz="4000" b="1" dirty="0"/>
          </a:p>
        </p:txBody>
      </p:sp>
      <p:sp>
        <p:nvSpPr>
          <p:cNvPr id="15" name="TextBox 14"/>
          <p:cNvSpPr txBox="1"/>
          <p:nvPr/>
        </p:nvSpPr>
        <p:spPr>
          <a:xfrm>
            <a:off x="6096000" y="4591074"/>
            <a:ext cx="5853193" cy="1200329"/>
          </a:xfrm>
          <a:prstGeom prst="rect">
            <a:avLst/>
          </a:prstGeom>
          <a:solidFill>
            <a:schemeClr val="bg1"/>
          </a:solidFill>
          <a:effectLst>
            <a:glow rad="228600">
              <a:schemeClr val="accent5">
                <a:satMod val="175000"/>
                <a:alpha val="40000"/>
              </a:schemeClr>
            </a:glow>
          </a:effectLst>
        </p:spPr>
        <p:txBody>
          <a:bodyPr wrap="square" rtlCol="0">
            <a:spAutoFit/>
          </a:bodyPr>
          <a:lstStyle/>
          <a:p>
            <a:r>
              <a:rPr lang="en-GB" sz="2400" b="1" dirty="0" smtClean="0"/>
              <a:t>Challenge question: Will </a:t>
            </a:r>
            <a:r>
              <a:rPr lang="en-GB" sz="2400" b="1" dirty="0"/>
              <a:t>the world continue to become more globalised because of technology? </a:t>
            </a:r>
          </a:p>
        </p:txBody>
      </p:sp>
      <p:sp>
        <p:nvSpPr>
          <p:cNvPr id="14" name="Subtitle 2"/>
          <p:cNvSpPr txBox="1">
            <a:spLocks/>
          </p:cNvSpPr>
          <p:nvPr/>
        </p:nvSpPr>
        <p:spPr>
          <a:xfrm>
            <a:off x="0" y="6481010"/>
            <a:ext cx="12192000" cy="376989"/>
          </a:xfrm>
          <a:prstGeom prst="rect">
            <a:avLst/>
          </a:prstGeom>
        </p:spPr>
        <p:style>
          <a:lnRef idx="1">
            <a:schemeClr val="accent6"/>
          </a:lnRef>
          <a:fillRef idx="2">
            <a:schemeClr val="accent6"/>
          </a:fillRef>
          <a:effectRef idx="1">
            <a:schemeClr val="accent6"/>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GB" sz="2000" dirty="0" smtClean="0">
                <a:latin typeface="Tw Cen MT" panose="020B0602020104020603" pitchFamily="34" charset="0"/>
              </a:rPr>
              <a:t>Learning Objective: To evaluate the advantages and disadvantages that modern technology brings to Africa. </a:t>
            </a:r>
            <a:endParaRPr lang="en-GB" sz="2000" dirty="0">
              <a:latin typeface="Tw Cen MT" panose="020B0602020104020603" pitchFamily="34" charset="0"/>
            </a:endParaRPr>
          </a:p>
        </p:txBody>
      </p:sp>
      <p:pic>
        <p:nvPicPr>
          <p:cNvPr id="5" name="Picture 4"/>
          <p:cNvPicPr>
            <a:picLocks noChangeAspect="1"/>
          </p:cNvPicPr>
          <p:nvPr/>
        </p:nvPicPr>
        <p:blipFill rotWithShape="1">
          <a:blip r:embed="rId4"/>
          <a:srcRect l="38337" r="27698" b="7068"/>
          <a:stretch/>
        </p:blipFill>
        <p:spPr>
          <a:xfrm>
            <a:off x="165616" y="225649"/>
            <a:ext cx="1540042" cy="2662288"/>
          </a:xfrm>
          <a:prstGeom prst="rect">
            <a:avLst/>
          </a:prstGeom>
        </p:spPr>
      </p:pic>
    </p:spTree>
    <p:extLst>
      <p:ext uri="{BB962C8B-B14F-4D97-AF65-F5344CB8AC3E}">
        <p14:creationId xmlns:p14="http://schemas.microsoft.com/office/powerpoint/2010/main" val="72578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2497" y="249811"/>
            <a:ext cx="8496944" cy="1569660"/>
          </a:xfrm>
          <a:prstGeom prst="rect">
            <a:avLst/>
          </a:prstGeom>
          <a:solidFill>
            <a:schemeClr val="bg1">
              <a:alpha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3200" b="1" dirty="0"/>
              <a:t>Watch the </a:t>
            </a:r>
            <a:r>
              <a:rPr lang="en-GB" sz="3200" b="1" dirty="0" smtClean="0"/>
              <a:t>video.</a:t>
            </a:r>
          </a:p>
          <a:p>
            <a:pPr algn="ctr"/>
            <a:r>
              <a:rPr lang="en-GB" sz="3200" b="1" dirty="0" smtClean="0"/>
              <a:t>How is technology benefitting different people in Uganda, Africa? </a:t>
            </a:r>
            <a:endParaRPr lang="en-GB" sz="3200" b="1" dirty="0"/>
          </a:p>
        </p:txBody>
      </p:sp>
      <p:pic>
        <p:nvPicPr>
          <p:cNvPr id="3" name="Picture 8" descr="http://in2eastafrica.net/wp-content/uploads/2012/05/Farmers-are-advised-to-adopt-mechanised-farm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2675" y="2052143"/>
            <a:ext cx="6310064" cy="41961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5483932" y="2052143"/>
            <a:ext cx="1224136" cy="461665"/>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sz="2400" dirty="0">
                <a:hlinkClick r:id="rId3"/>
              </a:rPr>
              <a:t>Video 1</a:t>
            </a:r>
            <a:endParaRPr lang="en-GB" sz="2400" dirty="0"/>
          </a:p>
        </p:txBody>
      </p:sp>
      <p:sp>
        <p:nvSpPr>
          <p:cNvPr id="9" name="Subtitle 2"/>
          <p:cNvSpPr txBox="1">
            <a:spLocks/>
          </p:cNvSpPr>
          <p:nvPr/>
        </p:nvSpPr>
        <p:spPr>
          <a:xfrm>
            <a:off x="0" y="6481010"/>
            <a:ext cx="12192000" cy="376989"/>
          </a:xfrm>
          <a:prstGeom prst="rect">
            <a:avLst/>
          </a:prstGeom>
        </p:spPr>
        <p:style>
          <a:lnRef idx="1">
            <a:schemeClr val="accent6"/>
          </a:lnRef>
          <a:fillRef idx="2">
            <a:schemeClr val="accent6"/>
          </a:fillRef>
          <a:effectRef idx="1">
            <a:schemeClr val="accent6"/>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GB" sz="2000" dirty="0" smtClean="0">
                <a:latin typeface="Tw Cen MT" panose="020B0602020104020603" pitchFamily="34" charset="0"/>
              </a:rPr>
              <a:t>Learning Objective: To evaluate the advantages and disadvantages that modern technology brings to Africa. </a:t>
            </a:r>
            <a:endParaRPr lang="en-GB" sz="2000" dirty="0">
              <a:latin typeface="Tw Cen MT" panose="020B0602020104020603" pitchFamily="34" charset="0"/>
            </a:endParaRPr>
          </a:p>
        </p:txBody>
      </p:sp>
      <p:pic>
        <p:nvPicPr>
          <p:cNvPr id="7" name="Picture 6"/>
          <p:cNvPicPr>
            <a:picLocks noChangeAspect="1"/>
          </p:cNvPicPr>
          <p:nvPr/>
        </p:nvPicPr>
        <p:blipFill>
          <a:blip r:embed="rId4"/>
          <a:stretch>
            <a:fillRect/>
          </a:stretch>
        </p:blipFill>
        <p:spPr>
          <a:xfrm>
            <a:off x="127073" y="637653"/>
            <a:ext cx="1239864" cy="2141583"/>
          </a:xfrm>
          <a:prstGeom prst="rect">
            <a:avLst/>
          </a:prstGeom>
        </p:spPr>
      </p:pic>
      <p:sp>
        <p:nvSpPr>
          <p:cNvPr id="5" name="Rectangle 4"/>
          <p:cNvSpPr/>
          <p:nvPr/>
        </p:nvSpPr>
        <p:spPr>
          <a:xfrm>
            <a:off x="595241" y="2052143"/>
            <a:ext cx="4726983" cy="41961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b="1" dirty="0" smtClean="0"/>
              <a:t>KEYWORDS: </a:t>
            </a:r>
          </a:p>
          <a:p>
            <a:r>
              <a:rPr lang="en-US" sz="2400" b="1" dirty="0" smtClean="0"/>
              <a:t>Subsistence farming </a:t>
            </a:r>
            <a:r>
              <a:rPr lang="en-US" sz="2400" dirty="0" smtClean="0"/>
              <a:t>– Grow crops to feed your family. </a:t>
            </a:r>
          </a:p>
          <a:p>
            <a:endParaRPr lang="en-US" sz="2400" dirty="0"/>
          </a:p>
          <a:p>
            <a:r>
              <a:rPr lang="en-US" sz="2400" b="1" dirty="0" smtClean="0"/>
              <a:t>Commercial Farming </a:t>
            </a:r>
            <a:r>
              <a:rPr lang="en-US" sz="2400" dirty="0" smtClean="0"/>
              <a:t>– growing and selling crops to make an income. </a:t>
            </a:r>
          </a:p>
          <a:p>
            <a:endParaRPr lang="en-US" sz="2400" dirty="0" smtClean="0"/>
          </a:p>
          <a:p>
            <a:r>
              <a:rPr lang="en-US" sz="2400" b="1" dirty="0" smtClean="0"/>
              <a:t>Poverty </a:t>
            </a:r>
            <a:r>
              <a:rPr lang="en-US" sz="2400" dirty="0" smtClean="0"/>
              <a:t>-  When a persons basic needs (food/ shelter/ water) are not met. </a:t>
            </a:r>
            <a:endParaRPr lang="en-US" dirty="0"/>
          </a:p>
        </p:txBody>
      </p:sp>
    </p:spTree>
    <p:extLst>
      <p:ext uri="{BB962C8B-B14F-4D97-AF65-F5344CB8AC3E}">
        <p14:creationId xmlns:p14="http://schemas.microsoft.com/office/powerpoint/2010/main" val="3145717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298" y="187494"/>
            <a:ext cx="11752882" cy="2923877"/>
          </a:xfrm>
          <a:prstGeom prst="rect">
            <a:avLst/>
          </a:prstGeom>
        </p:spPr>
        <p:txBody>
          <a:bodyPr wrap="square">
            <a:spAutoFit/>
          </a:bodyPr>
          <a:lstStyle/>
          <a:p>
            <a:pPr>
              <a:spcAft>
                <a:spcPts val="0"/>
              </a:spcAft>
            </a:pPr>
            <a:r>
              <a:rPr lang="en-GB" sz="2000" dirty="0">
                <a:latin typeface="Verdana" panose="020B0604030504040204" pitchFamily="34" charset="0"/>
                <a:ea typeface="Times New Roman" panose="02020603050405020304" pitchFamily="18" charset="0"/>
              </a:rPr>
              <a:t>“</a:t>
            </a:r>
            <a:r>
              <a:rPr lang="en-GB" sz="2000" i="1" dirty="0">
                <a:latin typeface="Verdana" panose="020B0604030504040204" pitchFamily="34" charset="0"/>
                <a:ea typeface="Times New Roman" panose="02020603050405020304" pitchFamily="18" charset="0"/>
              </a:rPr>
              <a:t>Kenya's mobile phone industry is booming. Mr </a:t>
            </a:r>
            <a:r>
              <a:rPr lang="en-GB" sz="2000" i="1" dirty="0" err="1">
                <a:latin typeface="Verdana" panose="020B0604030504040204" pitchFamily="34" charset="0"/>
                <a:ea typeface="Times New Roman" panose="02020603050405020304" pitchFamily="18" charset="0"/>
              </a:rPr>
              <a:t>Kibaki</a:t>
            </a:r>
            <a:r>
              <a:rPr lang="en-GB" sz="2000" i="1" dirty="0">
                <a:latin typeface="Verdana" panose="020B0604030504040204" pitchFamily="34" charset="0"/>
                <a:ea typeface="Times New Roman" panose="02020603050405020304" pitchFamily="18" charset="0"/>
              </a:rPr>
              <a:t> said that more than 13 million Kenyans owned mobile phones, compared with less than 20,000 in October 2000. “At this pace of growth, we expect to realise 20 million subscribers in the next three years,” he said.</a:t>
            </a:r>
            <a:r>
              <a:rPr lang="en-GB" sz="2000" dirty="0">
                <a:latin typeface="Verdana" panose="020B0604030504040204" pitchFamily="34" charset="0"/>
                <a:ea typeface="Times New Roman" panose="02020603050405020304" pitchFamily="18" charset="0"/>
              </a:rPr>
              <a:t>” (Quote from President </a:t>
            </a:r>
            <a:r>
              <a:rPr lang="en-GB" sz="2000" dirty="0" err="1">
                <a:latin typeface="Verdana" panose="020B0604030504040204" pitchFamily="34" charset="0"/>
                <a:ea typeface="Times New Roman" panose="02020603050405020304" pitchFamily="18" charset="0"/>
              </a:rPr>
              <a:t>Kibaki</a:t>
            </a:r>
            <a:r>
              <a:rPr lang="en-GB" sz="2000" dirty="0">
                <a:latin typeface="Verdana" panose="020B0604030504040204" pitchFamily="34" charset="0"/>
                <a:ea typeface="Times New Roman" panose="02020603050405020304" pitchFamily="18" charset="0"/>
              </a:rPr>
              <a:t> at the start of the </a:t>
            </a:r>
            <a:r>
              <a:rPr lang="en-GB" sz="2000" dirty="0" err="1">
                <a:latin typeface="Verdana" panose="020B0604030504040204" pitchFamily="34" charset="0"/>
                <a:ea typeface="Times New Roman" panose="02020603050405020304" pitchFamily="18" charset="0"/>
              </a:rPr>
              <a:t>Safaricom</a:t>
            </a:r>
            <a:r>
              <a:rPr lang="en-GB" sz="2000" dirty="0">
                <a:latin typeface="Verdana" panose="020B0604030504040204" pitchFamily="34" charset="0"/>
                <a:ea typeface="Times New Roman" panose="02020603050405020304" pitchFamily="18" charset="0"/>
              </a:rPr>
              <a:t> shares sale in March 2008</a:t>
            </a:r>
            <a:r>
              <a:rPr lang="en-GB" sz="2000" dirty="0" smtClean="0">
                <a:latin typeface="Verdana" panose="020B0604030504040204" pitchFamily="34" charset="0"/>
                <a:ea typeface="Times New Roman" panose="02020603050405020304" pitchFamily="18" charset="0"/>
              </a:rPr>
              <a:t>.)</a:t>
            </a:r>
          </a:p>
          <a:p>
            <a:pPr>
              <a:spcAft>
                <a:spcPts val="0"/>
              </a:spcAft>
            </a:pPr>
            <a:endParaRPr lang="en-GB" sz="2400" dirty="0">
              <a:latin typeface="Times New Roman" panose="02020603050405020304" pitchFamily="18" charset="0"/>
              <a:ea typeface="Times New Roman" panose="02020603050405020304" pitchFamily="18" charset="0"/>
            </a:endParaRPr>
          </a:p>
          <a:p>
            <a:r>
              <a:rPr lang="en-GB" sz="2000" dirty="0">
                <a:latin typeface="Verdana" panose="020B0604030504040204" pitchFamily="34" charset="0"/>
                <a:ea typeface="Times New Roman" panose="02020603050405020304" pitchFamily="18" charset="0"/>
              </a:rPr>
              <a:t>"</a:t>
            </a:r>
            <a:r>
              <a:rPr lang="en-GB" sz="2000" i="1" dirty="0">
                <a:latin typeface="Verdana" panose="020B0604030504040204" pitchFamily="34" charset="0"/>
                <a:ea typeface="Times New Roman" panose="02020603050405020304" pitchFamily="18" charset="0"/>
              </a:rPr>
              <a:t>The mobile has made us equal," Molu </a:t>
            </a:r>
            <a:r>
              <a:rPr lang="en-GB" sz="2000" i="1" dirty="0" err="1">
                <a:latin typeface="Verdana" panose="020B0604030504040204" pitchFamily="34" charset="0"/>
                <a:ea typeface="Times New Roman" panose="02020603050405020304" pitchFamily="18" charset="0"/>
              </a:rPr>
              <a:t>Kulu</a:t>
            </a:r>
            <a:r>
              <a:rPr lang="en-GB" sz="2000" i="1" dirty="0">
                <a:latin typeface="Verdana" panose="020B0604030504040204" pitchFamily="34" charset="0"/>
                <a:ea typeface="Times New Roman" panose="02020603050405020304" pitchFamily="18" charset="0"/>
              </a:rPr>
              <a:t>, a </a:t>
            </a:r>
            <a:r>
              <a:rPr lang="en-GB" sz="2000" i="1" dirty="0" err="1">
                <a:latin typeface="Verdana" panose="020B0604030504040204" pitchFamily="34" charset="0"/>
                <a:ea typeface="Times New Roman" panose="02020603050405020304" pitchFamily="18" charset="0"/>
              </a:rPr>
              <a:t>Masai</a:t>
            </a:r>
            <a:r>
              <a:rPr lang="en-GB" sz="2000" i="1" dirty="0">
                <a:latin typeface="Verdana" panose="020B0604030504040204" pitchFamily="34" charset="0"/>
                <a:ea typeface="Times New Roman" panose="02020603050405020304" pitchFamily="18" charset="0"/>
              </a:rPr>
              <a:t> village elder said. "It is not like the landline, which was only available in some homes, or the phone booth, which was available in trading </a:t>
            </a:r>
            <a:r>
              <a:rPr lang="en-GB" sz="2000" i="1" dirty="0" err="1">
                <a:latin typeface="Verdana" panose="020B0604030504040204" pitchFamily="34" charset="0"/>
                <a:ea typeface="Times New Roman" panose="02020603050405020304" pitchFamily="18" charset="0"/>
              </a:rPr>
              <a:t>centers</a:t>
            </a:r>
            <a:r>
              <a:rPr lang="en-GB" sz="2000" i="1" dirty="0">
                <a:latin typeface="Verdana" panose="020B0604030504040204" pitchFamily="34" charset="0"/>
                <a:ea typeface="Times New Roman" panose="02020603050405020304" pitchFamily="18" charset="0"/>
              </a:rPr>
              <a:t>. Now everyone can communicate</a:t>
            </a:r>
            <a:r>
              <a:rPr lang="en-GB" sz="2000" dirty="0">
                <a:latin typeface="Verdana" panose="020B0604030504040204" pitchFamily="34" charset="0"/>
                <a:ea typeface="Times New Roman" panose="02020603050405020304" pitchFamily="18" charset="0"/>
              </a:rPr>
              <a:t>." </a:t>
            </a:r>
            <a:endParaRPr lang="en-GB" sz="2400" dirty="0">
              <a:effectLst/>
              <a:latin typeface="Times New Roman" panose="02020603050405020304" pitchFamily="18" charset="0"/>
              <a:ea typeface="Times New Roman" panose="02020603050405020304" pitchFamily="18" charset="0"/>
            </a:endParaRPr>
          </a:p>
        </p:txBody>
      </p:sp>
      <p:pic>
        <p:nvPicPr>
          <p:cNvPr id="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533" y="3147029"/>
            <a:ext cx="2808412" cy="34401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7856" y="3111371"/>
            <a:ext cx="3360041" cy="33600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177" y="3147029"/>
            <a:ext cx="3486888" cy="3365844"/>
          </a:xfrm>
          <a:prstGeom prst="rect">
            <a:avLst/>
          </a:prstGeom>
        </p:spPr>
      </p:pic>
      <p:sp>
        <p:nvSpPr>
          <p:cNvPr id="6" name="Rectangle 5"/>
          <p:cNvSpPr/>
          <p:nvPr/>
        </p:nvSpPr>
        <p:spPr>
          <a:xfrm>
            <a:off x="1390692" y="5810614"/>
            <a:ext cx="10078054" cy="8121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u="sng" dirty="0" smtClean="0"/>
              <a:t>Complete the task sheet. </a:t>
            </a:r>
            <a:endParaRPr lang="en-US" sz="3200" u="sng" dirty="0"/>
          </a:p>
          <a:p>
            <a:pPr algn="ctr"/>
            <a:r>
              <a:rPr lang="en-US" sz="2800" i="1" dirty="0" smtClean="0">
                <a:solidFill>
                  <a:srgbClr val="FF0000"/>
                </a:solidFill>
              </a:rPr>
              <a:t>You must select Secure Knowledge or Meeting Expectation task first </a:t>
            </a:r>
            <a:endParaRPr lang="en-GB" sz="2800" i="1" dirty="0">
              <a:solidFill>
                <a:srgbClr val="FF0000"/>
              </a:solidFill>
            </a:endParaRPr>
          </a:p>
        </p:txBody>
      </p:sp>
    </p:spTree>
    <p:extLst>
      <p:ext uri="{BB962C8B-B14F-4D97-AF65-F5344CB8AC3E}">
        <p14:creationId xmlns:p14="http://schemas.microsoft.com/office/powerpoint/2010/main" val="947964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1834" y="219835"/>
            <a:ext cx="8496944" cy="584775"/>
          </a:xfrm>
          <a:prstGeom prst="rect">
            <a:avLst/>
          </a:prstGeom>
          <a:solidFill>
            <a:schemeClr val="bg1">
              <a:alpha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b="1" dirty="0" smtClean="0"/>
              <a:t>Preparing our AF5: Evaluate answer </a:t>
            </a:r>
            <a:endParaRPr lang="en-GB" sz="3200" b="1" dirty="0"/>
          </a:p>
        </p:txBody>
      </p:sp>
      <p:sp>
        <p:nvSpPr>
          <p:cNvPr id="12" name="Subtitle 2"/>
          <p:cNvSpPr txBox="1">
            <a:spLocks/>
          </p:cNvSpPr>
          <p:nvPr/>
        </p:nvSpPr>
        <p:spPr>
          <a:xfrm>
            <a:off x="0" y="6481010"/>
            <a:ext cx="12192000" cy="376989"/>
          </a:xfrm>
          <a:prstGeom prst="rect">
            <a:avLst/>
          </a:prstGeom>
        </p:spPr>
        <p:style>
          <a:lnRef idx="1">
            <a:schemeClr val="accent6"/>
          </a:lnRef>
          <a:fillRef idx="2">
            <a:schemeClr val="accent6"/>
          </a:fillRef>
          <a:effectRef idx="1">
            <a:schemeClr val="accent6"/>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GB" sz="2000" dirty="0" smtClean="0">
                <a:latin typeface="Tw Cen MT" panose="020B0602020104020603" pitchFamily="34" charset="0"/>
              </a:rPr>
              <a:t>Learning Objective: To evaluate the advantages and disadvantages that modern technology brings to Africa. </a:t>
            </a:r>
            <a:endParaRPr lang="en-GB" sz="2000" dirty="0">
              <a:latin typeface="Tw Cen MT" panose="020B0602020104020603" pitchFamily="34" charset="0"/>
            </a:endParaRPr>
          </a:p>
        </p:txBody>
      </p:sp>
      <p:pic>
        <p:nvPicPr>
          <p:cNvPr id="10" name="Picture 9"/>
          <p:cNvPicPr>
            <a:picLocks noChangeAspect="1"/>
          </p:cNvPicPr>
          <p:nvPr/>
        </p:nvPicPr>
        <p:blipFill>
          <a:blip r:embed="rId3"/>
          <a:stretch>
            <a:fillRect/>
          </a:stretch>
        </p:blipFill>
        <p:spPr>
          <a:xfrm rot="386670">
            <a:off x="5459761" y="1523498"/>
            <a:ext cx="6076950" cy="4238625"/>
          </a:xfrm>
          <a:prstGeom prst="rect">
            <a:avLst/>
          </a:prstGeom>
        </p:spPr>
      </p:pic>
      <p:pic>
        <p:nvPicPr>
          <p:cNvPr id="14" name="Picture 13"/>
          <p:cNvPicPr>
            <a:picLocks noChangeAspect="1"/>
          </p:cNvPicPr>
          <p:nvPr/>
        </p:nvPicPr>
        <p:blipFill>
          <a:blip r:embed="rId4"/>
          <a:stretch>
            <a:fillRect/>
          </a:stretch>
        </p:blipFill>
        <p:spPr>
          <a:xfrm>
            <a:off x="713486" y="1009147"/>
            <a:ext cx="3914775" cy="5267325"/>
          </a:xfrm>
          <a:prstGeom prst="rect">
            <a:avLst/>
          </a:prstGeom>
        </p:spPr>
      </p:pic>
    </p:spTree>
    <p:extLst>
      <p:ext uri="{BB962C8B-B14F-4D97-AF65-F5344CB8AC3E}">
        <p14:creationId xmlns:p14="http://schemas.microsoft.com/office/powerpoint/2010/main" val="1918570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TotalTime>
  <Words>384</Words>
  <Application>Microsoft Office PowerPoint</Application>
  <PresentationFormat>Widescreen</PresentationFormat>
  <Paragraphs>35</Paragraphs>
  <Slides>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Times New Roman</vt:lpstr>
      <vt:lpstr>Tw Cen MT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Rigby.L</dc:creator>
  <cp:lastModifiedBy>Elizabeth Winters</cp:lastModifiedBy>
  <cp:revision>30</cp:revision>
  <dcterms:created xsi:type="dcterms:W3CDTF">2014-11-12T09:33:00Z</dcterms:created>
  <dcterms:modified xsi:type="dcterms:W3CDTF">2019-11-18T09:28:08Z</dcterms:modified>
</cp:coreProperties>
</file>