
<file path=[Content_Types].xml><?xml version="1.0" encoding="utf-8"?>
<Types xmlns="http://schemas.openxmlformats.org/package/2006/content-types">
  <Default Extension="png" ContentType="image/png"/>
  <Default Extension="bin" ContentType="application/vnd.ms-office.activeX"/>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ctiveX/activeX1.xml" ContentType="application/vnd.ms-office.activeX+xml"/>
  <Override PartName="/ppt/activeX/activeX2.xml" ContentType="application/vnd.ms-office.activeX+xml"/>
  <Override PartName="/ppt/notesSlides/notesSlide5.xml" ContentType="application/vnd.openxmlformats-officedocument.presentationml.notesSlide+xml"/>
  <Override PartName="/ppt/activeX/activeX3.xml" ContentType="application/vnd.ms-office.activeX+xml"/>
  <Override PartName="/ppt/notesSlides/notesSlide6.xml" ContentType="application/vnd.openxmlformats-officedocument.presentationml.notesSlide+xml"/>
  <Override PartName="/ppt/activeX/activeX4.xml" ContentType="application/vnd.ms-office.activeX+xml"/>
  <Override PartName="/ppt/activeX/activeX5.xml" ContentType="application/vnd.ms-office.activeX+xml"/>
  <Override PartName="/ppt/notesSlides/notesSlide7.xml" ContentType="application/vnd.openxmlformats-officedocument.presentationml.notesSlide+xml"/>
  <Override PartName="/ppt/activeX/activeX6.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76" r:id="rId3"/>
    <p:sldMasterId id="2147483688" r:id="rId4"/>
    <p:sldMasterId id="2147483700" r:id="rId5"/>
    <p:sldMasterId id="2147483712" r:id="rId6"/>
  </p:sldMasterIdLst>
  <p:notesMasterIdLst>
    <p:notesMasterId r:id="rId21"/>
  </p:notesMasterIdLst>
  <p:sldIdLst>
    <p:sldId id="257" r:id="rId7"/>
    <p:sldId id="258" r:id="rId8"/>
    <p:sldId id="272" r:id="rId9"/>
    <p:sldId id="275" r:id="rId10"/>
    <p:sldId id="276" r:id="rId11"/>
    <p:sldId id="277" r:id="rId12"/>
    <p:sldId id="295" r:id="rId13"/>
    <p:sldId id="296" r:id="rId14"/>
    <p:sldId id="288" r:id="rId15"/>
    <p:sldId id="297" r:id="rId16"/>
    <p:sldId id="298" r:id="rId17"/>
    <p:sldId id="266" r:id="rId18"/>
    <p:sldId id="299" r:id="rId19"/>
    <p:sldId id="26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73" d="100"/>
          <a:sy n="73" d="100"/>
        </p:scale>
        <p:origin x="123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0A4594-0785-44D2-AF36-BEAC3DCAFAF9}" type="datetimeFigureOut">
              <a:rPr lang="en-GB" smtClean="0"/>
              <a:t>17/09/2019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03D5C-CA6A-4A9E-819F-71BC1C30FB58}" type="slidenum">
              <a:rPr lang="en-GB" smtClean="0"/>
              <a:t>‹#›</a:t>
            </a:fld>
            <a:endParaRPr lang="en-GB"/>
          </a:p>
        </p:txBody>
      </p:sp>
    </p:spTree>
    <p:extLst>
      <p:ext uri="{BB962C8B-B14F-4D97-AF65-F5344CB8AC3E}">
        <p14:creationId xmlns:p14="http://schemas.microsoft.com/office/powerpoint/2010/main" val="3781560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CEA92-F142-4D57-B507-37BDAF447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8814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13E65A-0DF3-4777-97F9-E126ECB73F74}"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GB" altLang="en-US">
              <a:solidFill>
                <a:schemeClr val="bg1"/>
              </a:solidFill>
            </a:endParaRPr>
          </a:p>
        </p:txBody>
      </p:sp>
    </p:spTree>
    <p:extLst>
      <p:ext uri="{BB962C8B-B14F-4D97-AF65-F5344CB8AC3E}">
        <p14:creationId xmlns:p14="http://schemas.microsoft.com/office/powerpoint/2010/main" val="2322247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375AEB8-D449-4393-8DE1-36446B8864B0}"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US" altLang="en-US" b="1">
                <a:solidFill>
                  <a:schemeClr val="bg1"/>
                </a:solidFill>
              </a:rPr>
              <a:t>Teacher’s note: </a:t>
            </a:r>
            <a:r>
              <a:rPr lang="en-US" altLang="en-US">
                <a:solidFill>
                  <a:schemeClr val="bg1"/>
                </a:solidFill>
              </a:rPr>
              <a:t>It could be helpful to discuss minutes and seconds. Degrees of latitude and longitude can be divided into sixtieths, or minutes ('). Any location on Earth can be described as lying at a certain number of degrees and minutes of latitude either north or south of the equator and at a certain number of degrees and minutes of longitude either east or west of the prime meridian. For example, the United States Capitol in Washington D.C. is at 38 degrees 53 minutes north latitude (38° 53' N.) and 77 degrees 0 minutes west longitude (077° 00' W.). Minutes of latitude and longitude can be divided into sixtieths, or seconds ("), when more precise information on the location of a place is needed, for example, by navigators, surveyors, pilots, or map makers.</a:t>
            </a:r>
            <a:endParaRPr lang="en-GB" altLang="en-US"/>
          </a:p>
        </p:txBody>
      </p:sp>
    </p:spTree>
    <p:extLst>
      <p:ext uri="{BB962C8B-B14F-4D97-AF65-F5344CB8AC3E}">
        <p14:creationId xmlns:p14="http://schemas.microsoft.com/office/powerpoint/2010/main" val="762117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10B6399-BC16-4A83-A6AF-8738A8F15BF8}"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pPr>
              <a:lnSpc>
                <a:spcPct val="80000"/>
              </a:lnSpc>
            </a:pPr>
            <a:endParaRPr lang="en-GB" altLang="en-US">
              <a:solidFill>
                <a:schemeClr val="bg1"/>
              </a:solidFill>
            </a:endParaRPr>
          </a:p>
        </p:txBody>
      </p:sp>
    </p:spTree>
    <p:extLst>
      <p:ext uri="{BB962C8B-B14F-4D97-AF65-F5344CB8AC3E}">
        <p14:creationId xmlns:p14="http://schemas.microsoft.com/office/powerpoint/2010/main" val="3642900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2057623-BB54-4EDD-9187-4FF779E8F271}"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33122" name="Rectangle 2"/>
          <p:cNvSpPr>
            <a:spLocks noChangeArrowheads="1" noTextEdit="1"/>
          </p:cNvSpPr>
          <p:nvPr>
            <p:ph type="sldImg"/>
          </p:nvPr>
        </p:nvSpPr>
        <p:spPr>
          <a:ln/>
        </p:spPr>
      </p:sp>
      <p:sp>
        <p:nvSpPr>
          <p:cNvPr id="133123" name="Rectangle 3"/>
          <p:cNvSpPr>
            <a:spLocks noGrp="1" noChangeArrowheads="1"/>
          </p:cNvSpPr>
          <p:nvPr>
            <p:ph type="body" idx="1"/>
          </p:nvPr>
        </p:nvSpPr>
        <p:spPr/>
        <p:txBody>
          <a:bodyPr/>
          <a:lstStyle/>
          <a:p>
            <a:r>
              <a:rPr lang="en-GB" altLang="en-US" b="1"/>
              <a:t>Worksheets:</a:t>
            </a:r>
            <a:r>
              <a:rPr lang="en-GB" altLang="en-US"/>
              <a:t> The worksheet </a:t>
            </a:r>
            <a:r>
              <a:rPr lang="en-GB" altLang="en-US" b="1"/>
              <a:t>Longitude and Latitude</a:t>
            </a:r>
            <a:r>
              <a:rPr lang="en-GB" altLang="en-US"/>
              <a:t> accompanies this slide.</a:t>
            </a:r>
            <a:endParaRPr lang="en-US" altLang="en-US"/>
          </a:p>
        </p:txBody>
      </p:sp>
    </p:spTree>
    <p:extLst>
      <p:ext uri="{BB962C8B-B14F-4D97-AF65-F5344CB8AC3E}">
        <p14:creationId xmlns:p14="http://schemas.microsoft.com/office/powerpoint/2010/main" val="1323202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D249BA6-9FCE-4447-8691-B5BD7C598080}"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3314" name="Rectangle 2"/>
          <p:cNvSpPr>
            <a:spLocks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1677958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06A1E6-201F-419F-BCCB-F0FC9D1117AC}" type="slidenum">
              <a:rPr lang="en-GB" altLang="en-US"/>
              <a:pPr/>
              <a:t>12</a:t>
            </a:fld>
            <a:endParaRPr lang="en-GB" alt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GB" altLang="en-US" b="1"/>
              <a:t>Teacher’s note:</a:t>
            </a:r>
            <a:r>
              <a:rPr lang="en-GB" altLang="en-US"/>
              <a:t> Divisions are based on the 2005 Oxford Student Atlas © OUP. Some texts/atlases refer to the continent ‘Oceania’ as ‘Australasia’.</a:t>
            </a:r>
          </a:p>
        </p:txBody>
      </p:sp>
    </p:spTree>
    <p:extLst>
      <p:ext uri="{BB962C8B-B14F-4D97-AF65-F5344CB8AC3E}">
        <p14:creationId xmlns:p14="http://schemas.microsoft.com/office/powerpoint/2010/main" val="2365445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0562E25-8D5B-4997-A10F-BC4465738121}" type="datetimeFigureOut">
              <a:rPr lang="en-GB" smtClean="0"/>
              <a:t>17/09/2019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5FEE61-F4C1-4DF9-BF19-2A4A2F831C57}" type="slidenum">
              <a:rPr lang="en-GB" smtClean="0"/>
              <a:t>‹#›</a:t>
            </a:fld>
            <a:endParaRPr lang="en-GB"/>
          </a:p>
        </p:txBody>
      </p:sp>
    </p:spTree>
    <p:extLst>
      <p:ext uri="{BB962C8B-B14F-4D97-AF65-F5344CB8AC3E}">
        <p14:creationId xmlns:p14="http://schemas.microsoft.com/office/powerpoint/2010/main" val="360473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562E25-8D5B-4997-A10F-BC4465738121}" type="datetimeFigureOut">
              <a:rPr lang="en-GB" smtClean="0"/>
              <a:t>17/09/2019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5FEE61-F4C1-4DF9-BF19-2A4A2F831C57}" type="slidenum">
              <a:rPr lang="en-GB" smtClean="0"/>
              <a:t>‹#›</a:t>
            </a:fld>
            <a:endParaRPr lang="en-GB"/>
          </a:p>
        </p:txBody>
      </p:sp>
    </p:spTree>
    <p:extLst>
      <p:ext uri="{BB962C8B-B14F-4D97-AF65-F5344CB8AC3E}">
        <p14:creationId xmlns:p14="http://schemas.microsoft.com/office/powerpoint/2010/main" val="133445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562E25-8D5B-4997-A10F-BC4465738121}" type="datetimeFigureOut">
              <a:rPr lang="en-GB" smtClean="0"/>
              <a:t>17/09/2019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5FEE61-F4C1-4DF9-BF19-2A4A2F831C57}" type="slidenum">
              <a:rPr lang="en-GB" smtClean="0"/>
              <a:t>‹#›</a:t>
            </a:fld>
            <a:endParaRPr lang="en-GB"/>
          </a:p>
        </p:txBody>
      </p:sp>
    </p:spTree>
    <p:extLst>
      <p:ext uri="{BB962C8B-B14F-4D97-AF65-F5344CB8AC3E}">
        <p14:creationId xmlns:p14="http://schemas.microsoft.com/office/powerpoint/2010/main" val="152810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2_Custom Layout">
    <p:spTree>
      <p:nvGrpSpPr>
        <p:cNvPr id="1" name=""/>
        <p:cNvGrpSpPr/>
        <p:nvPr/>
      </p:nvGrpSpPr>
      <p:grpSpPr>
        <a:xfrm>
          <a:off x="0" y="0"/>
          <a:ext cx="0" cy="0"/>
          <a:chOff x="0" y="0"/>
          <a:chExt cx="0" cy="0"/>
        </a:xfrm>
      </p:grpSpPr>
      <p:sp>
        <p:nvSpPr>
          <p:cNvPr id="6" name="Picture Placeholder 53"/>
          <p:cNvSpPr>
            <a:spLocks noGrp="1"/>
          </p:cNvSpPr>
          <p:nvPr>
            <p:ph type="pic" sz="quarter" idx="22"/>
          </p:nvPr>
        </p:nvSpPr>
        <p:spPr>
          <a:xfrm>
            <a:off x="0" y="0"/>
            <a:ext cx="9144000" cy="4334256"/>
          </a:xfrm>
          <a:custGeom>
            <a:avLst/>
            <a:gdLst>
              <a:gd name="connsiteX0" fmla="*/ 0 w 2536825"/>
              <a:gd name="connsiteY0" fmla="*/ 0 h 2352675"/>
              <a:gd name="connsiteX1" fmla="*/ 2536825 w 2536825"/>
              <a:gd name="connsiteY1" fmla="*/ 0 h 2352675"/>
              <a:gd name="connsiteX2" fmla="*/ 2536825 w 2536825"/>
              <a:gd name="connsiteY2" fmla="*/ 2352675 h 2352675"/>
              <a:gd name="connsiteX3" fmla="*/ 0 w 2536825"/>
              <a:gd name="connsiteY3" fmla="*/ 2352675 h 2352675"/>
            </a:gdLst>
            <a:ahLst/>
            <a:cxnLst>
              <a:cxn ang="0">
                <a:pos x="connsiteX0" y="connsiteY0"/>
              </a:cxn>
              <a:cxn ang="0">
                <a:pos x="connsiteX1" y="connsiteY1"/>
              </a:cxn>
              <a:cxn ang="0">
                <a:pos x="connsiteX2" y="connsiteY2"/>
              </a:cxn>
              <a:cxn ang="0">
                <a:pos x="connsiteX3" y="connsiteY3"/>
              </a:cxn>
            </a:cxnLst>
            <a:rect l="l" t="t" r="r" b="b"/>
            <a:pathLst>
              <a:path w="2536825" h="2352675">
                <a:moveTo>
                  <a:pt x="0" y="0"/>
                </a:moveTo>
                <a:lnTo>
                  <a:pt x="2536825" y="0"/>
                </a:lnTo>
                <a:lnTo>
                  <a:pt x="2536825" y="2352675"/>
                </a:lnTo>
                <a:lnTo>
                  <a:pt x="0" y="2352675"/>
                </a:lnTo>
                <a:close/>
              </a:path>
            </a:pathLst>
          </a:custGeom>
          <a:pattFill prst="pct80">
            <a:fgClr>
              <a:schemeClr val="tx2">
                <a:lumMod val="95000"/>
              </a:schemeClr>
            </a:fgClr>
            <a:bgClr>
              <a:schemeClr val="bg1"/>
            </a:bgClr>
          </a:pattFill>
        </p:spPr>
        <p:txBody>
          <a:bodyPr wrap="square" anchor="ctr">
            <a:noAutofit/>
          </a:bodyPr>
          <a:lstStyle>
            <a:lvl1pPr marL="0" indent="0" algn="ctr">
              <a:buNone/>
              <a:defRPr sz="750" b="0">
                <a:solidFill>
                  <a:schemeClr val="bg2"/>
                </a:solidFill>
              </a:defRPr>
            </a:lvl1pPr>
          </a:lstStyle>
          <a:p>
            <a:pPr lvl="0"/>
            <a:endParaRPr lang="id-ID" noProof="0" dirty="0"/>
          </a:p>
        </p:txBody>
      </p:sp>
      <p:sp>
        <p:nvSpPr>
          <p:cNvPr id="3" name="Footer Placeholder 3">
            <a:extLst>
              <a:ext uri="{FF2B5EF4-FFF2-40B4-BE49-F238E27FC236}">
                <a16:creationId xmlns:a16="http://schemas.microsoft.com/office/drawing/2014/main" id="{F641B1BD-3E3F-47CF-9037-F4F6C7EE398F}"/>
              </a:ext>
            </a:extLst>
          </p:cNvPr>
          <p:cNvSpPr>
            <a:spLocks noGrp="1"/>
          </p:cNvSpPr>
          <p:nvPr>
            <p:ph type="ftr" sz="quarter" idx="23"/>
          </p:nvPr>
        </p:nvSpPr>
        <p:spPr/>
        <p:txBody>
          <a:bodyPr/>
          <a:lstStyle>
            <a:lvl1pPr>
              <a:defRPr/>
            </a:lvl1pPr>
          </a:lstStyle>
          <a:p>
            <a:pPr>
              <a:defRPr/>
            </a:pPr>
            <a:r>
              <a:rPr lang="en-US"/>
              <a:t>LOOP - Prresentation Template</a:t>
            </a:r>
          </a:p>
        </p:txBody>
      </p:sp>
    </p:spTree>
    <p:extLst>
      <p:ext uri="{BB962C8B-B14F-4D97-AF65-F5344CB8AC3E}">
        <p14:creationId xmlns:p14="http://schemas.microsoft.com/office/powerpoint/2010/main" val="4120890189"/>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ark Callout with small Non-bulleted">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28600" y="2597274"/>
            <a:ext cx="3651739" cy="1255728"/>
          </a:xfrm>
        </p:spPr>
        <p:txBody>
          <a:bodyPr wrap="square" lIns="91440" rIns="91440">
            <a:spAutoFit/>
          </a:bodyPr>
          <a:lstStyle>
            <a:lvl1pPr marL="0" marR="0" indent="0" algn="l" defTabSz="685775" rtl="0" eaLnBrk="1" fontAlgn="auto" latinLnBrk="0" hangingPunct="1">
              <a:lnSpc>
                <a:spcPct val="90000"/>
              </a:lnSpc>
              <a:spcBef>
                <a:spcPts val="900"/>
              </a:spcBef>
              <a:spcAft>
                <a:spcPts val="0"/>
              </a:spcAft>
              <a:buClr>
                <a:schemeClr val="tx1"/>
              </a:buClr>
              <a:buSzPct val="90000"/>
              <a:buFont typeface="Wingdings" pitchFamily="2" charset="2"/>
              <a:buNone/>
              <a:tabLst/>
              <a:defRPr lang="en-US" sz="2100" b="0" kern="1200" spc="0" baseline="0" dirty="0">
                <a:solidFill>
                  <a:schemeClr val="bg1"/>
                </a:solidFill>
                <a:latin typeface="+mj-lt"/>
                <a:ea typeface="+mn-ea"/>
                <a:cs typeface="+mn-cs"/>
              </a:defRPr>
            </a:lvl1pPr>
            <a:lvl2pPr marL="0" indent="0">
              <a:buNone/>
              <a:defRPr sz="1471"/>
            </a:lvl2pPr>
            <a:lvl3pPr marL="170407" indent="0">
              <a:buNone/>
              <a:tabLst/>
              <a:defRPr sz="1471"/>
            </a:lvl3pPr>
            <a:lvl4pPr marL="338480" indent="0">
              <a:buNone/>
              <a:defRPr/>
            </a:lvl4pPr>
            <a:lvl5pPr marL="504218"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4572000" y="419101"/>
            <a:ext cx="4253823" cy="1843069"/>
          </a:xfrm>
        </p:spPr>
        <p:txBody>
          <a:bodyPr/>
          <a:lstStyle>
            <a:lvl1pPr marL="0" indent="0" algn="l">
              <a:buNone/>
              <a:defRPr sz="1650">
                <a:gradFill>
                  <a:gsLst>
                    <a:gs pos="15000">
                      <a:schemeClr val="bg1"/>
                    </a:gs>
                    <a:gs pos="47000">
                      <a:schemeClr val="bg1"/>
                    </a:gs>
                  </a:gsLst>
                  <a:lin ang="5400000" scaled="1"/>
                </a:gradFill>
                <a:latin typeface="+mn-lt"/>
              </a:defRPr>
            </a:lvl1pPr>
            <a:lvl2pPr marL="0" indent="0" algn="l">
              <a:buNone/>
              <a:defRPr sz="1500">
                <a:gradFill>
                  <a:gsLst>
                    <a:gs pos="15000">
                      <a:schemeClr val="bg1"/>
                    </a:gs>
                    <a:gs pos="47000">
                      <a:schemeClr val="bg1"/>
                    </a:gs>
                  </a:gsLst>
                  <a:lin ang="5400000" scaled="1"/>
                </a:gradFill>
                <a:latin typeface="+mn-lt"/>
              </a:defRPr>
            </a:lvl2pPr>
            <a:lvl3pPr marL="0" indent="0" algn="l">
              <a:buNone/>
              <a:defRPr sz="1350">
                <a:gradFill>
                  <a:gsLst>
                    <a:gs pos="15000">
                      <a:schemeClr val="bg1"/>
                    </a:gs>
                    <a:gs pos="47000">
                      <a:schemeClr val="bg1"/>
                    </a:gs>
                  </a:gsLst>
                  <a:lin ang="5400000" scaled="1"/>
                </a:gradFill>
                <a:latin typeface="+mn-lt"/>
              </a:defRPr>
            </a:lvl3pPr>
            <a:lvl4pPr marL="0" indent="0" algn="l">
              <a:buNone/>
              <a:defRPr sz="1200">
                <a:gradFill>
                  <a:gsLst>
                    <a:gs pos="15000">
                      <a:schemeClr val="bg1"/>
                    </a:gs>
                    <a:gs pos="47000">
                      <a:schemeClr val="bg1"/>
                    </a:gs>
                  </a:gsLst>
                  <a:lin ang="5400000" scaled="1"/>
                </a:gradFill>
                <a:latin typeface="+mn-lt"/>
              </a:defRPr>
            </a:lvl4pPr>
            <a:lvl5pPr marL="0" indent="0" algn="l">
              <a:buNone/>
              <a:defRPr sz="12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416433" y="1"/>
            <a:ext cx="3062478" cy="1357295"/>
          </a:xfrm>
          <a:prstGeom prst="rect">
            <a:avLst/>
          </a:prstGeom>
        </p:spPr>
        <p:txBody>
          <a:bodyPr lIns="146304" tIns="420624" rIns="146304" anchor="t" anchorCtr="0"/>
          <a:lstStyle>
            <a:lvl1pPr algn="ctr">
              <a:defRPr lang="en-US" sz="2400" b="0" kern="1200" spc="45" baseline="0" dirty="0">
                <a:solidFill>
                  <a:schemeClr val="bg1"/>
                </a:solidFill>
                <a:latin typeface="+mj-lt"/>
                <a:ea typeface="+mn-ea"/>
                <a:cs typeface="Segoe UI Semilight" panose="020B0402040204020203" pitchFamily="34" charset="0"/>
              </a:defRPr>
            </a:lvl1pPr>
          </a:lstStyle>
          <a:p>
            <a:pPr marL="0" lvl="0" indent="0" algn="ctr" defTabSz="685800" rtl="0" eaLnBrk="1" latinLnBrk="0" hangingPunct="1">
              <a:lnSpc>
                <a:spcPct val="90000"/>
              </a:lnSpc>
              <a:spcBef>
                <a:spcPts val="75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4572000" y="2599498"/>
            <a:ext cx="4253823" cy="1843069"/>
          </a:xfrm>
        </p:spPr>
        <p:txBody>
          <a:bodyPr/>
          <a:lstStyle>
            <a:lvl1pPr marL="0" indent="0" algn="l">
              <a:buNone/>
              <a:defRPr sz="1650">
                <a:gradFill>
                  <a:gsLst>
                    <a:gs pos="15000">
                      <a:schemeClr val="bg1"/>
                    </a:gs>
                    <a:gs pos="47000">
                      <a:schemeClr val="bg1"/>
                    </a:gs>
                  </a:gsLst>
                  <a:lin ang="5400000" scaled="1"/>
                </a:gradFill>
                <a:latin typeface="+mn-lt"/>
              </a:defRPr>
            </a:lvl1pPr>
            <a:lvl2pPr marL="0" indent="0" algn="l">
              <a:buNone/>
              <a:defRPr sz="1500">
                <a:gradFill>
                  <a:gsLst>
                    <a:gs pos="15000">
                      <a:schemeClr val="bg1"/>
                    </a:gs>
                    <a:gs pos="47000">
                      <a:schemeClr val="bg1"/>
                    </a:gs>
                  </a:gsLst>
                  <a:lin ang="5400000" scaled="1"/>
                </a:gradFill>
                <a:latin typeface="+mn-lt"/>
              </a:defRPr>
            </a:lvl2pPr>
            <a:lvl3pPr marL="0" indent="0" algn="l">
              <a:buNone/>
              <a:defRPr sz="1350">
                <a:gradFill>
                  <a:gsLst>
                    <a:gs pos="15000">
                      <a:schemeClr val="bg1"/>
                    </a:gs>
                    <a:gs pos="47000">
                      <a:schemeClr val="bg1"/>
                    </a:gs>
                  </a:gsLst>
                  <a:lin ang="5400000" scaled="1"/>
                </a:gradFill>
                <a:latin typeface="+mn-lt"/>
              </a:defRPr>
            </a:lvl3pPr>
            <a:lvl4pPr marL="0" indent="0" algn="l">
              <a:buNone/>
              <a:defRPr sz="1200">
                <a:gradFill>
                  <a:gsLst>
                    <a:gs pos="15000">
                      <a:schemeClr val="bg1"/>
                    </a:gs>
                    <a:gs pos="47000">
                      <a:schemeClr val="bg1"/>
                    </a:gs>
                  </a:gsLst>
                  <a:lin ang="5400000" scaled="1"/>
                </a:gradFill>
                <a:latin typeface="+mn-lt"/>
              </a:defRPr>
            </a:lvl4pPr>
            <a:lvl5pPr marL="0" indent="0" algn="l">
              <a:buNone/>
              <a:defRPr sz="12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4572000" y="4779897"/>
            <a:ext cx="4253823" cy="1843069"/>
          </a:xfrm>
        </p:spPr>
        <p:txBody>
          <a:bodyPr/>
          <a:lstStyle>
            <a:lvl1pPr marL="0" indent="0" algn="l">
              <a:buNone/>
              <a:defRPr sz="1650">
                <a:gradFill>
                  <a:gsLst>
                    <a:gs pos="15000">
                      <a:schemeClr val="bg1"/>
                    </a:gs>
                    <a:gs pos="47000">
                      <a:schemeClr val="bg1"/>
                    </a:gs>
                  </a:gsLst>
                  <a:lin ang="5400000" scaled="1"/>
                </a:gradFill>
                <a:latin typeface="+mn-lt"/>
              </a:defRPr>
            </a:lvl1pPr>
            <a:lvl2pPr marL="0" indent="0" algn="l">
              <a:buNone/>
              <a:defRPr sz="1500">
                <a:gradFill>
                  <a:gsLst>
                    <a:gs pos="15000">
                      <a:schemeClr val="bg1"/>
                    </a:gs>
                    <a:gs pos="47000">
                      <a:schemeClr val="bg1"/>
                    </a:gs>
                  </a:gsLst>
                  <a:lin ang="5400000" scaled="1"/>
                </a:gradFill>
                <a:latin typeface="+mn-lt"/>
              </a:defRPr>
            </a:lvl2pPr>
            <a:lvl3pPr marL="0" indent="0" algn="l">
              <a:buNone/>
              <a:defRPr sz="1350">
                <a:gradFill>
                  <a:gsLst>
                    <a:gs pos="15000">
                      <a:schemeClr val="bg1"/>
                    </a:gs>
                    <a:gs pos="47000">
                      <a:schemeClr val="bg1"/>
                    </a:gs>
                  </a:gsLst>
                  <a:lin ang="5400000" scaled="1"/>
                </a:gradFill>
                <a:latin typeface="+mn-lt"/>
              </a:defRPr>
            </a:lvl3pPr>
            <a:lvl4pPr marL="0" indent="0" algn="l">
              <a:buNone/>
              <a:defRPr sz="1200">
                <a:gradFill>
                  <a:gsLst>
                    <a:gs pos="15000">
                      <a:schemeClr val="bg1"/>
                    </a:gs>
                    <a:gs pos="47000">
                      <a:schemeClr val="bg1"/>
                    </a:gs>
                  </a:gsLst>
                  <a:lin ang="5400000" scaled="1"/>
                </a:gradFill>
                <a:latin typeface="+mn-lt"/>
              </a:defRPr>
            </a:lvl4pPr>
            <a:lvl5pPr marL="0" indent="0" algn="l">
              <a:buNone/>
              <a:defRPr sz="12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9144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Tree>
    <p:extLst>
      <p:ext uri="{BB962C8B-B14F-4D97-AF65-F5344CB8AC3E}">
        <p14:creationId xmlns:p14="http://schemas.microsoft.com/office/powerpoint/2010/main" val="1320239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3006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1216736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82669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00317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2243830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562E25-8D5B-4997-A10F-BC4465738121}" type="datetimeFigureOut">
              <a:rPr lang="en-GB" smtClean="0"/>
              <a:t>17/09/2019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5FEE61-F4C1-4DF9-BF19-2A4A2F831C57}" type="slidenum">
              <a:rPr lang="en-GB" smtClean="0"/>
              <a:t>‹#›</a:t>
            </a:fld>
            <a:endParaRPr lang="en-GB"/>
          </a:p>
        </p:txBody>
      </p:sp>
    </p:spTree>
    <p:extLst>
      <p:ext uri="{BB962C8B-B14F-4D97-AF65-F5344CB8AC3E}">
        <p14:creationId xmlns:p14="http://schemas.microsoft.com/office/powerpoint/2010/main" val="23282331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520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386873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3444099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94368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70104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Tree>
    <p:extLst>
      <p:ext uri="{BB962C8B-B14F-4D97-AF65-F5344CB8AC3E}">
        <p14:creationId xmlns:p14="http://schemas.microsoft.com/office/powerpoint/2010/main" val="1156895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183879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40712589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350205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32055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0562E25-8D5B-4997-A10F-BC4465738121}" type="datetimeFigureOut">
              <a:rPr lang="en-GB" smtClean="0"/>
              <a:t>17/09/2019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5FEE61-F4C1-4DF9-BF19-2A4A2F831C57}" type="slidenum">
              <a:rPr lang="en-GB" smtClean="0"/>
              <a:t>‹#›</a:t>
            </a:fld>
            <a:endParaRPr lang="en-GB"/>
          </a:p>
        </p:txBody>
      </p:sp>
    </p:spTree>
    <p:extLst>
      <p:ext uri="{BB962C8B-B14F-4D97-AF65-F5344CB8AC3E}">
        <p14:creationId xmlns:p14="http://schemas.microsoft.com/office/powerpoint/2010/main" val="12037579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15724674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6464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6192953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1782154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426282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841155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Tree>
    <p:extLst>
      <p:ext uri="{BB962C8B-B14F-4D97-AF65-F5344CB8AC3E}">
        <p14:creationId xmlns:p14="http://schemas.microsoft.com/office/powerpoint/2010/main" val="6292231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176959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4979051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86548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0562E25-8D5B-4997-A10F-BC4465738121}" type="datetimeFigureOut">
              <a:rPr lang="en-GB" smtClean="0"/>
              <a:t>17/09/2019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5FEE61-F4C1-4DF9-BF19-2A4A2F831C57}" type="slidenum">
              <a:rPr lang="en-GB" smtClean="0"/>
              <a:t>‹#›</a:t>
            </a:fld>
            <a:endParaRPr lang="en-GB"/>
          </a:p>
        </p:txBody>
      </p:sp>
    </p:spTree>
    <p:extLst>
      <p:ext uri="{BB962C8B-B14F-4D97-AF65-F5344CB8AC3E}">
        <p14:creationId xmlns:p14="http://schemas.microsoft.com/office/powerpoint/2010/main" val="38389106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327394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2020036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47478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6289232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9937355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384374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556078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Tree>
    <p:extLst>
      <p:ext uri="{BB962C8B-B14F-4D97-AF65-F5344CB8AC3E}">
        <p14:creationId xmlns:p14="http://schemas.microsoft.com/office/powerpoint/2010/main" val="26449208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694373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3195831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0562E25-8D5B-4997-A10F-BC4465738121}" type="datetimeFigureOut">
              <a:rPr lang="en-GB" smtClean="0"/>
              <a:t>17/09/2019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5FEE61-F4C1-4DF9-BF19-2A4A2F831C57}" type="slidenum">
              <a:rPr lang="en-GB" smtClean="0"/>
              <a:t>‹#›</a:t>
            </a:fld>
            <a:endParaRPr lang="en-GB"/>
          </a:p>
        </p:txBody>
      </p:sp>
    </p:spTree>
    <p:extLst>
      <p:ext uri="{BB962C8B-B14F-4D97-AF65-F5344CB8AC3E}">
        <p14:creationId xmlns:p14="http://schemas.microsoft.com/office/powerpoint/2010/main" val="24818074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891302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888838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22098839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45298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7080935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2142715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159864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708929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Tree>
    <p:extLst>
      <p:ext uri="{BB962C8B-B14F-4D97-AF65-F5344CB8AC3E}">
        <p14:creationId xmlns:p14="http://schemas.microsoft.com/office/powerpoint/2010/main" val="923967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60340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0562E25-8D5B-4997-A10F-BC4465738121}" type="datetimeFigureOut">
              <a:rPr lang="en-GB" smtClean="0"/>
              <a:t>17/09/2019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5FEE61-F4C1-4DF9-BF19-2A4A2F831C57}" type="slidenum">
              <a:rPr lang="en-GB" smtClean="0"/>
              <a:t>‹#›</a:t>
            </a:fld>
            <a:endParaRPr lang="en-GB"/>
          </a:p>
        </p:txBody>
      </p:sp>
    </p:spTree>
    <p:extLst>
      <p:ext uri="{BB962C8B-B14F-4D97-AF65-F5344CB8AC3E}">
        <p14:creationId xmlns:p14="http://schemas.microsoft.com/office/powerpoint/2010/main" val="39994378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20180492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242202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353180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1431269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87516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6990938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6972321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86585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19733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562E25-8D5B-4997-A10F-BC4465738121}" type="datetimeFigureOut">
              <a:rPr lang="en-GB" smtClean="0"/>
              <a:t>17/09/2019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5FEE61-F4C1-4DF9-BF19-2A4A2F831C57}" type="slidenum">
              <a:rPr lang="en-GB" smtClean="0"/>
              <a:t>‹#›</a:t>
            </a:fld>
            <a:endParaRPr lang="en-GB"/>
          </a:p>
        </p:txBody>
      </p:sp>
    </p:spTree>
    <p:extLst>
      <p:ext uri="{BB962C8B-B14F-4D97-AF65-F5344CB8AC3E}">
        <p14:creationId xmlns:p14="http://schemas.microsoft.com/office/powerpoint/2010/main" val="230529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D0562E25-8D5B-4997-A10F-BC4465738121}" type="datetimeFigureOut">
              <a:rPr lang="en-GB" smtClean="0"/>
              <a:t>17/09/2019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5FEE61-F4C1-4DF9-BF19-2A4A2F831C57}" type="slidenum">
              <a:rPr lang="en-GB" smtClean="0"/>
              <a:t>‹#›</a:t>
            </a:fld>
            <a:endParaRPr lang="en-GB"/>
          </a:p>
        </p:txBody>
      </p:sp>
    </p:spTree>
    <p:extLst>
      <p:ext uri="{BB962C8B-B14F-4D97-AF65-F5344CB8AC3E}">
        <p14:creationId xmlns:p14="http://schemas.microsoft.com/office/powerpoint/2010/main" val="1527970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D0562E25-8D5B-4997-A10F-BC4465738121}" type="datetimeFigureOut">
              <a:rPr lang="en-GB" smtClean="0"/>
              <a:t>17/09/2019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5FEE61-F4C1-4DF9-BF19-2A4A2F831C57}" type="slidenum">
              <a:rPr lang="en-GB" smtClean="0"/>
              <a:t>‹#›</a:t>
            </a:fld>
            <a:endParaRPr lang="en-GB"/>
          </a:p>
        </p:txBody>
      </p:sp>
    </p:spTree>
    <p:extLst>
      <p:ext uri="{BB962C8B-B14F-4D97-AF65-F5344CB8AC3E}">
        <p14:creationId xmlns:p14="http://schemas.microsoft.com/office/powerpoint/2010/main" val="3493217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5.xml"/><Relationship Id="rId16"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7.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9.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6" Type="http://schemas.openxmlformats.org/officeDocument/2006/relationships/image" Target="../media/image11.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0.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2.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14.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2.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14.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0562E25-8D5B-4997-A10F-BC4465738121}" type="datetimeFigureOut">
              <a:rPr lang="en-GB" smtClean="0"/>
              <a:t>17/09/2019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85FEE61-F4C1-4DF9-BF19-2A4A2F831C57}" type="slidenum">
              <a:rPr lang="en-GB" smtClean="0"/>
              <a:t>‹#›</a:t>
            </a:fld>
            <a:endParaRPr lang="en-GB"/>
          </a:p>
        </p:txBody>
      </p:sp>
    </p:spTree>
    <p:extLst>
      <p:ext uri="{BB962C8B-B14F-4D97-AF65-F5344CB8AC3E}">
        <p14:creationId xmlns:p14="http://schemas.microsoft.com/office/powerpoint/2010/main" val="2208667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7381" name="Picture 37" descr="KS3_geography_title_borderintrogeo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7346" name="Text Box 2"/>
          <p:cNvSpPr txBox="1">
            <a:spLocks noChangeArrowheads="1"/>
          </p:cNvSpPr>
          <p:nvPr userDrawn="1"/>
        </p:nvSpPr>
        <p:spPr bwMode="auto">
          <a:xfrm>
            <a:off x="6445250" y="6669088"/>
            <a:ext cx="213360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GB" altLang="en-US" sz="1000">
                <a:solidFill>
                  <a:srgbClr val="5B0091"/>
                </a:solidFill>
                <a:cs typeface="Arial" panose="020B0604020202020204" pitchFamily="34" charset="0"/>
              </a:rPr>
              <a:t>© Boardworks Ltd 2008</a:t>
            </a:r>
          </a:p>
        </p:txBody>
      </p:sp>
      <p:sp>
        <p:nvSpPr>
          <p:cNvPr id="57347" name="Text Box 3"/>
          <p:cNvSpPr txBox="1">
            <a:spLocks noChangeArrowheads="1"/>
          </p:cNvSpPr>
          <p:nvPr userDrawn="1"/>
        </p:nvSpPr>
        <p:spPr bwMode="auto">
          <a:xfrm>
            <a:off x="858838" y="6654800"/>
            <a:ext cx="11160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fld id="{E7769792-9CB6-4E8C-9E3F-04DF83D30BD8}" type="slidenum">
              <a:rPr lang="en-GB" altLang="en-US" sz="1000">
                <a:solidFill>
                  <a:srgbClr val="5B0091"/>
                </a:solidFill>
              </a:rPr>
              <a:pPr eaLnBrk="1" hangingPunct="1">
                <a:spcBef>
                  <a:spcPct val="50000"/>
                </a:spcBef>
              </a:pPr>
              <a:t>‹#›</a:t>
            </a:fld>
            <a:r>
              <a:rPr lang="en-GB" altLang="en-US" sz="1000">
                <a:solidFill>
                  <a:srgbClr val="5B0091"/>
                </a:solidFill>
              </a:rPr>
              <a:t> of 26</a:t>
            </a:r>
          </a:p>
        </p:txBody>
      </p:sp>
      <p:pic>
        <p:nvPicPr>
          <p:cNvPr id="57369" name="Picture 25" descr="flash_icon"/>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42988" y="5876925"/>
            <a:ext cx="409575" cy="455613"/>
          </a:xfrm>
          <a:prstGeom prst="rect">
            <a:avLst/>
          </a:prstGeom>
          <a:noFill/>
          <a:extLst>
            <a:ext uri="{909E8E84-426E-40DD-AFC4-6F175D3DCCD1}">
              <a14:hiddenFill xmlns:a14="http://schemas.microsoft.com/office/drawing/2010/main">
                <a:solidFill>
                  <a:srgbClr val="FFFFFF"/>
                </a:solidFill>
              </a14:hiddenFill>
            </a:ext>
          </a:extLst>
        </p:spPr>
      </p:pic>
      <p:pic>
        <p:nvPicPr>
          <p:cNvPr id="57370" name="Picture 26" descr="teachers_notes_icon"/>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148263" y="5905500"/>
            <a:ext cx="471487" cy="403225"/>
          </a:xfrm>
          <a:prstGeom prst="rect">
            <a:avLst/>
          </a:prstGeom>
          <a:noFill/>
          <a:extLst>
            <a:ext uri="{909E8E84-426E-40DD-AFC4-6F175D3DCCD1}">
              <a14:hiddenFill xmlns:a14="http://schemas.microsoft.com/office/drawing/2010/main">
                <a:solidFill>
                  <a:srgbClr val="FFFFFF"/>
                </a:solidFill>
              </a14:hiddenFill>
            </a:ext>
          </a:extLst>
        </p:spPr>
      </p:pic>
      <p:pic>
        <p:nvPicPr>
          <p:cNvPr id="57371" name="Picture 27" descr="web_link_icon"/>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795963" y="6165850"/>
            <a:ext cx="528637" cy="428625"/>
          </a:xfrm>
          <a:prstGeom prst="rect">
            <a:avLst/>
          </a:prstGeom>
          <a:noFill/>
          <a:extLst>
            <a:ext uri="{909E8E84-426E-40DD-AFC4-6F175D3DCCD1}">
              <a14:hiddenFill xmlns:a14="http://schemas.microsoft.com/office/drawing/2010/main">
                <a:solidFill>
                  <a:srgbClr val="FFFFFF"/>
                </a:solidFill>
              </a14:hiddenFill>
            </a:ext>
          </a:extLst>
        </p:spPr>
      </p:pic>
      <p:sp>
        <p:nvSpPr>
          <p:cNvPr id="57372" name="Text Box 28"/>
          <p:cNvSpPr txBox="1">
            <a:spLocks noChangeArrowheads="1"/>
          </p:cNvSpPr>
          <p:nvPr userDrawn="1"/>
        </p:nvSpPr>
        <p:spPr bwMode="auto">
          <a:xfrm>
            <a:off x="5581650" y="5937250"/>
            <a:ext cx="34559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sz="1200" b="1">
                <a:solidFill>
                  <a:srgbClr val="010066"/>
                </a:solidFill>
                <a:cs typeface="Arial" panose="020B0604020202020204" pitchFamily="34" charset="0"/>
              </a:rPr>
              <a:t>Teacher’s notes included in the Notes Page.</a:t>
            </a:r>
            <a:endParaRPr lang="en-US" altLang="en-US" sz="1200" b="1">
              <a:solidFill>
                <a:srgbClr val="010066"/>
              </a:solidFill>
              <a:cs typeface="Arial" panose="020B0604020202020204" pitchFamily="34" charset="0"/>
            </a:endParaRPr>
          </a:p>
        </p:txBody>
      </p:sp>
      <p:sp>
        <p:nvSpPr>
          <p:cNvPr id="57373" name="Text Box 29"/>
          <p:cNvSpPr txBox="1">
            <a:spLocks noChangeArrowheads="1"/>
          </p:cNvSpPr>
          <p:nvPr userDrawn="1"/>
        </p:nvSpPr>
        <p:spPr bwMode="auto">
          <a:xfrm>
            <a:off x="1260475" y="5937250"/>
            <a:ext cx="38893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altLang="en-US" sz="1200" b="1">
                <a:solidFill>
                  <a:srgbClr val="010066"/>
                </a:solidFill>
                <a:cs typeface="Arial" panose="020B0604020202020204" pitchFamily="34" charset="0"/>
              </a:rPr>
              <a:t>Flash activity. These activities are not editable.</a:t>
            </a:r>
            <a:endParaRPr lang="en-US" altLang="en-US" sz="1200" b="1">
              <a:solidFill>
                <a:srgbClr val="010066"/>
              </a:solidFill>
              <a:cs typeface="Arial" panose="020B0604020202020204" pitchFamily="34" charset="0"/>
            </a:endParaRPr>
          </a:p>
        </p:txBody>
      </p:sp>
      <p:sp>
        <p:nvSpPr>
          <p:cNvPr id="57374" name="Text Box 30"/>
          <p:cNvSpPr txBox="1">
            <a:spLocks noChangeArrowheads="1"/>
          </p:cNvSpPr>
          <p:nvPr userDrawn="1"/>
        </p:nvSpPr>
        <p:spPr bwMode="auto">
          <a:xfrm>
            <a:off x="930275" y="5613400"/>
            <a:ext cx="1177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sz="1600" b="1">
                <a:solidFill>
                  <a:srgbClr val="010066"/>
                </a:solidFill>
                <a:cs typeface="Arial" panose="020B0604020202020204" pitchFamily="34" charset="0"/>
              </a:rPr>
              <a:t>Icons key:</a:t>
            </a:r>
          </a:p>
        </p:txBody>
      </p:sp>
      <p:sp>
        <p:nvSpPr>
          <p:cNvPr id="57375" name="Rectangle 31"/>
          <p:cNvSpPr>
            <a:spLocks noChangeArrowheads="1"/>
          </p:cNvSpPr>
          <p:nvPr userDrawn="1"/>
        </p:nvSpPr>
        <p:spPr bwMode="auto">
          <a:xfrm>
            <a:off x="3851275" y="5649913"/>
            <a:ext cx="5246688"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sz="1300">
                <a:solidFill>
                  <a:srgbClr val="010066"/>
                </a:solidFill>
                <a:cs typeface="Arial" panose="020B0604020202020204" pitchFamily="34" charset="0"/>
              </a:rPr>
              <a:t>For more detailed instructions, see the </a:t>
            </a:r>
            <a:r>
              <a:rPr lang="en-GB" altLang="en-US" sz="1300" b="1" i="1">
                <a:solidFill>
                  <a:srgbClr val="010066"/>
                </a:solidFill>
                <a:cs typeface="Arial" panose="020B0604020202020204" pitchFamily="34" charset="0"/>
              </a:rPr>
              <a:t>Getting Started</a:t>
            </a:r>
            <a:r>
              <a:rPr lang="en-GB" altLang="en-US" sz="1300">
                <a:solidFill>
                  <a:srgbClr val="010066"/>
                </a:solidFill>
                <a:cs typeface="Arial" panose="020B0604020202020204" pitchFamily="34" charset="0"/>
              </a:rPr>
              <a:t> presentation.</a:t>
            </a:r>
          </a:p>
        </p:txBody>
      </p:sp>
      <p:sp>
        <p:nvSpPr>
          <p:cNvPr id="57376" name="Text Box 32"/>
          <p:cNvSpPr txBox="1">
            <a:spLocks noChangeArrowheads="1"/>
          </p:cNvSpPr>
          <p:nvPr userDrawn="1"/>
        </p:nvSpPr>
        <p:spPr bwMode="auto">
          <a:xfrm>
            <a:off x="1743075" y="6251575"/>
            <a:ext cx="21812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200" b="1">
                <a:solidFill>
                  <a:srgbClr val="010066"/>
                </a:solidFill>
              </a:rPr>
              <a:t>Accompanying worksheet.</a:t>
            </a:r>
            <a:endParaRPr lang="en-US" altLang="en-US" sz="1200" b="1">
              <a:solidFill>
                <a:srgbClr val="010066"/>
              </a:solidFill>
            </a:endParaRPr>
          </a:p>
        </p:txBody>
      </p:sp>
      <p:sp>
        <p:nvSpPr>
          <p:cNvPr id="57377" name="Text Box 33"/>
          <p:cNvSpPr txBox="1">
            <a:spLocks noChangeArrowheads="1"/>
          </p:cNvSpPr>
          <p:nvPr userDrawn="1"/>
        </p:nvSpPr>
        <p:spPr bwMode="auto">
          <a:xfrm>
            <a:off x="4284663" y="6251575"/>
            <a:ext cx="14462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200" b="1">
                <a:solidFill>
                  <a:srgbClr val="010066"/>
                </a:solidFill>
              </a:rPr>
              <a:t>Printable activity.</a:t>
            </a:r>
            <a:endParaRPr lang="en-US" altLang="en-US" sz="1200" b="1">
              <a:solidFill>
                <a:srgbClr val="010066"/>
              </a:solidFill>
            </a:endParaRPr>
          </a:p>
        </p:txBody>
      </p:sp>
      <p:sp>
        <p:nvSpPr>
          <p:cNvPr id="57378" name="Text Box 34"/>
          <p:cNvSpPr txBox="1">
            <a:spLocks noChangeArrowheads="1"/>
          </p:cNvSpPr>
          <p:nvPr userDrawn="1"/>
        </p:nvSpPr>
        <p:spPr bwMode="auto">
          <a:xfrm>
            <a:off x="6351588" y="6249988"/>
            <a:ext cx="15335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200" b="1">
                <a:solidFill>
                  <a:srgbClr val="010066"/>
                </a:solidFill>
              </a:rPr>
              <a:t>Useful web links.</a:t>
            </a:r>
            <a:endParaRPr lang="en-US" altLang="en-US" sz="1200" b="1">
              <a:solidFill>
                <a:srgbClr val="010066"/>
              </a:solidFill>
            </a:endParaRPr>
          </a:p>
        </p:txBody>
      </p:sp>
      <p:pic>
        <p:nvPicPr>
          <p:cNvPr id="57379" name="Picture 35" descr="print"/>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965575" y="6219825"/>
            <a:ext cx="373063" cy="377825"/>
          </a:xfrm>
          <a:prstGeom prst="rect">
            <a:avLst/>
          </a:prstGeom>
          <a:noFill/>
          <a:extLst>
            <a:ext uri="{909E8E84-426E-40DD-AFC4-6F175D3DCCD1}">
              <a14:hiddenFill xmlns:a14="http://schemas.microsoft.com/office/drawing/2010/main">
                <a:solidFill>
                  <a:srgbClr val="FFFFFF"/>
                </a:solidFill>
              </a14:hiddenFill>
            </a:ext>
          </a:extLst>
        </p:spPr>
      </p:pic>
      <p:pic>
        <p:nvPicPr>
          <p:cNvPr id="57380" name="Picture 36" descr="pencil"/>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392238" y="6176963"/>
            <a:ext cx="427037" cy="43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93847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8370" name="Picture 2" descr="KS3_geogcontents"/>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8371" name="Text Box 3"/>
          <p:cNvSpPr txBox="1">
            <a:spLocks noChangeArrowheads="1"/>
          </p:cNvSpPr>
          <p:nvPr userDrawn="1"/>
        </p:nvSpPr>
        <p:spPr bwMode="auto">
          <a:xfrm>
            <a:off x="6445250" y="6669088"/>
            <a:ext cx="213360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GB" altLang="en-US" sz="1000">
                <a:solidFill>
                  <a:srgbClr val="5B0091"/>
                </a:solidFill>
                <a:cs typeface="Arial" panose="020B0604020202020204" pitchFamily="34" charset="0"/>
              </a:rPr>
              <a:t>© Boardworks Ltd 2008</a:t>
            </a:r>
          </a:p>
        </p:txBody>
      </p:sp>
      <p:sp>
        <p:nvSpPr>
          <p:cNvPr id="58372" name="Text Box 4"/>
          <p:cNvSpPr txBox="1">
            <a:spLocks noChangeArrowheads="1"/>
          </p:cNvSpPr>
          <p:nvPr userDrawn="1"/>
        </p:nvSpPr>
        <p:spPr bwMode="auto">
          <a:xfrm>
            <a:off x="858838" y="6654800"/>
            <a:ext cx="11160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fld id="{3E6C586C-3758-4E32-B78D-AD0BD2414490}" type="slidenum">
              <a:rPr lang="en-GB" altLang="en-US" sz="1000">
                <a:solidFill>
                  <a:srgbClr val="5B0091"/>
                </a:solidFill>
              </a:rPr>
              <a:pPr eaLnBrk="1" hangingPunct="1">
                <a:spcBef>
                  <a:spcPct val="50000"/>
                </a:spcBef>
              </a:pPr>
              <a:t>‹#›</a:t>
            </a:fld>
            <a:r>
              <a:rPr lang="en-GB" altLang="en-US" sz="1000">
                <a:solidFill>
                  <a:srgbClr val="5B0091"/>
                </a:solidFill>
              </a:rPr>
              <a:t> of 26</a:t>
            </a:r>
          </a:p>
        </p:txBody>
      </p:sp>
      <p:pic>
        <p:nvPicPr>
          <p:cNvPr id="58375" name="Picture 7" descr="forward_arrow_grey">
            <a:hlinkClick r:id="" action="ppaction://hlinkshowjump?jump=nextslide"/>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448675" y="6092825"/>
            <a:ext cx="630238" cy="57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32085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9394" name="Picture 2" descr="KS3geoglearningobjectives"/>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9395" name="Text Box 3"/>
          <p:cNvSpPr txBox="1">
            <a:spLocks noChangeArrowheads="1"/>
          </p:cNvSpPr>
          <p:nvPr userDrawn="1"/>
        </p:nvSpPr>
        <p:spPr bwMode="auto">
          <a:xfrm>
            <a:off x="6445250" y="6669088"/>
            <a:ext cx="213360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GB" altLang="en-US" sz="1000">
                <a:solidFill>
                  <a:srgbClr val="5B0091"/>
                </a:solidFill>
                <a:cs typeface="Arial" panose="020B0604020202020204" pitchFamily="34" charset="0"/>
              </a:rPr>
              <a:t>© Boardworks Ltd 2008</a:t>
            </a:r>
          </a:p>
        </p:txBody>
      </p:sp>
      <p:sp>
        <p:nvSpPr>
          <p:cNvPr id="59396" name="Text Box 4"/>
          <p:cNvSpPr txBox="1">
            <a:spLocks noChangeArrowheads="1"/>
          </p:cNvSpPr>
          <p:nvPr userDrawn="1"/>
        </p:nvSpPr>
        <p:spPr bwMode="auto">
          <a:xfrm>
            <a:off x="858838" y="6654800"/>
            <a:ext cx="11160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fld id="{19ED3667-C5EC-4B36-BBCE-6D303D806E97}" type="slidenum">
              <a:rPr lang="en-GB" altLang="en-US" sz="1000">
                <a:solidFill>
                  <a:srgbClr val="5B0091"/>
                </a:solidFill>
              </a:rPr>
              <a:pPr eaLnBrk="1" hangingPunct="1">
                <a:spcBef>
                  <a:spcPct val="50000"/>
                </a:spcBef>
              </a:pPr>
              <a:t>‹#›</a:t>
            </a:fld>
            <a:r>
              <a:rPr lang="en-GB" altLang="en-US" sz="1000">
                <a:solidFill>
                  <a:srgbClr val="5B0091"/>
                </a:solidFill>
              </a:rPr>
              <a:t> of 26</a:t>
            </a:r>
          </a:p>
        </p:txBody>
      </p:sp>
      <p:pic>
        <p:nvPicPr>
          <p:cNvPr id="59399" name="Picture 7" descr="forward_arrow_grey">
            <a:hlinkClick r:id="" action="ppaction://hlinkshowjump?jump=nextslide"/>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448675" y="6092825"/>
            <a:ext cx="630238" cy="574675"/>
          </a:xfrm>
          <a:prstGeom prst="rect">
            <a:avLst/>
          </a:prstGeom>
          <a:noFill/>
          <a:extLst>
            <a:ext uri="{909E8E84-426E-40DD-AFC4-6F175D3DCCD1}">
              <a14:hiddenFill xmlns:a14="http://schemas.microsoft.com/office/drawing/2010/main">
                <a:solidFill>
                  <a:srgbClr val="FFFFFF"/>
                </a:solidFill>
              </a14:hiddenFill>
            </a:ext>
          </a:extLst>
        </p:spPr>
      </p:pic>
      <p:pic>
        <p:nvPicPr>
          <p:cNvPr id="59401" name="Picture 9" descr="back_arrow_trans">
            <a:hlinkClick r:id="" action="ppaction://hlinkshowjump?jump=previousslide"/>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7950" y="6096000"/>
            <a:ext cx="630238" cy="574675"/>
          </a:xfrm>
          <a:prstGeom prst="rect">
            <a:avLst/>
          </a:prstGeom>
          <a:noFill/>
          <a:extLst>
            <a:ext uri="{909E8E84-426E-40DD-AFC4-6F175D3DCCD1}">
              <a14:hiddenFill xmlns:a14="http://schemas.microsoft.com/office/drawing/2010/main">
                <a:solidFill>
                  <a:srgbClr val="FFFFFF"/>
                </a:solidFill>
              </a14:hiddenFill>
            </a:ext>
          </a:extLst>
        </p:spPr>
      </p:pic>
      <p:pic>
        <p:nvPicPr>
          <p:cNvPr id="59402" name="Picture 10" descr="introgeogL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108700" y="3249613"/>
            <a:ext cx="2905125"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41170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4695" name="Picture 7" descr="KS3geogmaste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4696" name="Text Box 8"/>
          <p:cNvSpPr txBox="1">
            <a:spLocks noChangeArrowheads="1"/>
          </p:cNvSpPr>
          <p:nvPr userDrawn="1"/>
        </p:nvSpPr>
        <p:spPr bwMode="auto">
          <a:xfrm>
            <a:off x="6445250" y="6669088"/>
            <a:ext cx="213360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GB" altLang="en-US" sz="1000">
                <a:solidFill>
                  <a:srgbClr val="5B0091"/>
                </a:solidFill>
                <a:cs typeface="Arial" panose="020B0604020202020204" pitchFamily="34" charset="0"/>
              </a:rPr>
              <a:t>© Boardworks Ltd 2008</a:t>
            </a:r>
          </a:p>
        </p:txBody>
      </p:sp>
      <p:sp>
        <p:nvSpPr>
          <p:cNvPr id="114697" name="Text Box 9"/>
          <p:cNvSpPr txBox="1">
            <a:spLocks noChangeArrowheads="1"/>
          </p:cNvSpPr>
          <p:nvPr userDrawn="1"/>
        </p:nvSpPr>
        <p:spPr bwMode="auto">
          <a:xfrm>
            <a:off x="858838" y="6654800"/>
            <a:ext cx="11160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fld id="{02B9A97D-4564-4EC0-80D1-FE21630C59F4}" type="slidenum">
              <a:rPr lang="en-GB" altLang="en-US" sz="1000">
                <a:solidFill>
                  <a:srgbClr val="5B0091"/>
                </a:solidFill>
              </a:rPr>
              <a:pPr eaLnBrk="1" hangingPunct="1">
                <a:spcBef>
                  <a:spcPct val="50000"/>
                </a:spcBef>
              </a:pPr>
              <a:t>‹#›</a:t>
            </a:fld>
            <a:r>
              <a:rPr lang="en-GB" altLang="en-US" sz="1000">
                <a:solidFill>
                  <a:srgbClr val="5B0091"/>
                </a:solidFill>
              </a:rPr>
              <a:t> of 26</a:t>
            </a:r>
          </a:p>
        </p:txBody>
      </p:sp>
      <p:pic>
        <p:nvPicPr>
          <p:cNvPr id="114701" name="Picture 13" descr="next_btn_grey">
            <a:hlinkClick r:id="" action="ppaction://hlinkshowjump?jump=nextslide"/>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448675" y="6096000"/>
            <a:ext cx="6286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14702" name="Picture 14" descr="back_btn_colour">
            <a:hlinkClick r:id="" action="ppaction://hlinkshowjump?jump=previousslide"/>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7950" y="6097588"/>
            <a:ext cx="638175"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22927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4695" name="Picture 7" descr="KS3geogmaste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4696" name="Text Box 8"/>
          <p:cNvSpPr txBox="1">
            <a:spLocks noChangeArrowheads="1"/>
          </p:cNvSpPr>
          <p:nvPr userDrawn="1"/>
        </p:nvSpPr>
        <p:spPr bwMode="auto">
          <a:xfrm>
            <a:off x="6445250" y="6669088"/>
            <a:ext cx="213360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GB" altLang="en-US" sz="1000">
                <a:solidFill>
                  <a:srgbClr val="5B0091"/>
                </a:solidFill>
                <a:cs typeface="Arial" panose="020B0604020202020204" pitchFamily="34" charset="0"/>
              </a:rPr>
              <a:t>© Boardworks Ltd 2008</a:t>
            </a:r>
          </a:p>
        </p:txBody>
      </p:sp>
      <p:sp>
        <p:nvSpPr>
          <p:cNvPr id="114697" name="Text Box 9"/>
          <p:cNvSpPr txBox="1">
            <a:spLocks noChangeArrowheads="1"/>
          </p:cNvSpPr>
          <p:nvPr userDrawn="1"/>
        </p:nvSpPr>
        <p:spPr bwMode="auto">
          <a:xfrm>
            <a:off x="858838" y="6654800"/>
            <a:ext cx="11160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fld id="{3F2519C9-5DEF-4363-BB61-AF6CF5637C61}" type="slidenum">
              <a:rPr lang="en-GB" altLang="en-US" sz="1000">
                <a:solidFill>
                  <a:srgbClr val="5B0091"/>
                </a:solidFill>
              </a:rPr>
              <a:pPr eaLnBrk="1" hangingPunct="1">
                <a:spcBef>
                  <a:spcPct val="50000"/>
                </a:spcBef>
              </a:pPr>
              <a:t>‹#›</a:t>
            </a:fld>
            <a:r>
              <a:rPr lang="en-GB" altLang="en-US" sz="1000">
                <a:solidFill>
                  <a:srgbClr val="5B0091"/>
                </a:solidFill>
              </a:rPr>
              <a:t> of 26</a:t>
            </a:r>
          </a:p>
        </p:txBody>
      </p:sp>
      <p:pic>
        <p:nvPicPr>
          <p:cNvPr id="114701" name="Picture 13" descr="next_btn_grey">
            <a:hlinkClick r:id="" action="ppaction://hlinkshowjump?jump=nextslide"/>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448675" y="6096000"/>
            <a:ext cx="6286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14702" name="Picture 14" descr="back_btn_colour">
            <a:hlinkClick r:id="" action="ppaction://hlinkshowjump?jump=previousslide"/>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7950" y="6097588"/>
            <a:ext cx="638175"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96021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slideLayout" Target="../slideLayouts/slideLayout64.xml"/><Relationship Id="rId7" Type="http://schemas.openxmlformats.org/officeDocument/2006/relationships/image" Target="../media/image5.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16.png"/><Relationship Id="rId5" Type="http://schemas.openxmlformats.org/officeDocument/2006/relationships/image" Target="../media/image2.png"/><Relationship Id="rId4" Type="http://schemas.openxmlformats.org/officeDocument/2006/relationships/notesSlide" Target="../notesSlides/notesSlide6.xml"/><Relationship Id="rId9" Type="http://schemas.openxmlformats.org/officeDocument/2006/relationships/image" Target="../media/image24.wmf"/></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4.xml"/><Relationship Id="rId7" Type="http://schemas.openxmlformats.org/officeDocument/2006/relationships/image" Target="../media/image24.wmf"/><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28.jpeg"/><Relationship Id="rId5" Type="http://schemas.openxmlformats.org/officeDocument/2006/relationships/image" Target="../media/image2.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29.wmf"/><Relationship Id="rId5" Type="http://schemas.openxmlformats.org/officeDocument/2006/relationships/image" Target="../media/image30.jpeg"/><Relationship Id="rId4"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6.xml"/><Relationship Id="rId1" Type="http://schemas.openxmlformats.org/officeDocument/2006/relationships/vmlDrawing" Target="../drawings/vmlDrawing6.vml"/><Relationship Id="rId6" Type="http://schemas.openxmlformats.org/officeDocument/2006/relationships/image" Target="../media/image24.wmf"/><Relationship Id="rId5" Type="http://schemas.openxmlformats.org/officeDocument/2006/relationships/image" Target="../media/image31.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video" Target="https://www.youtube.com/embed/2yOX7soSPeQ"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3.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5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8.xml"/><Relationship Id="rId6" Type="http://schemas.openxmlformats.org/officeDocument/2006/relationships/image" Target="../media/image3.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5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9.xml"/><Relationship Id="rId7" Type="http://schemas.openxmlformats.org/officeDocument/2006/relationships/image" Target="../media/image22.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23.jpeg"/><Relationship Id="rId5" Type="http://schemas.openxmlformats.org/officeDocument/2006/relationships/image" Target="../media/image1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59.xml"/><Relationship Id="rId7" Type="http://schemas.openxmlformats.org/officeDocument/2006/relationships/image" Target="../media/image5.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6.png"/><Relationship Id="rId5" Type="http://schemas.openxmlformats.org/officeDocument/2006/relationships/image" Target="../media/image2.png"/><Relationship Id="rId10" Type="http://schemas.openxmlformats.org/officeDocument/2006/relationships/image" Target="../media/image24.wmf"/><Relationship Id="rId4" Type="http://schemas.openxmlformats.org/officeDocument/2006/relationships/notesSlide" Target="../notesSlides/notesSlide5.xml"/><Relationship Id="rId9"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6.png"/><Relationship Id="rId1" Type="http://schemas.openxmlformats.org/officeDocument/2006/relationships/slideLayout" Target="../slideLayouts/slideLayout5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22"/>
          </p:nvPr>
        </p:nvPicPr>
        <p:blipFill rotWithShape="1">
          <a:blip r:embed="rId2">
            <a:extLst>
              <a:ext uri="{28A0092B-C50C-407E-A947-70E740481C1C}">
                <a14:useLocalDpi xmlns:a14="http://schemas.microsoft.com/office/drawing/2010/main" val="0"/>
              </a:ext>
            </a:extLst>
          </a:blip>
          <a:srcRect t="475" b="17974"/>
          <a:stretch/>
        </p:blipFill>
        <p:spPr>
          <a:xfrm>
            <a:off x="0" y="2"/>
            <a:ext cx="9144000" cy="5981896"/>
          </a:xfrm>
        </p:spPr>
      </p:pic>
      <p:sp>
        <p:nvSpPr>
          <p:cNvPr id="66565" name="TextBox 4">
            <a:extLst>
              <a:ext uri="{FF2B5EF4-FFF2-40B4-BE49-F238E27FC236}">
                <a16:creationId xmlns:a16="http://schemas.microsoft.com/office/drawing/2014/main" id="{273AAC25-613E-4738-9FDF-18B860ECCC6A}"/>
              </a:ext>
            </a:extLst>
          </p:cNvPr>
          <p:cNvSpPr txBox="1">
            <a:spLocks noChangeArrowheads="1"/>
          </p:cNvSpPr>
          <p:nvPr/>
        </p:nvSpPr>
        <p:spPr bwMode="auto">
          <a:xfrm>
            <a:off x="-195943" y="-68714"/>
            <a:ext cx="9144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500">
                <a:solidFill>
                  <a:schemeClr val="tx1"/>
                </a:solidFill>
                <a:latin typeface="Calibri" panose="020F0502020204030204" pitchFamily="34" charset="0"/>
              </a:defRPr>
            </a:lvl1pPr>
            <a:lvl2pPr marL="742950" indent="-285750">
              <a:defRPr sz="3500">
                <a:solidFill>
                  <a:schemeClr val="tx1"/>
                </a:solidFill>
                <a:latin typeface="Calibri" panose="020F0502020204030204" pitchFamily="34" charset="0"/>
              </a:defRPr>
            </a:lvl2pPr>
            <a:lvl3pPr marL="1143000" indent="-228600">
              <a:defRPr sz="3500">
                <a:solidFill>
                  <a:schemeClr val="tx1"/>
                </a:solidFill>
                <a:latin typeface="Calibri" panose="020F0502020204030204" pitchFamily="34" charset="0"/>
              </a:defRPr>
            </a:lvl3pPr>
            <a:lvl4pPr marL="1600200" indent="-228600">
              <a:defRPr sz="3500">
                <a:solidFill>
                  <a:schemeClr val="tx1"/>
                </a:solidFill>
                <a:latin typeface="Calibri" panose="020F0502020204030204" pitchFamily="34" charset="0"/>
              </a:defRPr>
            </a:lvl4pPr>
            <a:lvl5pPr marL="2057400" indent="-228600">
              <a:defRPr sz="3500">
                <a:solidFill>
                  <a:schemeClr val="tx1"/>
                </a:solidFill>
                <a:latin typeface="Calibri" panose="020F0502020204030204" pitchFamily="34" charset="0"/>
              </a:defRPr>
            </a:lvl5pPr>
            <a:lvl6pPr marL="2514600" indent="-228600" defTabSz="1827213" fontAlgn="base">
              <a:spcBef>
                <a:spcPct val="0"/>
              </a:spcBef>
              <a:spcAft>
                <a:spcPct val="0"/>
              </a:spcAft>
              <a:defRPr sz="3500">
                <a:solidFill>
                  <a:schemeClr val="tx1"/>
                </a:solidFill>
                <a:latin typeface="Calibri" panose="020F0502020204030204" pitchFamily="34" charset="0"/>
              </a:defRPr>
            </a:lvl6pPr>
            <a:lvl7pPr marL="2971800" indent="-228600" defTabSz="1827213" fontAlgn="base">
              <a:spcBef>
                <a:spcPct val="0"/>
              </a:spcBef>
              <a:spcAft>
                <a:spcPct val="0"/>
              </a:spcAft>
              <a:defRPr sz="3500">
                <a:solidFill>
                  <a:schemeClr val="tx1"/>
                </a:solidFill>
                <a:latin typeface="Calibri" panose="020F0502020204030204" pitchFamily="34" charset="0"/>
              </a:defRPr>
            </a:lvl7pPr>
            <a:lvl8pPr marL="3429000" indent="-228600" defTabSz="1827213" fontAlgn="base">
              <a:spcBef>
                <a:spcPct val="0"/>
              </a:spcBef>
              <a:spcAft>
                <a:spcPct val="0"/>
              </a:spcAft>
              <a:defRPr sz="3500">
                <a:solidFill>
                  <a:schemeClr val="tx1"/>
                </a:solidFill>
                <a:latin typeface="Calibri" panose="020F0502020204030204" pitchFamily="34" charset="0"/>
              </a:defRPr>
            </a:lvl8pPr>
            <a:lvl9pPr marL="3886200" indent="-228600" defTabSz="1827213" fontAlgn="base">
              <a:spcBef>
                <a:spcPct val="0"/>
              </a:spcBef>
              <a:spcAft>
                <a:spcPct val="0"/>
              </a:spcAft>
              <a:defRPr sz="3500">
                <a:solidFill>
                  <a:schemeClr val="tx1"/>
                </a:solidFill>
                <a:latin typeface="Calibri" panose="020F0502020204030204" pitchFamily="34" charset="0"/>
              </a:defRPr>
            </a:lvl9pPr>
          </a:lstStyle>
          <a:p>
            <a:pPr algn="ctr" eaLnBrk="1" hangingPunct="1"/>
            <a:r>
              <a:rPr lang="en-US" altLang="en-US" sz="7200" b="1" dirty="0" smtClean="0">
                <a:ln>
                  <a:solidFill>
                    <a:schemeClr val="tx1"/>
                  </a:solidFill>
                </a:ln>
                <a:solidFill>
                  <a:schemeClr val="bg1"/>
                </a:solidFill>
                <a:effectLst>
                  <a:outerShdw blurRad="50800" dist="38100" algn="l" rotWithShape="0">
                    <a:prstClr val="black">
                      <a:alpha val="40000"/>
                    </a:prstClr>
                  </a:outerShdw>
                </a:effectLst>
                <a:latin typeface="Segoe UI Black" panose="020B0A02040204020203" pitchFamily="34" charset="0"/>
                <a:ea typeface="Segoe UI Black" panose="020B0A02040204020203" pitchFamily="34" charset="0"/>
                <a:cs typeface="Segoe UI Black" panose="020B0A02040204020203" pitchFamily="34" charset="0"/>
              </a:rPr>
              <a:t>LONGITUDE &amp; LATITUDE</a:t>
            </a:r>
            <a:endParaRPr lang="en-US" altLang="en-US" sz="7200" b="1" dirty="0">
              <a:ln>
                <a:solidFill>
                  <a:schemeClr val="tx1"/>
                </a:solidFill>
              </a:ln>
              <a:solidFill>
                <a:schemeClr val="bg1"/>
              </a:solidFill>
              <a:effectLst>
                <a:outerShdw blurRad="50800" dist="38100" algn="l" rotWithShape="0">
                  <a:prstClr val="black">
                    <a:alpha val="40000"/>
                  </a:prstClr>
                </a:outerShdw>
              </a:effectLst>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66567" name="Rectangle 6">
            <a:extLst>
              <a:ext uri="{FF2B5EF4-FFF2-40B4-BE49-F238E27FC236}">
                <a16:creationId xmlns:a16="http://schemas.microsoft.com/office/drawing/2014/main" id="{0C55B7C8-10AD-4D9F-AB5E-B3AD8F5EE8CE}"/>
              </a:ext>
            </a:extLst>
          </p:cNvPr>
          <p:cNvSpPr>
            <a:spLocks noChangeArrowheads="1"/>
          </p:cNvSpPr>
          <p:nvPr/>
        </p:nvSpPr>
        <p:spPr bwMode="auto">
          <a:xfrm>
            <a:off x="56169" y="6050612"/>
            <a:ext cx="9087831"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500">
                <a:solidFill>
                  <a:schemeClr val="tx1"/>
                </a:solidFill>
                <a:latin typeface="Calibri" panose="020F0502020204030204" pitchFamily="34" charset="0"/>
              </a:defRPr>
            </a:lvl1pPr>
            <a:lvl2pPr marL="742950" indent="-285750">
              <a:defRPr sz="3500">
                <a:solidFill>
                  <a:schemeClr val="tx1"/>
                </a:solidFill>
                <a:latin typeface="Calibri" panose="020F0502020204030204" pitchFamily="34" charset="0"/>
              </a:defRPr>
            </a:lvl2pPr>
            <a:lvl3pPr marL="1143000" indent="-228600">
              <a:defRPr sz="3500">
                <a:solidFill>
                  <a:schemeClr val="tx1"/>
                </a:solidFill>
                <a:latin typeface="Calibri" panose="020F0502020204030204" pitchFamily="34" charset="0"/>
              </a:defRPr>
            </a:lvl3pPr>
            <a:lvl4pPr marL="1600200" indent="-228600">
              <a:defRPr sz="3500">
                <a:solidFill>
                  <a:schemeClr val="tx1"/>
                </a:solidFill>
                <a:latin typeface="Calibri" panose="020F0502020204030204" pitchFamily="34" charset="0"/>
              </a:defRPr>
            </a:lvl4pPr>
            <a:lvl5pPr marL="2057400" indent="-228600">
              <a:defRPr sz="3500">
                <a:solidFill>
                  <a:schemeClr val="tx1"/>
                </a:solidFill>
                <a:latin typeface="Calibri" panose="020F0502020204030204" pitchFamily="34" charset="0"/>
              </a:defRPr>
            </a:lvl5pPr>
            <a:lvl6pPr marL="2514600" indent="-228600" defTabSz="1827213" fontAlgn="base">
              <a:spcBef>
                <a:spcPct val="0"/>
              </a:spcBef>
              <a:spcAft>
                <a:spcPct val="0"/>
              </a:spcAft>
              <a:defRPr sz="3500">
                <a:solidFill>
                  <a:schemeClr val="tx1"/>
                </a:solidFill>
                <a:latin typeface="Calibri" panose="020F0502020204030204" pitchFamily="34" charset="0"/>
              </a:defRPr>
            </a:lvl6pPr>
            <a:lvl7pPr marL="2971800" indent="-228600" defTabSz="1827213" fontAlgn="base">
              <a:spcBef>
                <a:spcPct val="0"/>
              </a:spcBef>
              <a:spcAft>
                <a:spcPct val="0"/>
              </a:spcAft>
              <a:defRPr sz="3500">
                <a:solidFill>
                  <a:schemeClr val="tx1"/>
                </a:solidFill>
                <a:latin typeface="Calibri" panose="020F0502020204030204" pitchFamily="34" charset="0"/>
              </a:defRPr>
            </a:lvl7pPr>
            <a:lvl8pPr marL="3429000" indent="-228600" defTabSz="1827213" fontAlgn="base">
              <a:spcBef>
                <a:spcPct val="0"/>
              </a:spcBef>
              <a:spcAft>
                <a:spcPct val="0"/>
              </a:spcAft>
              <a:defRPr sz="3500">
                <a:solidFill>
                  <a:schemeClr val="tx1"/>
                </a:solidFill>
                <a:latin typeface="Calibri" panose="020F0502020204030204" pitchFamily="34" charset="0"/>
              </a:defRPr>
            </a:lvl8pPr>
            <a:lvl9pPr marL="3886200" indent="-228600" defTabSz="1827213" fontAlgn="base">
              <a:spcBef>
                <a:spcPct val="0"/>
              </a:spcBef>
              <a:spcAft>
                <a:spcPct val="0"/>
              </a:spcAft>
              <a:defRPr sz="3500">
                <a:solidFill>
                  <a:schemeClr val="tx1"/>
                </a:solidFill>
                <a:latin typeface="Calibri" panose="020F0502020204030204" pitchFamily="34" charset="0"/>
              </a:defRPr>
            </a:lvl9pPr>
          </a:lstStyle>
          <a:p>
            <a:pPr eaLnBrk="1" hangingPunct="1"/>
            <a:r>
              <a:rPr lang="en-US" altLang="en-US" sz="4050" dirty="0" smtClean="0">
                <a:solidFill>
                  <a:srgbClr val="FF0000"/>
                </a:solidFill>
                <a:latin typeface="Segoe UI Semibold" panose="020B0702040204020203" pitchFamily="34" charset="0"/>
                <a:cs typeface="Segoe UI Semibold" panose="020B0702040204020203" pitchFamily="34" charset="0"/>
              </a:rPr>
              <a:t>#</a:t>
            </a:r>
            <a:r>
              <a:rPr lang="en-US" altLang="en-US" sz="3900" dirty="0" err="1" smtClean="0">
                <a:solidFill>
                  <a:srgbClr val="FF0000"/>
                </a:solidFill>
                <a:latin typeface="Segoe UI Semibold" panose="020B0702040204020203" pitchFamily="34" charset="0"/>
                <a:cs typeface="Segoe UI Semibold" panose="020B0702040204020203" pitchFamily="34" charset="0"/>
              </a:rPr>
              <a:t>what</a:t>
            </a:r>
            <a:r>
              <a:rPr lang="en-US" altLang="en-US" sz="3900" dirty="0" err="1" smtClean="0">
                <a:solidFill>
                  <a:srgbClr val="00B050"/>
                </a:solidFill>
                <a:latin typeface="Segoe UI Semibold" panose="020B0702040204020203" pitchFamily="34" charset="0"/>
                <a:cs typeface="Segoe UI Semibold" panose="020B0702040204020203" pitchFamily="34" charset="0"/>
              </a:rPr>
              <a:t>are</a:t>
            </a:r>
            <a:r>
              <a:rPr lang="en-US" altLang="en-US" sz="3900" dirty="0" err="1" smtClean="0">
                <a:solidFill>
                  <a:srgbClr val="FF0000"/>
                </a:solidFill>
                <a:latin typeface="Segoe UI Semibold" panose="020B0702040204020203" pitchFamily="34" charset="0"/>
                <a:cs typeface="Segoe UI Semibold" panose="020B0702040204020203" pitchFamily="34" charset="0"/>
              </a:rPr>
              <a:t>these</a:t>
            </a:r>
            <a:r>
              <a:rPr lang="en-US" altLang="en-US" sz="3900" dirty="0" err="1" smtClean="0">
                <a:solidFill>
                  <a:srgbClr val="00B050"/>
                </a:solidFill>
                <a:latin typeface="Segoe UI Semibold" panose="020B0702040204020203" pitchFamily="34" charset="0"/>
                <a:cs typeface="Segoe UI Semibold" panose="020B0702040204020203" pitchFamily="34" charset="0"/>
              </a:rPr>
              <a:t>lines</a:t>
            </a:r>
            <a:r>
              <a:rPr lang="en-US" altLang="en-US" sz="3900" dirty="0" err="1" smtClean="0">
                <a:solidFill>
                  <a:srgbClr val="FF0000"/>
                </a:solidFill>
                <a:latin typeface="Segoe UI Semibold" panose="020B0702040204020203" pitchFamily="34" charset="0"/>
                <a:cs typeface="Segoe UI Semibold" panose="020B0702040204020203" pitchFamily="34" charset="0"/>
              </a:rPr>
              <a:t>used</a:t>
            </a:r>
            <a:r>
              <a:rPr lang="en-US" altLang="en-US" sz="3900" b="1" dirty="0" err="1" smtClean="0">
                <a:solidFill>
                  <a:srgbClr val="00B050"/>
                </a:solidFill>
                <a:latin typeface="Segoe UI Semibold" panose="020B0702040204020203" pitchFamily="34" charset="0"/>
                <a:cs typeface="Segoe UI Semibold" panose="020B0702040204020203" pitchFamily="34" charset="0"/>
              </a:rPr>
              <a:t>for</a:t>
            </a:r>
            <a:r>
              <a:rPr lang="en-US" altLang="en-US" sz="3900" dirty="0" smtClean="0">
                <a:solidFill>
                  <a:srgbClr val="FF0000"/>
                </a:solidFill>
                <a:latin typeface="Segoe UI Semibold" panose="020B0702040204020203" pitchFamily="34" charset="0"/>
                <a:cs typeface="Segoe UI Semibold" panose="020B0702040204020203" pitchFamily="34" charset="0"/>
              </a:rPr>
              <a:t>?</a:t>
            </a:r>
            <a:endParaRPr lang="en-US" altLang="en-US" sz="3900" dirty="0">
              <a:solidFill>
                <a:srgbClr val="FF0000"/>
              </a:solidFill>
              <a:latin typeface="Bebas Neue" pitchFamily="34" charset="0"/>
            </a:endParaRPr>
          </a:p>
        </p:txBody>
      </p:sp>
      <p:sp>
        <p:nvSpPr>
          <p:cNvPr id="8" name="Rectangle 7">
            <a:extLst>
              <a:ext uri="{FF2B5EF4-FFF2-40B4-BE49-F238E27FC236}">
                <a16:creationId xmlns:a16="http://schemas.microsoft.com/office/drawing/2014/main" id="{1950B322-651A-4834-AEC0-DA525936F0DE}"/>
              </a:ext>
            </a:extLst>
          </p:cNvPr>
          <p:cNvSpPr/>
          <p:nvPr/>
        </p:nvSpPr>
        <p:spPr>
          <a:xfrm>
            <a:off x="176980" y="6050612"/>
            <a:ext cx="4346382" cy="10199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663">
              <a:defRPr/>
            </a:pPr>
            <a:endParaRPr lang="en-US" sz="900">
              <a:solidFill>
                <a:srgbClr val="FF0000"/>
              </a:solidFill>
            </a:endParaRPr>
          </a:p>
        </p:txBody>
      </p:sp>
      <p:sp>
        <p:nvSpPr>
          <p:cNvPr id="10" name="Rectangle 9">
            <a:extLst>
              <a:ext uri="{FF2B5EF4-FFF2-40B4-BE49-F238E27FC236}">
                <a16:creationId xmlns:a16="http://schemas.microsoft.com/office/drawing/2014/main" id="{A6528086-2D22-432E-9A2F-826F19C1654F}"/>
              </a:ext>
            </a:extLst>
          </p:cNvPr>
          <p:cNvSpPr/>
          <p:nvPr/>
        </p:nvSpPr>
        <p:spPr>
          <a:xfrm>
            <a:off x="4523362" y="6743108"/>
            <a:ext cx="4314217" cy="91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663">
              <a:defRPr/>
            </a:pPr>
            <a:endParaRPr lang="en-US" sz="900">
              <a:solidFill>
                <a:schemeClr val="bg1"/>
              </a:solidFill>
            </a:endParaRPr>
          </a:p>
        </p:txBody>
      </p:sp>
    </p:spTree>
    <p:extLst>
      <p:ext uri="{BB962C8B-B14F-4D97-AF65-F5344CB8AC3E}">
        <p14:creationId xmlns:p14="http://schemas.microsoft.com/office/powerpoint/2010/main" val="41750006"/>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1" name="Rectangle 33"/>
          <p:cNvSpPr>
            <a:spLocks noChangeArrowheads="1"/>
          </p:cNvSpPr>
          <p:nvPr/>
        </p:nvSpPr>
        <p:spPr bwMode="auto">
          <a:xfrm>
            <a:off x="304800" y="838200"/>
            <a:ext cx="8153400" cy="457200"/>
          </a:xfrm>
          <a:prstGeom prst="rect">
            <a:avLst/>
          </a:prstGeom>
          <a:noFill/>
          <a:ln>
            <a:noFill/>
          </a:ln>
          <a:effectLst/>
          <a:extLst>
            <a:ext uri="{909E8E84-426E-40DD-AFC4-6F175D3DCCD1}">
              <a14:hiddenFill xmlns:a14="http://schemas.microsoft.com/office/drawing/2010/main">
                <a:solidFill>
                  <a:srgbClr val="6600CC"/>
                </a:solidFill>
              </a14:hiddenFill>
            </a:ext>
            <a:ext uri="{91240B29-F687-4F45-9708-019B960494DF}">
              <a14:hiddenLine xmlns:a14="http://schemas.microsoft.com/office/drawing/2010/main" w="381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Match the places with the correct latitude and longitude.</a:t>
            </a:r>
          </a:p>
        </p:txBody>
      </p:sp>
      <p:pic>
        <p:nvPicPr>
          <p:cNvPr id="7212" name="Picture 44" descr="flash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0763" y="44450"/>
            <a:ext cx="514350" cy="571500"/>
          </a:xfrm>
          <a:prstGeom prst="rect">
            <a:avLst/>
          </a:prstGeom>
          <a:noFill/>
          <a:extLst>
            <a:ext uri="{909E8E84-426E-40DD-AFC4-6F175D3DCCD1}">
              <a14:hiddenFill xmlns:a14="http://schemas.microsoft.com/office/drawing/2010/main">
                <a:solidFill>
                  <a:srgbClr val="FFFFFF"/>
                </a:solidFill>
              </a14:hiddenFill>
            </a:ext>
          </a:extLst>
        </p:spPr>
      </p:pic>
      <p:sp>
        <p:nvSpPr>
          <p:cNvPr id="7213" name="Rectangle 45"/>
          <p:cNvSpPr>
            <a:spLocks noGrp="1" noChangeArrowheads="1"/>
          </p:cNvSpPr>
          <p:nvPr>
            <p:ph type="title" idx="4294967295"/>
          </p:nvPr>
        </p:nvSpPr>
        <p:spPr bwMode="auto">
          <a:xfrm>
            <a:off x="71438" y="71438"/>
            <a:ext cx="4500562" cy="693737"/>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en-GB" altLang="en-US" sz="2800" b="1">
                <a:solidFill>
                  <a:srgbClr val="5B0091"/>
                </a:solidFill>
              </a:rPr>
              <a:t>Latitude and longitude</a:t>
            </a:r>
          </a:p>
        </p:txBody>
      </p:sp>
      <p:pic>
        <p:nvPicPr>
          <p:cNvPr id="7214" name="Picture 46" descr="next_btn_colour">
            <a:hlinkClick r:id="" action="ppaction://hlinkshowjump?jump=nex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9788" y="6092825"/>
            <a:ext cx="6286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7219" name="Picture 51" descr="pri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115888"/>
            <a:ext cx="498475" cy="504825"/>
          </a:xfrm>
          <a:prstGeom prst="rect">
            <a:avLst/>
          </a:prstGeom>
          <a:noFill/>
          <a:extLst>
            <a:ext uri="{909E8E84-426E-40DD-AFC4-6F175D3DCCD1}">
              <a14:hiddenFill xmlns:a14="http://schemas.microsoft.com/office/drawing/2010/main">
                <a:solidFill>
                  <a:srgbClr val="FFFFFF"/>
                </a:solidFill>
              </a14:hiddenFill>
            </a:ext>
          </a:extLst>
        </p:spPr>
      </p:pic>
      <p:grpSp>
        <p:nvGrpSpPr>
          <p:cNvPr id="7224" name="Group 56"/>
          <p:cNvGrpSpPr>
            <a:grpSpLocks/>
          </p:cNvGrpSpPr>
          <p:nvPr/>
        </p:nvGrpSpPr>
        <p:grpSpPr bwMode="auto">
          <a:xfrm>
            <a:off x="381000" y="865188"/>
            <a:ext cx="8458200" cy="5156200"/>
            <a:chOff x="240" y="545"/>
            <a:chExt cx="5328" cy="3248"/>
          </a:xfrm>
        </p:grpSpPr>
        <p:pic>
          <p:nvPicPr>
            <p:cNvPr id="7222" name="Scoordinates_DgDp.swf" descr="coordinates_DgD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0" y="545"/>
              <a:ext cx="5328" cy="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ontrols>
      <mc:AlternateContent xmlns:mc="http://schemas.openxmlformats.org/markup-compatibility/2006">
        <mc:Choice xmlns:v="urn:schemas-microsoft-com:vml" Requires="v">
          <p:control spid="17411" name="ShockwaveFlash1" r:id="rId2" imgW="8458200" imgH="5156280"/>
        </mc:Choice>
        <mc:Fallback>
          <p:control name="ShockwaveFlash1" r:id="rId2" imgW="8458200" imgH="5156280">
            <p:pic>
              <p:nvPicPr>
                <p:cNvPr id="7221" name="ShockwaveFlash1"/>
                <p:cNvPicPr preferRelativeResize="0">
                  <a:picLocks noChangeArrowheads="1" noChangeShapeType="1"/>
                </p:cNvPicPr>
                <p:nvPr/>
              </p:nvPicPr>
              <p:blipFill>
                <a:blip r:embed="rId9"/>
                <a:srcRect/>
                <a:stretch>
                  <a:fillRect/>
                </a:stretch>
              </p:blipFill>
              <p:spPr bwMode="auto">
                <a:xfrm>
                  <a:off x="240" y="545"/>
                  <a:ext cx="5328" cy="3248"/>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39464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6" name="Rectangle 24"/>
          <p:cNvSpPr>
            <a:spLocks noGrp="1" noChangeArrowheads="1"/>
          </p:cNvSpPr>
          <p:nvPr>
            <p:ph type="title" idx="4294967295"/>
          </p:nvPr>
        </p:nvSpPr>
        <p:spPr bwMode="auto">
          <a:xfrm>
            <a:off x="71438" y="71438"/>
            <a:ext cx="4500562" cy="693737"/>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en-GB" altLang="en-US" sz="2800" b="1">
                <a:solidFill>
                  <a:srgbClr val="5B0091"/>
                </a:solidFill>
              </a:rPr>
              <a:t>Describing positions</a:t>
            </a:r>
          </a:p>
        </p:txBody>
      </p:sp>
      <p:pic>
        <p:nvPicPr>
          <p:cNvPr id="8217" name="Picture 25" descr="next_btn_colour">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6286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8220" name="Picture 28" descr="flash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0763" y="44450"/>
            <a:ext cx="514350" cy="571500"/>
          </a:xfrm>
          <a:prstGeom prst="rect">
            <a:avLst/>
          </a:prstGeom>
          <a:noFill/>
          <a:extLst>
            <a:ext uri="{909E8E84-426E-40DD-AFC4-6F175D3DCCD1}">
              <a14:hiddenFill xmlns:a14="http://schemas.microsoft.com/office/drawing/2010/main">
                <a:solidFill>
                  <a:srgbClr val="FFFFFF"/>
                </a:solidFill>
              </a14:hiddenFill>
            </a:ext>
          </a:extLst>
        </p:spPr>
      </p:pic>
      <p:grpSp>
        <p:nvGrpSpPr>
          <p:cNvPr id="8228" name="Group 36"/>
          <p:cNvGrpSpPr>
            <a:grpSpLocks/>
          </p:cNvGrpSpPr>
          <p:nvPr/>
        </p:nvGrpSpPr>
        <p:grpSpPr bwMode="auto">
          <a:xfrm>
            <a:off x="381000" y="865188"/>
            <a:ext cx="8458200" cy="5156200"/>
            <a:chOff x="240" y="545"/>
            <a:chExt cx="5328" cy="3248"/>
          </a:xfrm>
        </p:grpSpPr>
        <p:pic>
          <p:nvPicPr>
            <p:cNvPr id="8226" name="Scoord_mc.swf" descr="coord_m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 y="545"/>
              <a:ext cx="5328" cy="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ontrols>
      <mc:AlternateContent xmlns:mc="http://schemas.openxmlformats.org/markup-compatibility/2006">
        <mc:Choice xmlns:v="urn:schemas-microsoft-com:vml" Requires="v">
          <p:control spid="18435" name="ShockwaveFlash1" r:id="rId2" imgW="8458200" imgH="5156280"/>
        </mc:Choice>
        <mc:Fallback>
          <p:control name="ShockwaveFlash1" r:id="rId2" imgW="8458200" imgH="5156280">
            <p:pic>
              <p:nvPicPr>
                <p:cNvPr id="8225" name="ShockwaveFlash1"/>
                <p:cNvPicPr preferRelativeResize="0">
                  <a:picLocks noChangeArrowheads="1" noChangeShapeType="1"/>
                </p:cNvPicPr>
                <p:nvPr/>
              </p:nvPicPr>
              <p:blipFill>
                <a:blip r:embed="rId7"/>
                <a:srcRect/>
                <a:stretch>
                  <a:fillRect/>
                </a:stretch>
              </p:blipFill>
              <p:spPr bwMode="auto">
                <a:xfrm>
                  <a:off x="240" y="545"/>
                  <a:ext cx="5328" cy="3248"/>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3779055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9" name="TextBox 4">
            <a:extLst>
              <a:ext uri="{FF2B5EF4-FFF2-40B4-BE49-F238E27FC236}">
                <a16:creationId xmlns:a16="http://schemas.microsoft.com/office/drawing/2014/main" id="{273AAC25-613E-4738-9FDF-18B860ECCC6A}"/>
              </a:ext>
            </a:extLst>
          </p:cNvPr>
          <p:cNvSpPr txBox="1">
            <a:spLocks noChangeArrowheads="1"/>
          </p:cNvSpPr>
          <p:nvPr/>
        </p:nvSpPr>
        <p:spPr bwMode="auto">
          <a:xfrm>
            <a:off x="0" y="-99392"/>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500">
                <a:solidFill>
                  <a:schemeClr val="tx1"/>
                </a:solidFill>
                <a:latin typeface="Calibri" panose="020F0502020204030204" pitchFamily="34" charset="0"/>
              </a:defRPr>
            </a:lvl1pPr>
            <a:lvl2pPr marL="742950" indent="-285750">
              <a:defRPr sz="3500">
                <a:solidFill>
                  <a:schemeClr val="tx1"/>
                </a:solidFill>
                <a:latin typeface="Calibri" panose="020F0502020204030204" pitchFamily="34" charset="0"/>
              </a:defRPr>
            </a:lvl2pPr>
            <a:lvl3pPr marL="1143000" indent="-228600">
              <a:defRPr sz="3500">
                <a:solidFill>
                  <a:schemeClr val="tx1"/>
                </a:solidFill>
                <a:latin typeface="Calibri" panose="020F0502020204030204" pitchFamily="34" charset="0"/>
              </a:defRPr>
            </a:lvl3pPr>
            <a:lvl4pPr marL="1600200" indent="-228600">
              <a:defRPr sz="3500">
                <a:solidFill>
                  <a:schemeClr val="tx1"/>
                </a:solidFill>
                <a:latin typeface="Calibri" panose="020F0502020204030204" pitchFamily="34" charset="0"/>
              </a:defRPr>
            </a:lvl4pPr>
            <a:lvl5pPr marL="2057400" indent="-228600">
              <a:defRPr sz="3500">
                <a:solidFill>
                  <a:schemeClr val="tx1"/>
                </a:solidFill>
                <a:latin typeface="Calibri" panose="020F0502020204030204" pitchFamily="34" charset="0"/>
              </a:defRPr>
            </a:lvl5pPr>
            <a:lvl6pPr marL="2514600" indent="-228600" defTabSz="1827213" fontAlgn="base">
              <a:spcBef>
                <a:spcPct val="0"/>
              </a:spcBef>
              <a:spcAft>
                <a:spcPct val="0"/>
              </a:spcAft>
              <a:defRPr sz="3500">
                <a:solidFill>
                  <a:schemeClr val="tx1"/>
                </a:solidFill>
                <a:latin typeface="Calibri" panose="020F0502020204030204" pitchFamily="34" charset="0"/>
              </a:defRPr>
            </a:lvl6pPr>
            <a:lvl7pPr marL="2971800" indent="-228600" defTabSz="1827213" fontAlgn="base">
              <a:spcBef>
                <a:spcPct val="0"/>
              </a:spcBef>
              <a:spcAft>
                <a:spcPct val="0"/>
              </a:spcAft>
              <a:defRPr sz="3500">
                <a:solidFill>
                  <a:schemeClr val="tx1"/>
                </a:solidFill>
                <a:latin typeface="Calibri" panose="020F0502020204030204" pitchFamily="34" charset="0"/>
              </a:defRPr>
            </a:lvl7pPr>
            <a:lvl8pPr marL="3429000" indent="-228600" defTabSz="1827213" fontAlgn="base">
              <a:spcBef>
                <a:spcPct val="0"/>
              </a:spcBef>
              <a:spcAft>
                <a:spcPct val="0"/>
              </a:spcAft>
              <a:defRPr sz="3500">
                <a:solidFill>
                  <a:schemeClr val="tx1"/>
                </a:solidFill>
                <a:latin typeface="Calibri" panose="020F0502020204030204" pitchFamily="34" charset="0"/>
              </a:defRPr>
            </a:lvl8pPr>
            <a:lvl9pPr marL="3886200" indent="-228600" defTabSz="1827213" fontAlgn="base">
              <a:spcBef>
                <a:spcPct val="0"/>
              </a:spcBef>
              <a:spcAft>
                <a:spcPct val="0"/>
              </a:spcAft>
              <a:defRPr sz="3500">
                <a:solidFill>
                  <a:schemeClr val="tx1"/>
                </a:solidFill>
                <a:latin typeface="Calibri" panose="020F0502020204030204" pitchFamily="34" charset="0"/>
              </a:defRPr>
            </a:lvl9pPr>
          </a:lstStyle>
          <a:p>
            <a:pPr algn="ctr" eaLnBrk="1" hangingPunct="1"/>
            <a:r>
              <a:rPr lang="en-US" altLang="en-US" sz="7200" b="1" dirty="0" smtClean="0">
                <a:ln>
                  <a:solidFill>
                    <a:schemeClr val="tx1"/>
                  </a:solidFill>
                </a:ln>
                <a:solidFill>
                  <a:schemeClr val="bg1"/>
                </a:solidFill>
                <a:effectLst>
                  <a:outerShdw blurRad="50800" dist="38100" algn="l" rotWithShape="0">
                    <a:prstClr val="black">
                      <a:alpha val="40000"/>
                    </a:prstClr>
                  </a:outerShdw>
                </a:effectLst>
                <a:latin typeface="Segoe UI Black" panose="020B0A02040204020203" pitchFamily="34" charset="0"/>
                <a:ea typeface="Segoe UI Black" panose="020B0A02040204020203" pitchFamily="34" charset="0"/>
                <a:cs typeface="Segoe UI Black" panose="020B0A02040204020203" pitchFamily="34" charset="0"/>
              </a:rPr>
              <a:t>ACTIVITY</a:t>
            </a:r>
            <a:endParaRPr lang="en-US" altLang="en-US" sz="7200" b="1" dirty="0">
              <a:ln>
                <a:solidFill>
                  <a:schemeClr val="tx1"/>
                </a:solidFill>
              </a:ln>
              <a:solidFill>
                <a:schemeClr val="bg1"/>
              </a:solidFill>
              <a:effectLst>
                <a:outerShdw blurRad="50800" dist="38100" algn="l" rotWithShape="0">
                  <a:prstClr val="black">
                    <a:alpha val="40000"/>
                  </a:prstClr>
                </a:outerShdw>
              </a:effectLst>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7" name="Picture 6" descr="MN 161"/>
          <p:cNvPicPr/>
          <p:nvPr/>
        </p:nvPicPr>
        <p:blipFill>
          <a:blip r:embed="rId5">
            <a:extLst>
              <a:ext uri="{28A0092B-C50C-407E-A947-70E740481C1C}">
                <a14:useLocalDpi xmlns:a14="http://schemas.microsoft.com/office/drawing/2010/main" val="0"/>
              </a:ext>
            </a:extLst>
          </a:blip>
          <a:srcRect t="1968" b="4593"/>
          <a:stretch>
            <a:fillRect/>
          </a:stretch>
        </p:blipFill>
        <p:spPr bwMode="auto">
          <a:xfrm>
            <a:off x="169545" y="953589"/>
            <a:ext cx="7173277" cy="5760720"/>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p:spPr>
      </p:pic>
      <p:sp>
        <p:nvSpPr>
          <p:cNvPr id="8" name="Text Box 6">
            <a:extLst>
              <a:ext uri="{FF2B5EF4-FFF2-40B4-BE49-F238E27FC236}">
                <a16:creationId xmlns:a16="http://schemas.microsoft.com/office/drawing/2014/main" id="{6D53F2BD-9292-4D44-BC1C-BA04BE82F5DA}"/>
              </a:ext>
            </a:extLst>
          </p:cNvPr>
          <p:cNvSpPr txBox="1">
            <a:spLocks noChangeArrowheads="1"/>
          </p:cNvSpPr>
          <p:nvPr/>
        </p:nvSpPr>
        <p:spPr bwMode="auto">
          <a:xfrm>
            <a:off x="7511143" y="953589"/>
            <a:ext cx="1464536" cy="5716950"/>
          </a:xfrm>
          <a:prstGeom prst="rect">
            <a:avLst/>
          </a:prstGeom>
          <a:solidFill>
            <a:srgbClr val="FFFF00"/>
          </a:solidFill>
          <a:ln w="9525">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700" dirty="0">
                <a:solidFill>
                  <a:srgbClr val="000000"/>
                </a:solidFill>
                <a:latin typeface="Comic Sans MS" panose="030F0702030302020204" pitchFamily="66" charset="0"/>
              </a:rPr>
              <a:t>You will need an atlas for this atlas race</a:t>
            </a:r>
            <a:r>
              <a:rPr lang="en-US" altLang="en-US" sz="1700" dirty="0" smtClean="0">
                <a:solidFill>
                  <a:srgbClr val="000000"/>
                </a:solidFill>
                <a:latin typeface="Comic Sans MS" panose="030F0702030302020204" pitchFamily="66" charset="0"/>
              </a:rPr>
              <a:t>.</a:t>
            </a:r>
          </a:p>
          <a:p>
            <a:pPr eaLnBrk="1" hangingPunct="1">
              <a:spcBef>
                <a:spcPct val="50000"/>
              </a:spcBef>
              <a:buFontTx/>
              <a:buNone/>
            </a:pPr>
            <a:endParaRPr lang="en-US" altLang="en-US" sz="1700" dirty="0">
              <a:solidFill>
                <a:srgbClr val="000000"/>
              </a:solidFill>
              <a:latin typeface="Comic Sans MS" panose="030F0702030302020204" pitchFamily="66" charset="0"/>
            </a:endParaRPr>
          </a:p>
          <a:p>
            <a:pPr eaLnBrk="1" hangingPunct="1">
              <a:spcBef>
                <a:spcPct val="50000"/>
              </a:spcBef>
              <a:buFontTx/>
              <a:buNone/>
            </a:pPr>
            <a:r>
              <a:rPr lang="en-US" altLang="en-US" sz="1700" dirty="0" smtClean="0">
                <a:solidFill>
                  <a:srgbClr val="000000"/>
                </a:solidFill>
                <a:latin typeface="Comic Sans MS" panose="030F0702030302020204" pitchFamily="66" charset="0"/>
              </a:rPr>
              <a:t>1. Complete the table showing the country, latitude and longitude, first! </a:t>
            </a:r>
            <a:endParaRPr lang="en-US" altLang="en-US" sz="1700" dirty="0">
              <a:solidFill>
                <a:srgbClr val="000000"/>
              </a:solidFill>
              <a:latin typeface="Comic Sans MS" panose="030F0702030302020204" pitchFamily="66" charset="0"/>
            </a:endParaRPr>
          </a:p>
          <a:p>
            <a:pPr eaLnBrk="1" hangingPunct="1">
              <a:spcBef>
                <a:spcPct val="50000"/>
              </a:spcBef>
              <a:buFontTx/>
              <a:buNone/>
            </a:pPr>
            <a:r>
              <a:rPr lang="en-US" altLang="en-US" sz="1700" dirty="0" smtClean="0">
                <a:solidFill>
                  <a:srgbClr val="000000"/>
                </a:solidFill>
                <a:latin typeface="Comic Sans MS" panose="030F0702030302020204" pitchFamily="66" charset="0"/>
              </a:rPr>
              <a:t>2. </a:t>
            </a:r>
            <a:r>
              <a:rPr lang="en-US" altLang="en-US" sz="1700" dirty="0" err="1" smtClean="0">
                <a:solidFill>
                  <a:srgbClr val="000000"/>
                </a:solidFill>
                <a:latin typeface="Comic Sans MS" panose="030F0702030302020204" pitchFamily="66" charset="0"/>
              </a:rPr>
              <a:t>Colour</a:t>
            </a:r>
            <a:r>
              <a:rPr lang="en-US" altLang="en-US" sz="1700" dirty="0" smtClean="0">
                <a:solidFill>
                  <a:srgbClr val="000000"/>
                </a:solidFill>
                <a:latin typeface="Comic Sans MS" panose="030F0702030302020204" pitchFamily="66" charset="0"/>
              </a:rPr>
              <a:t> </a:t>
            </a:r>
            <a:r>
              <a:rPr lang="en-US" altLang="en-US" sz="1700" dirty="0">
                <a:solidFill>
                  <a:srgbClr val="000000"/>
                </a:solidFill>
                <a:latin typeface="Comic Sans MS" panose="030F0702030302020204" pitchFamily="66" charset="0"/>
              </a:rPr>
              <a:t>in each country as you find it. No. 6 has been done to help you.</a:t>
            </a:r>
          </a:p>
        </p:txBody>
      </p:sp>
    </p:spTree>
    <p:controls>
      <mc:AlternateContent xmlns:mc="http://schemas.openxmlformats.org/markup-compatibility/2006">
        <mc:Choice xmlns:v="urn:schemas-microsoft-com:vml" Requires="v">
          <p:control spid="2060" name="ShockwaveFlash1" r:id="rId2" imgW="8458200" imgH="5692680"/>
        </mc:Choice>
        <mc:Fallback>
          <p:control name="ShockwaveFlash1" r:id="rId2" imgW="8458200" imgH="5692680">
            <p:pic>
              <p:nvPicPr>
                <p:cNvPr id="7209" name="ShockwaveFlash1"/>
                <p:cNvPicPr preferRelativeResize="0">
                  <a:picLocks noChangeArrowheads="1" noChangeShapeType="1"/>
                </p:cNvPicPr>
                <p:nvPr/>
              </p:nvPicPr>
              <p:blipFill>
                <a:blip r:embed="rId6"/>
                <a:srcRect/>
                <a:stretch>
                  <a:fillRect/>
                </a:stretch>
              </p:blipFill>
              <p:spPr bwMode="auto">
                <a:xfrm>
                  <a:off x="240" y="545"/>
                  <a:ext cx="5328" cy="3248"/>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4136030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4" name="Rectangle 8"/>
          <p:cNvSpPr>
            <a:spLocks noChangeArrowheads="1"/>
          </p:cNvSpPr>
          <p:nvPr/>
        </p:nvSpPr>
        <p:spPr bwMode="auto">
          <a:xfrm>
            <a:off x="8429625" y="6096000"/>
            <a:ext cx="654050" cy="57943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132105" name="Rectangle 9"/>
          <p:cNvSpPr>
            <a:spLocks noGrp="1" noChangeArrowheads="1"/>
          </p:cNvSpPr>
          <p:nvPr>
            <p:ph type="title"/>
          </p:nvPr>
        </p:nvSpPr>
        <p:spPr bwMode="auto">
          <a:xfrm>
            <a:off x="71438" y="71438"/>
            <a:ext cx="2954337" cy="63341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a:r>
              <a:rPr lang="en-GB" altLang="en-US" sz="2800" b="1">
                <a:solidFill>
                  <a:srgbClr val="5B0091"/>
                </a:solidFill>
              </a:rPr>
              <a:t>Anagrams</a:t>
            </a:r>
          </a:p>
        </p:txBody>
      </p:sp>
      <p:pic>
        <p:nvPicPr>
          <p:cNvPr id="132107" name="Picture 11" descr="flash_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0763" y="44450"/>
            <a:ext cx="514350" cy="571500"/>
          </a:xfrm>
          <a:prstGeom prst="rect">
            <a:avLst/>
          </a:prstGeom>
          <a:noFill/>
          <a:extLst>
            <a:ext uri="{909E8E84-426E-40DD-AFC4-6F175D3DCCD1}">
              <a14:hiddenFill xmlns:a14="http://schemas.microsoft.com/office/drawing/2010/main">
                <a:solidFill>
                  <a:srgbClr val="FFFFFF"/>
                </a:solidFill>
              </a14:hiddenFill>
            </a:ext>
          </a:extLst>
        </p:spPr>
      </p:pic>
      <p:grpSp>
        <p:nvGrpSpPr>
          <p:cNvPr id="132111" name="Group 15"/>
          <p:cNvGrpSpPr>
            <a:grpSpLocks/>
          </p:cNvGrpSpPr>
          <p:nvPr/>
        </p:nvGrpSpPr>
        <p:grpSpPr bwMode="auto">
          <a:xfrm>
            <a:off x="381000" y="865188"/>
            <a:ext cx="8458200" cy="5156200"/>
            <a:chOff x="240" y="545"/>
            <a:chExt cx="5328" cy="3248"/>
          </a:xfrm>
        </p:grpSpPr>
        <p:pic>
          <p:nvPicPr>
            <p:cNvPr id="132109" name="SLatitudeAnagram.swf" descr="LatitudeAnagr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 y="545"/>
              <a:ext cx="5328" cy="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ontrols>
      <mc:AlternateContent xmlns:mc="http://schemas.openxmlformats.org/markup-compatibility/2006">
        <mc:Choice xmlns:v="urn:schemas-microsoft-com:vml" Requires="v">
          <p:control spid="19458" name="ShockwaveFlash1" r:id="rId2" imgW="8458200" imgH="5156280"/>
        </mc:Choice>
        <mc:Fallback>
          <p:control name="ShockwaveFlash1" r:id="rId2" imgW="8458200" imgH="5156280">
            <p:pic>
              <p:nvPicPr>
                <p:cNvPr id="132108" name="ShockwaveFlash1"/>
                <p:cNvPicPr preferRelativeResize="0">
                  <a:picLocks noChangeArrowheads="1" noChangeShapeType="1"/>
                </p:cNvPicPr>
                <p:nvPr/>
              </p:nvPicPr>
              <p:blipFill>
                <a:blip r:embed="rId6"/>
                <a:srcRect/>
                <a:stretch>
                  <a:fillRect/>
                </a:stretch>
              </p:blipFill>
              <p:spPr bwMode="auto">
                <a:xfrm>
                  <a:off x="240" y="545"/>
                  <a:ext cx="5328" cy="3248"/>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2862684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yOX7soSPeQ"/>
          <p:cNvPicPr>
            <a:picLocks noRot="1" noChangeAspect="1"/>
          </p:cNvPicPr>
          <p:nvPr>
            <a:videoFile r:link="rId1"/>
          </p:nvPr>
        </p:nvPicPr>
        <p:blipFill>
          <a:blip r:embed="rId3"/>
          <a:stretch>
            <a:fillRect/>
          </a:stretch>
        </p:blipFill>
        <p:spPr>
          <a:xfrm>
            <a:off x="0" y="0"/>
            <a:ext cx="9149806" cy="6858000"/>
          </a:xfrm>
          <a:prstGeom prst="rect">
            <a:avLst/>
          </a:prstGeom>
        </p:spPr>
      </p:pic>
    </p:spTree>
    <p:extLst>
      <p:ext uri="{BB962C8B-B14F-4D97-AF65-F5344CB8AC3E}">
        <p14:creationId xmlns:p14="http://schemas.microsoft.com/office/powerpoint/2010/main" val="3749780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5" name="Freeform: Shape 64"/>
          <p:cNvSpPr>
            <a:spLocks noChangeAspect="1"/>
          </p:cNvSpPr>
          <p:nvPr/>
        </p:nvSpPr>
        <p:spPr>
          <a:xfrm>
            <a:off x="179512" y="-1179512"/>
            <a:ext cx="3705960" cy="2596437"/>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AU" sz="2700" kern="0" dirty="0">
              <a:solidFill>
                <a:sysClr val="windowText" lastClr="000000"/>
              </a:solidFill>
              <a:latin typeface="Calibri" panose="020F0502020204030204"/>
            </a:endParaRPr>
          </a:p>
        </p:txBody>
      </p:sp>
      <p:sp>
        <p:nvSpPr>
          <p:cNvPr id="14" name="Text Placeholder 13"/>
          <p:cNvSpPr>
            <a:spLocks noGrp="1"/>
          </p:cNvSpPr>
          <p:nvPr>
            <p:ph type="body" sz="quarter" idx="10"/>
          </p:nvPr>
        </p:nvSpPr>
        <p:spPr>
          <a:xfrm>
            <a:off x="179511" y="1484784"/>
            <a:ext cx="3772763" cy="4455066"/>
          </a:xfrm>
        </p:spPr>
        <p:txBody>
          <a:bodyPr/>
          <a:lstStyle/>
          <a:p>
            <a:r>
              <a:rPr lang="en-GB" sz="4500" b="1" smtClean="0">
                <a:solidFill>
                  <a:schemeClr val="accent4"/>
                </a:solidFill>
              </a:rPr>
              <a:t>AF2/: </a:t>
            </a:r>
            <a:r>
              <a:rPr lang="en-GB" sz="4500" b="1" dirty="0" smtClean="0">
                <a:solidFill>
                  <a:schemeClr val="accent4"/>
                </a:solidFill>
              </a:rPr>
              <a:t>TO UNDERSTAND HOW TO CALCULATE THE LONGITUDE &amp; LATITUDE OF PLACES.</a:t>
            </a:r>
            <a:endParaRPr lang="en-US" sz="4500" b="1" dirty="0">
              <a:solidFill>
                <a:schemeClr val="accent4"/>
              </a:solidFill>
            </a:endParaRPr>
          </a:p>
        </p:txBody>
      </p:sp>
      <p:sp>
        <p:nvSpPr>
          <p:cNvPr id="32" name="Title 31"/>
          <p:cNvSpPr>
            <a:spLocks noGrp="1"/>
          </p:cNvSpPr>
          <p:nvPr>
            <p:ph type="title"/>
          </p:nvPr>
        </p:nvSpPr>
        <p:spPr>
          <a:xfrm>
            <a:off x="539552" y="-315416"/>
            <a:ext cx="3062478" cy="1475019"/>
          </a:xfrm>
        </p:spPr>
        <p:txBody>
          <a:bodyPr>
            <a:normAutofit fontScale="90000"/>
          </a:bodyPr>
          <a:lstStyle/>
          <a:p>
            <a:r>
              <a:rPr lang="en-US" sz="4050" b="1" dirty="0">
                <a:gradFill>
                  <a:gsLst>
                    <a:gs pos="15000">
                      <a:schemeClr val="bg1"/>
                    </a:gs>
                    <a:gs pos="47000">
                      <a:schemeClr val="bg1"/>
                    </a:gs>
                  </a:gsLst>
                  <a:lin ang="5400000" scaled="1"/>
                </a:gradFill>
                <a:effectLst>
                  <a:outerShdw blurRad="38100" dist="38100" dir="2700000" algn="tl">
                    <a:srgbClr val="000000">
                      <a:alpha val="43137"/>
                    </a:srgbClr>
                  </a:outerShdw>
                </a:effectLst>
              </a:rPr>
              <a:t>LEARNING OBJECTIVES</a:t>
            </a:r>
          </a:p>
        </p:txBody>
      </p:sp>
      <p:sp>
        <p:nvSpPr>
          <p:cNvPr id="21" name="Text Placeholder 20"/>
          <p:cNvSpPr>
            <a:spLocks noGrp="1"/>
          </p:cNvSpPr>
          <p:nvPr>
            <p:ph type="body" sz="quarter" idx="12"/>
          </p:nvPr>
        </p:nvSpPr>
        <p:spPr>
          <a:xfrm>
            <a:off x="3952274" y="2936127"/>
            <a:ext cx="5191725" cy="1322753"/>
          </a:xfrm>
        </p:spPr>
        <p:txBody>
          <a:bodyPr>
            <a:noAutofit/>
          </a:bodyPr>
          <a:lstStyle/>
          <a:p>
            <a:r>
              <a:rPr lang="en-GB" sz="2250" dirty="0">
                <a:solidFill>
                  <a:srgbClr val="FFFF00"/>
                </a:solidFill>
              </a:rPr>
              <a:t>MOST (ME/ME+) STUDENTS WILL BE ABLE TO </a:t>
            </a:r>
            <a:r>
              <a:rPr lang="en-GB" sz="2250" dirty="0" smtClean="0">
                <a:solidFill>
                  <a:srgbClr val="FFFF00"/>
                </a:solidFill>
              </a:rPr>
              <a:t>LOCATE BOTH THE LONGITUDE &amp; THE LATITUDE FOR VARIOUS LOCATIONS.</a:t>
            </a:r>
            <a:endParaRPr lang="en-GB" sz="2250" dirty="0">
              <a:solidFill>
                <a:srgbClr val="FFFF00"/>
              </a:solidFill>
            </a:endParaRPr>
          </a:p>
        </p:txBody>
      </p:sp>
      <p:sp>
        <p:nvSpPr>
          <p:cNvPr id="9" name="Freeform: Shape 8">
            <a:extLst>
              <a:ext uri="{FF2B5EF4-FFF2-40B4-BE49-F238E27FC236}">
                <a16:creationId xmlns:a16="http://schemas.microsoft.com/office/drawing/2014/main" id="{1DAE48AF-F5CE-4D67-90A9-93B69D96181C}"/>
              </a:ext>
            </a:extLst>
          </p:cNvPr>
          <p:cNvSpPr>
            <a:spLocks noChangeAspect="1"/>
          </p:cNvSpPr>
          <p:nvPr/>
        </p:nvSpPr>
        <p:spPr>
          <a:xfrm>
            <a:off x="4978956" y="5373216"/>
            <a:ext cx="4188502" cy="360260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AU" sz="2700" kern="0" dirty="0">
              <a:solidFill>
                <a:sysClr val="windowText" lastClr="000000"/>
              </a:solidFill>
              <a:latin typeface="Calibri" panose="020F0502020204030204"/>
            </a:endParaRPr>
          </a:p>
        </p:txBody>
      </p:sp>
      <p:sp>
        <p:nvSpPr>
          <p:cNvPr id="10" name="Title 31">
            <a:extLst>
              <a:ext uri="{FF2B5EF4-FFF2-40B4-BE49-F238E27FC236}">
                <a16:creationId xmlns:a16="http://schemas.microsoft.com/office/drawing/2014/main" id="{85E8A252-88AB-4EBD-95B1-71A28DDF0944}"/>
              </a:ext>
            </a:extLst>
          </p:cNvPr>
          <p:cNvSpPr txBox="1">
            <a:spLocks/>
          </p:cNvSpPr>
          <p:nvPr/>
        </p:nvSpPr>
        <p:spPr>
          <a:xfrm>
            <a:off x="5364088" y="5373216"/>
            <a:ext cx="3315599" cy="1350370"/>
          </a:xfrm>
          <a:prstGeom prst="rect">
            <a:avLst/>
          </a:prstGeom>
        </p:spPr>
        <p:txBody>
          <a:bodyPr vert="horz" wrap="square" lIns="109728" tIns="315468" rIns="109728" bIns="34290" rtlCol="0" anchor="t" anchorCtr="0">
            <a:spAutoFit/>
          </a:bodyPr>
          <a:lstStyle>
            <a:lvl1pPr algn="ctr" defTabSz="914400" rtl="0" eaLnBrk="1" latinLnBrk="0" hangingPunct="1">
              <a:lnSpc>
                <a:spcPct val="90000"/>
              </a:lnSpc>
              <a:spcBef>
                <a:spcPct val="0"/>
              </a:spcBef>
              <a:buNone/>
              <a:defRPr lang="en-US" sz="3200" b="0" i="0" kern="1200" spc="60" baseline="0" dirty="0">
                <a:solidFill>
                  <a:schemeClr val="bg1"/>
                </a:solidFill>
                <a:latin typeface="+mj-lt"/>
                <a:ea typeface="+mn-ea"/>
                <a:cs typeface="Segoe UI Semilight" panose="020B0402040204020203" pitchFamily="34" charset="0"/>
              </a:defRPr>
            </a:lvl1pPr>
          </a:lstStyle>
          <a:p>
            <a:pPr defTabSz="685800"/>
            <a:r>
              <a:rPr lang="en-GB" sz="3600" b="1" spc="45" dirty="0">
                <a:solidFill>
                  <a:prstClr val="black"/>
                </a:solidFill>
                <a:effectLst>
                  <a:outerShdw blurRad="38100" dist="38100" dir="2700000" algn="tl">
                    <a:srgbClr val="000000">
                      <a:alpha val="43137"/>
                    </a:srgbClr>
                  </a:outerShdw>
                </a:effectLst>
                <a:latin typeface="Calibri Light" panose="020F0302020204030204"/>
              </a:rPr>
              <a:t>LEARNING OUTCOMES</a:t>
            </a:r>
          </a:p>
        </p:txBody>
      </p:sp>
      <p:sp>
        <p:nvSpPr>
          <p:cNvPr id="4" name="Rectangle 3">
            <a:extLst>
              <a:ext uri="{FF2B5EF4-FFF2-40B4-BE49-F238E27FC236}">
                <a16:creationId xmlns:a16="http://schemas.microsoft.com/office/drawing/2014/main" id="{6F41224F-8D34-4203-8A31-4BA35AD034AF}"/>
              </a:ext>
            </a:extLst>
          </p:cNvPr>
          <p:cNvSpPr/>
          <p:nvPr/>
        </p:nvSpPr>
        <p:spPr>
          <a:xfrm>
            <a:off x="3995936" y="0"/>
            <a:ext cx="5506025" cy="1200329"/>
          </a:xfrm>
          <a:prstGeom prst="rect">
            <a:avLst/>
          </a:prstGeom>
        </p:spPr>
        <p:txBody>
          <a:bodyPr wrap="square">
            <a:spAutoFit/>
          </a:bodyPr>
          <a:lstStyle/>
          <a:p>
            <a:pPr defTabSz="685800"/>
            <a:r>
              <a:rPr lang="en-US" sz="3600" b="1" dirty="0">
                <a:solidFill>
                  <a:prstClr val="black"/>
                </a:solidFill>
                <a:effectLst>
                  <a:outerShdw blurRad="38100" dist="38100" dir="2700000" algn="tl">
                    <a:srgbClr val="000000">
                      <a:alpha val="43137"/>
                    </a:srgbClr>
                  </a:outerShdw>
                </a:effectLst>
                <a:latin typeface="Calibri" panose="020F0502020204030204"/>
              </a:rPr>
              <a:t>TITLE: </a:t>
            </a:r>
            <a:r>
              <a:rPr lang="en-US" sz="3600" b="1" dirty="0" smtClean="0">
                <a:solidFill>
                  <a:prstClr val="black"/>
                </a:solidFill>
                <a:effectLst>
                  <a:outerShdw blurRad="38100" dist="38100" dir="2700000" algn="tl">
                    <a:srgbClr val="000000">
                      <a:alpha val="43137"/>
                    </a:srgbClr>
                  </a:outerShdw>
                </a:effectLst>
                <a:latin typeface="Calibri" panose="020F0502020204030204"/>
              </a:rPr>
              <a:t>LONGITUDE &amp; LATITUDE</a:t>
            </a:r>
            <a:endParaRPr lang="en-US" sz="3600" dirty="0">
              <a:solidFill>
                <a:prstClr val="black"/>
              </a:solidFill>
              <a:latin typeface="Calibri" panose="020F0502020204030204"/>
            </a:endParaRPr>
          </a:p>
        </p:txBody>
      </p:sp>
      <p:sp>
        <p:nvSpPr>
          <p:cNvPr id="18" name="Rectangle 17">
            <a:extLst>
              <a:ext uri="{FF2B5EF4-FFF2-40B4-BE49-F238E27FC236}">
                <a16:creationId xmlns:a16="http://schemas.microsoft.com/office/drawing/2014/main" id="{AD957C8A-255F-4D74-937A-16BBF98471F4}"/>
              </a:ext>
            </a:extLst>
          </p:cNvPr>
          <p:cNvSpPr/>
          <p:nvPr/>
        </p:nvSpPr>
        <p:spPr>
          <a:xfrm>
            <a:off x="7363139" y="831493"/>
            <a:ext cx="2138822" cy="300082"/>
          </a:xfrm>
          <a:prstGeom prst="rect">
            <a:avLst/>
          </a:prstGeom>
        </p:spPr>
        <p:txBody>
          <a:bodyPr wrap="square">
            <a:spAutoFit/>
          </a:bodyPr>
          <a:lstStyle/>
          <a:p>
            <a:pPr defTabSz="685800"/>
            <a:r>
              <a:rPr lang="en-US" sz="1350" b="1" dirty="0">
                <a:solidFill>
                  <a:prstClr val="black"/>
                </a:solidFill>
                <a:effectLst>
                  <a:outerShdw blurRad="38100" dist="38100" dir="2700000" algn="tl">
                    <a:srgbClr val="000000">
                      <a:alpha val="43137"/>
                    </a:srgbClr>
                  </a:outerShdw>
                </a:effectLst>
                <a:latin typeface="Calibri" panose="020F0502020204030204"/>
              </a:rPr>
              <a:t>DATE</a:t>
            </a:r>
            <a:r>
              <a:rPr lang="en-US" sz="1350" b="1" dirty="0" smtClean="0">
                <a:solidFill>
                  <a:prstClr val="black"/>
                </a:solidFill>
                <a:effectLst>
                  <a:outerShdw blurRad="38100" dist="38100" dir="2700000" algn="tl">
                    <a:srgbClr val="000000">
                      <a:alpha val="43137"/>
                    </a:srgbClr>
                  </a:outerShdw>
                </a:effectLst>
                <a:latin typeface="Calibri" panose="020F0502020204030204"/>
              </a:rPr>
              <a:t>:</a:t>
            </a:r>
            <a:endParaRPr lang="en-US" sz="1350" dirty="0">
              <a:solidFill>
                <a:prstClr val="black"/>
              </a:solidFill>
              <a:latin typeface="Calibri" panose="020F0502020204030204"/>
            </a:endParaRPr>
          </a:p>
        </p:txBody>
      </p:sp>
      <p:sp>
        <p:nvSpPr>
          <p:cNvPr id="12" name="Text Placeholder 20">
            <a:extLst>
              <a:ext uri="{FF2B5EF4-FFF2-40B4-BE49-F238E27FC236}">
                <a16:creationId xmlns:a16="http://schemas.microsoft.com/office/drawing/2014/main" id="{EA47202B-BE3A-4725-BDE2-B76C098A8720}"/>
              </a:ext>
            </a:extLst>
          </p:cNvPr>
          <p:cNvSpPr txBox="1">
            <a:spLocks/>
          </p:cNvSpPr>
          <p:nvPr/>
        </p:nvSpPr>
        <p:spPr>
          <a:xfrm>
            <a:off x="3952275" y="1732419"/>
            <a:ext cx="5191725" cy="754822"/>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gradFill>
                  <a:gsLst>
                    <a:gs pos="15000">
                      <a:schemeClr val="bg1"/>
                    </a:gs>
                    <a:gs pos="47000">
                      <a:schemeClr val="bg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gradFill>
                  <a:gsLst>
                    <a:gs pos="15000">
                      <a:schemeClr val="bg1"/>
                    </a:gs>
                    <a:gs pos="47000">
                      <a:schemeClr val="bg1"/>
                    </a:gs>
                  </a:gsLst>
                  <a:lin ang="5400000" scaled="1"/>
                </a:gra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800" kern="1200">
                <a:gradFill>
                  <a:gsLst>
                    <a:gs pos="15000">
                      <a:schemeClr val="bg1"/>
                    </a:gs>
                    <a:gs pos="47000">
                      <a:schemeClr val="bg1"/>
                    </a:gs>
                  </a:gsLst>
                  <a:lin ang="5400000" scaled="1"/>
                </a:gra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600" kern="1200">
                <a:gradFill>
                  <a:gsLst>
                    <a:gs pos="15000">
                      <a:schemeClr val="bg1"/>
                    </a:gs>
                    <a:gs pos="47000">
                      <a:schemeClr val="bg1"/>
                    </a:gs>
                  </a:gsLst>
                  <a:lin ang="5400000" scaled="1"/>
                </a:gra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600" kern="1200">
                <a:gradFill>
                  <a:gsLst>
                    <a:gs pos="15000">
                      <a:schemeClr val="bg1"/>
                    </a:gs>
                    <a:gs pos="47000">
                      <a:schemeClr val="bg1"/>
                    </a:gs>
                  </a:gsLst>
                  <a:lin ang="5400000" scaled="1"/>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pPr>
            <a:r>
              <a:rPr lang="en-GB" sz="2250" dirty="0">
                <a:solidFill>
                  <a:srgbClr val="FF0000"/>
                </a:solidFill>
                <a:latin typeface="Calibri" panose="020F0502020204030204"/>
              </a:rPr>
              <a:t>ALL (WTE/WTE+) STUDENTS WILL BE ABLE </a:t>
            </a:r>
            <a:r>
              <a:rPr lang="en-GB" sz="2250" dirty="0" smtClean="0">
                <a:solidFill>
                  <a:srgbClr val="FF0000"/>
                </a:solidFill>
                <a:latin typeface="Calibri" panose="020F0502020204030204"/>
              </a:rPr>
              <a:t>LOCATE EITHER THE LONGTITUDE OR LATITUDE OF GIVEN LOCATIONS.</a:t>
            </a:r>
            <a:endParaRPr lang="en-GB" sz="2250" dirty="0">
              <a:solidFill>
                <a:srgbClr val="FF0000"/>
              </a:solidFill>
              <a:latin typeface="Calibri" panose="020F0502020204030204"/>
            </a:endParaRPr>
          </a:p>
        </p:txBody>
      </p:sp>
      <p:sp>
        <p:nvSpPr>
          <p:cNvPr id="13" name="Text Placeholder 20">
            <a:extLst>
              <a:ext uri="{FF2B5EF4-FFF2-40B4-BE49-F238E27FC236}">
                <a16:creationId xmlns:a16="http://schemas.microsoft.com/office/drawing/2014/main" id="{A8904C5F-4C9F-4D72-AE82-2FD06301674E}"/>
              </a:ext>
            </a:extLst>
          </p:cNvPr>
          <p:cNvSpPr txBox="1">
            <a:spLocks/>
          </p:cNvSpPr>
          <p:nvPr/>
        </p:nvSpPr>
        <p:spPr>
          <a:xfrm>
            <a:off x="3978590" y="4213747"/>
            <a:ext cx="5191725" cy="904862"/>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gradFill>
                  <a:gsLst>
                    <a:gs pos="15000">
                      <a:schemeClr val="bg1"/>
                    </a:gs>
                    <a:gs pos="47000">
                      <a:schemeClr val="bg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gradFill>
                  <a:gsLst>
                    <a:gs pos="15000">
                      <a:schemeClr val="bg1"/>
                    </a:gs>
                    <a:gs pos="47000">
                      <a:schemeClr val="bg1"/>
                    </a:gs>
                  </a:gsLst>
                  <a:lin ang="5400000" scaled="1"/>
                </a:gra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800" kern="1200">
                <a:gradFill>
                  <a:gsLst>
                    <a:gs pos="15000">
                      <a:schemeClr val="bg1"/>
                    </a:gs>
                    <a:gs pos="47000">
                      <a:schemeClr val="bg1"/>
                    </a:gs>
                  </a:gsLst>
                  <a:lin ang="5400000" scaled="1"/>
                </a:gra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600" kern="1200">
                <a:gradFill>
                  <a:gsLst>
                    <a:gs pos="15000">
                      <a:schemeClr val="bg1"/>
                    </a:gs>
                    <a:gs pos="47000">
                      <a:schemeClr val="bg1"/>
                    </a:gs>
                  </a:gsLst>
                  <a:lin ang="5400000" scaled="1"/>
                </a:gra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600" kern="1200">
                <a:gradFill>
                  <a:gsLst>
                    <a:gs pos="15000">
                      <a:schemeClr val="bg1"/>
                    </a:gs>
                    <a:gs pos="47000">
                      <a:schemeClr val="bg1"/>
                    </a:gs>
                  </a:gsLst>
                  <a:lin ang="5400000" scaled="1"/>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pPr>
            <a:r>
              <a:rPr lang="en-GB" sz="2250" dirty="0">
                <a:solidFill>
                  <a:srgbClr val="66FF33"/>
                </a:solidFill>
                <a:latin typeface="Calibri" panose="020F0502020204030204"/>
              </a:rPr>
              <a:t>SOME (EE/EE+) </a:t>
            </a:r>
            <a:r>
              <a:rPr lang="en-US" sz="2250" dirty="0">
                <a:solidFill>
                  <a:srgbClr val="66FF33"/>
                </a:solidFill>
              </a:rPr>
              <a:t>STUDENTS WILL BE ABLE TO FULLY DESCRIBE THE LOCATION OF THE 7 </a:t>
            </a:r>
            <a:r>
              <a:rPr lang="en-US" sz="2250" dirty="0" smtClean="0">
                <a:solidFill>
                  <a:srgbClr val="66FF33"/>
                </a:solidFill>
              </a:rPr>
              <a:t>CONTINENTS &amp; OCEANS </a:t>
            </a:r>
            <a:r>
              <a:rPr lang="en-US" sz="2250" dirty="0">
                <a:solidFill>
                  <a:srgbClr val="66FF33"/>
                </a:solidFill>
              </a:rPr>
              <a:t>&amp; </a:t>
            </a:r>
            <a:r>
              <a:rPr lang="en-US" sz="2250" dirty="0" smtClean="0">
                <a:solidFill>
                  <a:srgbClr val="66FF33"/>
                </a:solidFill>
              </a:rPr>
              <a:t>EXPLAIN THEIR KEY FEATURES. </a:t>
            </a:r>
            <a:endParaRPr lang="en-US" sz="2250" dirty="0">
              <a:solidFill>
                <a:srgbClr val="66FF33"/>
              </a:solidFill>
            </a:endParaRPr>
          </a:p>
          <a:p>
            <a:pPr defTabSz="685800">
              <a:spcBef>
                <a:spcPts val="750"/>
              </a:spcBef>
            </a:pPr>
            <a:endParaRPr lang="en-GB" sz="2250" dirty="0">
              <a:solidFill>
                <a:srgbClr val="66FF33"/>
              </a:solidFill>
              <a:latin typeface="Calibri" panose="020F0502020204030204"/>
            </a:endParaRPr>
          </a:p>
        </p:txBody>
      </p:sp>
      <p:sp>
        <p:nvSpPr>
          <p:cNvPr id="15" name="Rectangle 14">
            <a:extLst>
              <a:ext uri="{FF2B5EF4-FFF2-40B4-BE49-F238E27FC236}">
                <a16:creationId xmlns:a16="http://schemas.microsoft.com/office/drawing/2014/main" id="{B93C63F0-0751-4EC7-9164-7A37B9C2F775}"/>
              </a:ext>
            </a:extLst>
          </p:cNvPr>
          <p:cNvSpPr/>
          <p:nvPr/>
        </p:nvSpPr>
        <p:spPr>
          <a:xfrm>
            <a:off x="173668" y="6399685"/>
            <a:ext cx="5190420" cy="369332"/>
          </a:xfrm>
          <a:prstGeom prst="rect">
            <a:avLst/>
          </a:prstGeom>
        </p:spPr>
        <p:txBody>
          <a:bodyPr wrap="square">
            <a:spAutoFit/>
          </a:bodyPr>
          <a:lstStyle/>
          <a:p>
            <a:pPr defTabSz="685800"/>
            <a:r>
              <a:rPr lang="en-US" b="1" dirty="0">
                <a:solidFill>
                  <a:prstClr val="white">
                    <a:lumMod val="95000"/>
                  </a:prstClr>
                </a:solidFill>
                <a:latin typeface="Calibri" panose="020F0502020204030204"/>
              </a:rPr>
              <a:t>SCF: Communication &amp; Collaboration</a:t>
            </a:r>
            <a:endParaRPr lang="en-US" dirty="0">
              <a:solidFill>
                <a:prstClr val="white">
                  <a:lumMod val="95000"/>
                </a:prstClr>
              </a:solidFill>
              <a:latin typeface="Calibri" panose="020F0502020204030204"/>
            </a:endParaRPr>
          </a:p>
        </p:txBody>
      </p:sp>
    </p:spTree>
    <p:extLst>
      <p:ext uri="{BB962C8B-B14F-4D97-AF65-F5344CB8AC3E}">
        <p14:creationId xmlns:p14="http://schemas.microsoft.com/office/powerpoint/2010/main" val="246813899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Effect transition="in" filter="fade">
                                      <p:cBhvr>
                                        <p:cTn id="16" dur="500"/>
                                        <p:tgtEl>
                                          <p:spTgt spid="14">
                                            <p:txEl>
                                              <p:pRg st="0" end="0"/>
                                            </p:txEl>
                                          </p:spTgt>
                                        </p:tgtEl>
                                      </p:cBhvr>
                                    </p:animEffect>
                                  </p:childTnLst>
                                </p:cTn>
                              </p:par>
                              <p:par>
                                <p:cTn id="17" presetID="63" presetClass="path" presetSubtype="0" decel="100000" fill="hold" grpId="1" nodeType="withEffect">
                                  <p:stCondLst>
                                    <p:cond delay="0"/>
                                  </p:stCondLst>
                                  <p:childTnLst>
                                    <p:animMotion origin="layout" path="M -0.14336 -7.40741E-7 L -4.16667E-6 -7.40741E-7 " pathEditMode="relative" rAng="0" ptsTypes="AA">
                                      <p:cBhvr>
                                        <p:cTn id="18" dur="750" fill="hold"/>
                                        <p:tgtEl>
                                          <p:spTgt spid="14">
                                            <p:txEl>
                                              <p:pRg st="0" end="0"/>
                                            </p:txEl>
                                          </p:spTgt>
                                        </p:tgtEl>
                                        <p:attrNameLst>
                                          <p:attrName>ppt_x</p:attrName>
                                          <p:attrName>ppt_y</p:attrName>
                                        </p:attrNameLst>
                                      </p:cBhvr>
                                      <p:rCtr x="7161" y="0"/>
                                    </p:animMotion>
                                  </p:childTnLst>
                                </p:cTn>
                              </p:par>
                            </p:childTnLst>
                          </p:cTn>
                        </p:par>
                        <p:par>
                          <p:cTn id="19" fill="hold">
                            <p:stCondLst>
                              <p:cond delay="175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225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750"/>
                                        <p:tgtEl>
                                          <p:spTgt spid="12"/>
                                        </p:tgtEl>
                                      </p:cBhvr>
                                    </p:animEffect>
                                  </p:childTnLst>
                                </p:cTn>
                              </p:par>
                            </p:childTnLst>
                          </p:cTn>
                        </p:par>
                        <p:par>
                          <p:cTn id="32" fill="hold">
                            <p:stCondLst>
                              <p:cond delay="3000"/>
                            </p:stCondLst>
                            <p:childTnLst>
                              <p:par>
                                <p:cTn id="33" presetID="10" presetClass="entr" presetSubtype="0" fill="hold" grpId="0" nodeType="afterEffect">
                                  <p:stCondLst>
                                    <p:cond delay="25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750"/>
                                        <p:tgtEl>
                                          <p:spTgt spid="2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p:stCondLst>
                              <p:cond delay="4500"/>
                            </p:stCondLst>
                            <p:childTnLst>
                              <p:par>
                                <p:cTn id="41" presetID="10" presetClass="entr" presetSubtype="0" fill="hold" grpId="0" nodeType="afterEffect">
                                  <p:stCondLst>
                                    <p:cond delay="25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750"/>
                                        <p:tgtEl>
                                          <p:spTgt spid="13"/>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4" grpId="1" build="p"/>
      <p:bldP spid="32" grpId="0"/>
      <p:bldP spid="21" grpId="0"/>
      <p:bldP spid="9" grpId="0" animBg="1"/>
      <p:bldP spid="10" grpId="0"/>
      <p:bldP spid="4" grpId="0"/>
      <p:bldP spid="18" grpId="0"/>
      <p:bldP spid="12" grpId="0"/>
      <p:bldP spid="13"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8" name="Rectangle 10"/>
          <p:cNvSpPr>
            <a:spLocks noGrp="1" noChangeArrowheads="1"/>
          </p:cNvSpPr>
          <p:nvPr>
            <p:ph type="title" idx="4294967295"/>
          </p:nvPr>
        </p:nvSpPr>
        <p:spPr bwMode="auto">
          <a:xfrm>
            <a:off x="71438" y="71438"/>
            <a:ext cx="4860925" cy="54927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lstStyle/>
          <a:p>
            <a:pPr algn="l"/>
            <a:r>
              <a:rPr lang="en-GB" altLang="en-US" sz="2800" b="1" dirty="0">
                <a:solidFill>
                  <a:srgbClr val="5B0091"/>
                </a:solidFill>
              </a:rPr>
              <a:t>Locating places</a:t>
            </a:r>
          </a:p>
        </p:txBody>
      </p:sp>
      <p:pic>
        <p:nvPicPr>
          <p:cNvPr id="17419" name="Picture 11" descr="next_btn_colour">
            <a:hlinkClick r:id="" action="ppaction://hlinkshowjump?jump=next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9788" y="6092825"/>
            <a:ext cx="628650" cy="571500"/>
          </a:xfrm>
          <a:prstGeom prst="rect">
            <a:avLst/>
          </a:prstGeom>
          <a:noFill/>
          <a:extLst>
            <a:ext uri="{909E8E84-426E-40DD-AFC4-6F175D3DCCD1}">
              <a14:hiddenFill xmlns:a14="http://schemas.microsoft.com/office/drawing/2010/main">
                <a:solidFill>
                  <a:srgbClr val="FFFFFF"/>
                </a:solidFill>
              </a14:hiddenFill>
            </a:ext>
          </a:extLst>
        </p:spPr>
      </p:pic>
      <p:sp>
        <p:nvSpPr>
          <p:cNvPr id="17420" name="Rectangle 12"/>
          <p:cNvSpPr>
            <a:spLocks noChangeArrowheads="1"/>
          </p:cNvSpPr>
          <p:nvPr/>
        </p:nvSpPr>
        <p:spPr bwMode="auto">
          <a:xfrm>
            <a:off x="358775" y="898525"/>
            <a:ext cx="7848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smtClean="0">
                <a:ln>
                  <a:noFill/>
                </a:ln>
                <a:solidFill>
                  <a:srgbClr val="000066"/>
                </a:solidFill>
                <a:effectLst/>
                <a:uLnTx/>
                <a:uFillTx/>
                <a:latin typeface="Arial" panose="020B0604020202020204" pitchFamily="34" charset="0"/>
                <a:ea typeface="+mn-ea"/>
                <a:cs typeface="+mn-cs"/>
              </a:rPr>
              <a:t>The Earth is like a giant ball, so how can we describe where a point is on it?</a:t>
            </a:r>
          </a:p>
        </p:txBody>
      </p:sp>
      <p:sp>
        <p:nvSpPr>
          <p:cNvPr id="17421" name="Rectangle 13"/>
          <p:cNvSpPr>
            <a:spLocks noChangeArrowheads="1"/>
          </p:cNvSpPr>
          <p:nvPr/>
        </p:nvSpPr>
        <p:spPr bwMode="auto">
          <a:xfrm>
            <a:off x="358775" y="3186113"/>
            <a:ext cx="39592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8775" indent="-358775">
              <a:defRPr sz="2400">
                <a:solidFill>
                  <a:schemeClr val="tx1"/>
                </a:solidFill>
                <a:latin typeface="Times New Roman" panose="02020603050405020304" pitchFamily="18" charset="0"/>
              </a:defRPr>
            </a:lvl1pPr>
            <a:lvl2pPr marL="538163">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358775" marR="0" lvl="0" indent="-358775" algn="l" defTabSz="914400" rtl="0" eaLnBrk="0" fontAlgn="base" latinLnBrk="0" hangingPunct="0">
              <a:lnSpc>
                <a:spcPct val="100000"/>
              </a:lnSpc>
              <a:spcBef>
                <a:spcPct val="0"/>
              </a:spcBef>
              <a:spcAft>
                <a:spcPct val="0"/>
              </a:spcAft>
              <a:buClr>
                <a:srgbClr val="FF6600"/>
              </a:buClr>
              <a:buSzPct val="65000"/>
              <a:buFont typeface="Wingdings" panose="05000000000000000000" pitchFamily="2" charset="2"/>
              <a:buBlip>
                <a:blip r:embed="rId3"/>
              </a:buBlip>
              <a:tabLst/>
              <a:defRPr/>
            </a:pPr>
            <a:r>
              <a:rPr kumimoji="0" lang="en-US" altLang="en-US" sz="2400" b="0" i="0" u="none" strike="noStrike" kern="1200" cap="none" spc="0" normalizeH="0" baseline="0" noProof="0" dirty="0" smtClean="0">
                <a:ln>
                  <a:noFill/>
                </a:ln>
                <a:solidFill>
                  <a:srgbClr val="010066"/>
                </a:solidFill>
                <a:effectLst/>
                <a:uLnTx/>
                <a:uFillTx/>
                <a:latin typeface="Arial" panose="020B0604020202020204" pitchFamily="34" charset="0"/>
                <a:ea typeface="+mn-ea"/>
                <a:cs typeface="+mn-cs"/>
              </a:rPr>
              <a:t>Lines of </a:t>
            </a:r>
            <a:r>
              <a:rPr kumimoji="0" lang="en-US" altLang="en-US" sz="2400" b="1" i="0" u="none" strike="noStrike" kern="1200" cap="none" spc="0" normalizeH="0" baseline="0" noProof="0" dirty="0" smtClean="0">
                <a:ln>
                  <a:noFill/>
                </a:ln>
                <a:solidFill>
                  <a:srgbClr val="FF6600"/>
                </a:solidFill>
                <a:effectLst/>
                <a:uLnTx/>
                <a:uFillTx/>
                <a:latin typeface="Arial" panose="020B0604020202020204" pitchFamily="34" charset="0"/>
                <a:ea typeface="+mn-ea"/>
                <a:cs typeface="+mn-cs"/>
              </a:rPr>
              <a:t>latitude</a:t>
            </a:r>
            <a:r>
              <a:rPr kumimoji="0" lang="en-US" altLang="en-US" sz="2400" b="0" i="0" u="none" strike="noStrike" kern="1200" cap="none" spc="0" normalizeH="0" baseline="0" noProof="0" dirty="0" smtClean="0">
                <a:ln>
                  <a:noFill/>
                </a:ln>
                <a:solidFill>
                  <a:srgbClr val="010066"/>
                </a:solidFill>
                <a:effectLst/>
                <a:uLnTx/>
                <a:uFillTx/>
                <a:latin typeface="Arial" panose="020B0604020202020204" pitchFamily="34" charset="0"/>
                <a:ea typeface="+mn-ea"/>
                <a:cs typeface="+mn-cs"/>
              </a:rPr>
              <a:t> run in an east–west direction and allow us to say how far we are north or south.</a:t>
            </a:r>
            <a:endParaRPr kumimoji="0" lang="en-GB" altLang="en-US" sz="2400" b="0" i="0" u="none" strike="noStrike" kern="1200" cap="none" spc="0" normalizeH="0" baseline="0" noProof="0" dirty="0" smtClean="0">
              <a:ln>
                <a:noFill/>
              </a:ln>
              <a:solidFill>
                <a:srgbClr val="010066"/>
              </a:solidFill>
              <a:effectLst/>
              <a:uLnTx/>
              <a:uFillTx/>
              <a:latin typeface="Arial" panose="020B0604020202020204" pitchFamily="34" charset="0"/>
              <a:ea typeface="+mn-ea"/>
              <a:cs typeface="+mn-cs"/>
            </a:endParaRPr>
          </a:p>
        </p:txBody>
      </p:sp>
      <p:sp>
        <p:nvSpPr>
          <p:cNvPr id="17422" name="Rectangle 14"/>
          <p:cNvSpPr>
            <a:spLocks noChangeArrowheads="1"/>
          </p:cNvSpPr>
          <p:nvPr/>
        </p:nvSpPr>
        <p:spPr bwMode="auto">
          <a:xfrm>
            <a:off x="347663" y="4878388"/>
            <a:ext cx="49180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46800" bIns="46800">
            <a:spAutoFit/>
          </a:bodyPr>
          <a:lstStyle>
            <a:lvl1pPr marL="358775" indent="-358775">
              <a:defRPr sz="2400">
                <a:solidFill>
                  <a:schemeClr val="tx1"/>
                </a:solidFill>
                <a:latin typeface="Times New Roman" panose="02020603050405020304" pitchFamily="18" charset="0"/>
              </a:defRPr>
            </a:lvl1pPr>
            <a:lvl2pPr marL="538163">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358775" marR="0" lvl="0" indent="-358775" algn="l" defTabSz="914400" rtl="0" eaLnBrk="0" fontAlgn="base" latinLnBrk="0" hangingPunct="0">
              <a:lnSpc>
                <a:spcPct val="100000"/>
              </a:lnSpc>
              <a:spcBef>
                <a:spcPct val="0"/>
              </a:spcBef>
              <a:spcAft>
                <a:spcPct val="0"/>
              </a:spcAft>
              <a:buClr>
                <a:srgbClr val="FF6600"/>
              </a:buClr>
              <a:buSzPct val="65000"/>
              <a:buFont typeface="Wingdings" panose="05000000000000000000" pitchFamily="2" charset="2"/>
              <a:buBlip>
                <a:blip r:embed="rId3"/>
              </a:buBlip>
              <a:tabLst/>
              <a:defRPr/>
            </a:pPr>
            <a:r>
              <a:rPr kumimoji="0" lang="en-US" altLang="en-US" sz="2400" b="0" i="0" u="none" strike="noStrike" kern="1200" cap="none" spc="0" normalizeH="0" baseline="0" noProof="0" smtClean="0">
                <a:ln>
                  <a:noFill/>
                </a:ln>
                <a:solidFill>
                  <a:srgbClr val="010066"/>
                </a:solidFill>
                <a:effectLst/>
                <a:uLnTx/>
                <a:uFillTx/>
                <a:latin typeface="Arial" panose="020B0604020202020204" pitchFamily="34" charset="0"/>
                <a:ea typeface="+mn-ea"/>
                <a:cs typeface="+mn-cs"/>
              </a:rPr>
              <a:t>Lines of </a:t>
            </a:r>
            <a:r>
              <a:rPr kumimoji="0" lang="en-US" altLang="en-US" sz="2400" b="1" i="0" u="none" strike="noStrike" kern="1200" cap="none" spc="0" normalizeH="0" baseline="0" noProof="0" smtClean="0">
                <a:ln>
                  <a:noFill/>
                </a:ln>
                <a:solidFill>
                  <a:srgbClr val="FF6600"/>
                </a:solidFill>
                <a:effectLst/>
                <a:uLnTx/>
                <a:uFillTx/>
                <a:latin typeface="Arial" panose="020B0604020202020204" pitchFamily="34" charset="0"/>
                <a:ea typeface="+mn-ea"/>
                <a:cs typeface="+mn-cs"/>
              </a:rPr>
              <a:t>longitude</a:t>
            </a:r>
            <a:r>
              <a:rPr kumimoji="0" lang="en-US" altLang="en-US" sz="2400" b="0" i="0" u="none" strike="noStrike" kern="1200" cap="none" spc="0" normalizeH="0" baseline="0" noProof="0" smtClean="0">
                <a:ln>
                  <a:noFill/>
                </a:ln>
                <a:solidFill>
                  <a:srgbClr val="010066"/>
                </a:solidFill>
                <a:effectLst/>
                <a:uLnTx/>
                <a:uFillTx/>
                <a:latin typeface="Arial" panose="020B0604020202020204" pitchFamily="34" charset="0"/>
                <a:ea typeface="+mn-ea"/>
                <a:cs typeface="+mn-cs"/>
              </a:rPr>
              <a:t> run from north to south and allow us to say where we are, east or west.</a:t>
            </a:r>
            <a:endParaRPr kumimoji="0" lang="en-US" altLang="en-US" sz="2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17423" name="Rectangle 15"/>
          <p:cNvSpPr>
            <a:spLocks noChangeArrowheads="1"/>
          </p:cNvSpPr>
          <p:nvPr/>
        </p:nvSpPr>
        <p:spPr bwMode="auto">
          <a:xfrm>
            <a:off x="358775" y="1858963"/>
            <a:ext cx="374808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smtClean="0">
                <a:ln>
                  <a:noFill/>
                </a:ln>
                <a:solidFill>
                  <a:srgbClr val="010066"/>
                </a:solidFill>
                <a:effectLst/>
                <a:uLnTx/>
                <a:uFillTx/>
                <a:latin typeface="Arial" panose="020B0604020202020204" pitchFamily="34" charset="0"/>
                <a:ea typeface="+mn-ea"/>
                <a:cs typeface="+mn-cs"/>
              </a:rPr>
              <a:t>A system of lines is used to locate any place on the surface of the Earth.</a:t>
            </a:r>
            <a:endParaRPr kumimoji="0" lang="en-GB" altLang="en-US" sz="2400" b="0" i="0" u="none" strike="noStrike" kern="1200" cap="none" spc="0" normalizeH="0" baseline="0" noProof="0" smtClean="0">
              <a:ln>
                <a:noFill/>
              </a:ln>
              <a:solidFill>
                <a:srgbClr val="010066"/>
              </a:solidFill>
              <a:effectLst/>
              <a:uLnTx/>
              <a:uFillTx/>
              <a:latin typeface="Arial" panose="020B0604020202020204" pitchFamily="34" charset="0"/>
              <a:ea typeface="+mn-ea"/>
              <a:cs typeface="+mn-cs"/>
            </a:endParaRPr>
          </a:p>
        </p:txBody>
      </p:sp>
      <p:pic>
        <p:nvPicPr>
          <p:cNvPr id="45060" name="Picture 4" descr="globe with dep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2925" y="1439863"/>
            <a:ext cx="4468813" cy="447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864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23"/>
                                        </p:tgtEl>
                                        <p:attrNameLst>
                                          <p:attrName>style.visibility</p:attrName>
                                        </p:attrNameLst>
                                      </p:cBhvr>
                                      <p:to>
                                        <p:strVal val="visible"/>
                                      </p:to>
                                    </p:set>
                                    <p:animEffect transition="in" filter="fade">
                                      <p:cBhvr>
                                        <p:cTn id="7" dur="500"/>
                                        <p:tgtEl>
                                          <p:spTgt spid="174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21"/>
                                        </p:tgtEl>
                                        <p:attrNameLst>
                                          <p:attrName>style.visibility</p:attrName>
                                        </p:attrNameLst>
                                      </p:cBhvr>
                                      <p:to>
                                        <p:strVal val="visible"/>
                                      </p:to>
                                    </p:set>
                                    <p:animEffect transition="in" filter="fade">
                                      <p:cBhvr>
                                        <p:cTn id="12" dur="500"/>
                                        <p:tgtEl>
                                          <p:spTgt spid="174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22"/>
                                        </p:tgtEl>
                                        <p:attrNameLst>
                                          <p:attrName>style.visibility</p:attrName>
                                        </p:attrNameLst>
                                      </p:cBhvr>
                                      <p:to>
                                        <p:strVal val="visible"/>
                                      </p:to>
                                    </p:set>
                                    <p:animEffect transition="in" filter="fade">
                                      <p:cBhvr>
                                        <p:cTn id="17" dur="500"/>
                                        <p:tgtEl>
                                          <p:spTgt spid="17422"/>
                                        </p:tgtEl>
                                      </p:cBhvr>
                                    </p:animEffect>
                                  </p:childTnLst>
                                </p:cTn>
                              </p:par>
                              <p:par>
                                <p:cTn id="18" presetID="1" presetClass="entr" presetSubtype="0" fill="hold" nodeType="withEffect">
                                  <p:stCondLst>
                                    <p:cond delay="0"/>
                                  </p:stCondLst>
                                  <p:childTnLst>
                                    <p:set>
                                      <p:cBhvr>
                                        <p:cTn id="19" dur="1" fill="hold">
                                          <p:stCondLst>
                                            <p:cond delay="0"/>
                                          </p:stCondLst>
                                        </p:cTn>
                                        <p:tgtEl>
                                          <p:spTgt spid="174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1" grpId="0"/>
      <p:bldP spid="17422" grpId="0"/>
      <p:bldP spid="174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01" name="Picture 65" descr="glob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6088" y="2795588"/>
            <a:ext cx="3305175" cy="3286125"/>
          </a:xfrm>
          <a:prstGeom prst="rect">
            <a:avLst/>
          </a:prstGeom>
          <a:noFill/>
          <a:extLst>
            <a:ext uri="{909E8E84-426E-40DD-AFC4-6F175D3DCCD1}">
              <a14:hiddenFill xmlns:a14="http://schemas.microsoft.com/office/drawing/2010/main">
                <a:solidFill>
                  <a:srgbClr val="FFFFFF"/>
                </a:solidFill>
              </a14:hiddenFill>
            </a:ext>
          </a:extLst>
        </p:spPr>
      </p:pic>
      <p:sp>
        <p:nvSpPr>
          <p:cNvPr id="14342" name="Rectangle 6"/>
          <p:cNvSpPr>
            <a:spLocks noChangeArrowheads="1"/>
          </p:cNvSpPr>
          <p:nvPr/>
        </p:nvSpPr>
        <p:spPr bwMode="auto">
          <a:xfrm>
            <a:off x="358775" y="898525"/>
            <a:ext cx="8099425" cy="80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0" i="0" u="none" strike="noStrike" kern="1200" cap="none" spc="0" normalizeH="0" baseline="0" noProof="0" smtClean="0">
                <a:ln>
                  <a:noFill/>
                </a:ln>
                <a:solidFill>
                  <a:srgbClr val="010066"/>
                </a:solidFill>
                <a:effectLst/>
                <a:uLnTx/>
                <a:uFillTx/>
                <a:latin typeface="Arial" panose="020B0604020202020204" pitchFamily="34" charset="0"/>
                <a:ea typeface="+mn-ea"/>
                <a:cs typeface="Arial" panose="020B0604020202020204" pitchFamily="34" charset="0"/>
              </a:rPr>
              <a:t>Lines of latitude are the equally spaced horizontal lines on a model globe and on the maps in an atlas. </a:t>
            </a:r>
            <a:endParaRPr kumimoji="0" lang="en-US" altLang="en-US" sz="2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sp>
        <p:nvSpPr>
          <p:cNvPr id="14375" name="Rectangle 39"/>
          <p:cNvSpPr>
            <a:spLocks noGrp="1" noChangeArrowheads="1"/>
          </p:cNvSpPr>
          <p:nvPr>
            <p:ph type="title" idx="4294967295"/>
          </p:nvPr>
        </p:nvSpPr>
        <p:spPr bwMode="auto">
          <a:xfrm>
            <a:off x="71438" y="71438"/>
            <a:ext cx="2170112" cy="56197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en-GB" altLang="en-US" sz="2800" b="1">
                <a:solidFill>
                  <a:srgbClr val="5B0091"/>
                </a:solidFill>
              </a:rPr>
              <a:t>Latitude</a:t>
            </a:r>
          </a:p>
        </p:txBody>
      </p:sp>
      <p:pic>
        <p:nvPicPr>
          <p:cNvPr id="14376" name="Picture 40" descr="next_btn_colour">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628650" cy="571500"/>
          </a:xfrm>
          <a:prstGeom prst="rect">
            <a:avLst/>
          </a:prstGeom>
          <a:noFill/>
          <a:extLst>
            <a:ext uri="{909E8E84-426E-40DD-AFC4-6F175D3DCCD1}">
              <a14:hiddenFill xmlns:a14="http://schemas.microsoft.com/office/drawing/2010/main">
                <a:solidFill>
                  <a:srgbClr val="FFFFFF"/>
                </a:solidFill>
              </a14:hiddenFill>
            </a:ext>
          </a:extLst>
        </p:spPr>
      </p:pic>
      <p:sp>
        <p:nvSpPr>
          <p:cNvPr id="14385" name="Rectangle 49"/>
          <p:cNvSpPr>
            <a:spLocks noChangeArrowheads="1"/>
          </p:cNvSpPr>
          <p:nvPr/>
        </p:nvSpPr>
        <p:spPr bwMode="auto">
          <a:xfrm>
            <a:off x="358775" y="3063875"/>
            <a:ext cx="51847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smtClean="0">
                <a:ln>
                  <a:noFill/>
                </a:ln>
                <a:solidFill>
                  <a:srgbClr val="010066"/>
                </a:solidFill>
                <a:effectLst/>
                <a:uLnTx/>
                <a:uFillTx/>
                <a:latin typeface="Arial" panose="020B0604020202020204" pitchFamily="34" charset="0"/>
                <a:ea typeface="+mn-ea"/>
                <a:cs typeface="+mn-cs"/>
              </a:rPr>
              <a:t>There are 89 of them to the north of </a:t>
            </a:r>
            <a:r>
              <a:rPr kumimoji="0" lang="en-US" altLang="en-US" sz="2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t>the</a:t>
            </a:r>
            <a:r>
              <a:rPr kumimoji="0" lang="en-US" altLang="en-US" sz="2400" b="1" i="0" u="none" strike="noStrike" kern="1200" cap="none" spc="0" normalizeH="0" baseline="0" noProof="0" smtClean="0">
                <a:ln>
                  <a:noFill/>
                </a:ln>
                <a:solidFill>
                  <a:srgbClr val="FF6600"/>
                </a:solidFill>
                <a:effectLst/>
                <a:uLnTx/>
                <a:uFillTx/>
                <a:latin typeface="Arial" panose="020B0604020202020204" pitchFamily="34" charset="0"/>
                <a:ea typeface="+mn-ea"/>
                <a:cs typeface="+mn-cs"/>
              </a:rPr>
              <a:t> Equator</a:t>
            </a:r>
            <a:r>
              <a:rPr kumimoji="0" lang="en-US" altLang="en-US" sz="2400" b="0" i="0" u="none" strike="noStrike" kern="1200" cap="none" spc="0" normalizeH="0" baseline="0" noProof="0" smtClean="0">
                <a:ln>
                  <a:noFill/>
                </a:ln>
                <a:solidFill>
                  <a:srgbClr val="010066"/>
                </a:solidFill>
                <a:effectLst/>
                <a:uLnTx/>
                <a:uFillTx/>
                <a:latin typeface="Arial" panose="020B0604020202020204" pitchFamily="34" charset="0"/>
                <a:ea typeface="+mn-ea"/>
                <a:cs typeface="+mn-cs"/>
              </a:rPr>
              <a:t> and 89 to the south. </a:t>
            </a:r>
            <a:endParaRPr kumimoji="0" lang="en-GB" altLang="en-US" sz="2400" b="0" i="0" u="none" strike="noStrike" kern="1200" cap="none" spc="0" normalizeH="0" baseline="0" noProof="0" smtClean="0">
              <a:ln>
                <a:noFill/>
              </a:ln>
              <a:solidFill>
                <a:srgbClr val="010066"/>
              </a:solidFill>
              <a:effectLst/>
              <a:uLnTx/>
              <a:uFillTx/>
              <a:latin typeface="Arial" panose="020B0604020202020204" pitchFamily="34" charset="0"/>
              <a:ea typeface="+mn-ea"/>
              <a:cs typeface="+mn-cs"/>
            </a:endParaRPr>
          </a:p>
        </p:txBody>
      </p:sp>
      <p:sp>
        <p:nvSpPr>
          <p:cNvPr id="14387" name="Rectangle 51"/>
          <p:cNvSpPr>
            <a:spLocks noChangeArrowheads="1"/>
          </p:cNvSpPr>
          <p:nvPr/>
        </p:nvSpPr>
        <p:spPr bwMode="auto">
          <a:xfrm>
            <a:off x="358775" y="5245100"/>
            <a:ext cx="61928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smtClean="0">
                <a:ln>
                  <a:noFill/>
                </a:ln>
                <a:solidFill>
                  <a:srgbClr val="010066"/>
                </a:solidFill>
                <a:effectLst/>
                <a:uLnTx/>
                <a:uFillTx/>
                <a:latin typeface="Arial" panose="020B0604020202020204" pitchFamily="34" charset="0"/>
                <a:ea typeface="+mn-ea"/>
                <a:cs typeface="+mn-cs"/>
              </a:rPr>
              <a:t>Where the 90th line would be are two points, the </a:t>
            </a:r>
            <a:r>
              <a:rPr kumimoji="0" lang="en-US" altLang="en-US" sz="2400" b="1" i="0" u="none" strike="noStrike" kern="1200" cap="none" spc="0" normalizeH="0" baseline="0" noProof="0" smtClean="0">
                <a:ln>
                  <a:noFill/>
                </a:ln>
                <a:solidFill>
                  <a:srgbClr val="FF6600"/>
                </a:solidFill>
                <a:effectLst/>
                <a:uLnTx/>
                <a:uFillTx/>
                <a:latin typeface="Arial" panose="020B0604020202020204" pitchFamily="34" charset="0"/>
                <a:ea typeface="+mn-ea"/>
                <a:cs typeface="+mn-cs"/>
              </a:rPr>
              <a:t>North</a:t>
            </a:r>
            <a:r>
              <a:rPr kumimoji="0" lang="en-US" altLang="en-US" sz="2400" b="0" i="0" u="none" strike="noStrike" kern="1200" cap="none" spc="0" normalizeH="0" baseline="0" noProof="0" smtClean="0">
                <a:ln>
                  <a:noFill/>
                </a:ln>
                <a:solidFill>
                  <a:srgbClr val="010066"/>
                </a:solidFill>
                <a:effectLst/>
                <a:uLnTx/>
                <a:uFillTx/>
                <a:latin typeface="Arial" panose="020B0604020202020204" pitchFamily="34" charset="0"/>
                <a:ea typeface="+mn-ea"/>
                <a:cs typeface="+mn-cs"/>
              </a:rPr>
              <a:t> and </a:t>
            </a:r>
            <a:r>
              <a:rPr kumimoji="0" lang="en-US" altLang="en-US" sz="2400" b="1" i="0" u="none" strike="noStrike" kern="1200" cap="none" spc="0" normalizeH="0" baseline="0" noProof="0" smtClean="0">
                <a:ln>
                  <a:noFill/>
                </a:ln>
                <a:solidFill>
                  <a:srgbClr val="FF6600"/>
                </a:solidFill>
                <a:effectLst/>
                <a:uLnTx/>
                <a:uFillTx/>
                <a:latin typeface="Arial" panose="020B0604020202020204" pitchFamily="34" charset="0"/>
                <a:ea typeface="+mn-ea"/>
                <a:cs typeface="+mn-cs"/>
              </a:rPr>
              <a:t>South Poles</a:t>
            </a:r>
            <a:r>
              <a:rPr kumimoji="0" lang="en-US" altLang="en-US" sz="2400" b="0" i="0" u="none" strike="noStrike" kern="1200" cap="none" spc="0" normalizeH="0" baseline="0" noProof="0" smtClean="0">
                <a:ln>
                  <a:noFill/>
                </a:ln>
                <a:solidFill>
                  <a:srgbClr val="010066"/>
                </a:solidFill>
                <a:effectLst/>
                <a:uLnTx/>
                <a:uFillTx/>
                <a:latin typeface="Arial" panose="020B0604020202020204" pitchFamily="34" charset="0"/>
                <a:ea typeface="+mn-ea"/>
                <a:cs typeface="+mn-cs"/>
              </a:rPr>
              <a:t>.</a:t>
            </a:r>
            <a:r>
              <a:rPr kumimoji="0" lang="en-US" altLang="en-US" sz="2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 </a:t>
            </a:r>
          </a:p>
        </p:txBody>
      </p:sp>
      <p:sp>
        <p:nvSpPr>
          <p:cNvPr id="14389" name="Line 53"/>
          <p:cNvSpPr>
            <a:spLocks noChangeShapeType="1"/>
          </p:cNvSpPr>
          <p:nvPr/>
        </p:nvSpPr>
        <p:spPr bwMode="auto">
          <a:xfrm>
            <a:off x="6337300" y="2794000"/>
            <a:ext cx="863600" cy="1588"/>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sp>
        <p:nvSpPr>
          <p:cNvPr id="14390" name="Line 54"/>
          <p:cNvSpPr>
            <a:spLocks noChangeShapeType="1"/>
          </p:cNvSpPr>
          <p:nvPr/>
        </p:nvSpPr>
        <p:spPr bwMode="auto">
          <a:xfrm>
            <a:off x="6337300" y="6070600"/>
            <a:ext cx="863600" cy="1588"/>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sp>
        <p:nvSpPr>
          <p:cNvPr id="14392" name="Rectangle 56"/>
          <p:cNvSpPr>
            <a:spLocks noChangeArrowheads="1"/>
          </p:cNvSpPr>
          <p:nvPr/>
        </p:nvSpPr>
        <p:spPr bwMode="auto">
          <a:xfrm>
            <a:off x="358775" y="4154488"/>
            <a:ext cx="46450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900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t>The Equator</a:t>
            </a:r>
            <a:r>
              <a:rPr kumimoji="0" lang="en-GB" altLang="en-US" sz="2400" b="0" i="0" u="none" strike="noStrike" kern="1200" cap="none" spc="0" normalizeH="0" baseline="0" noProof="0" smtClean="0">
                <a:ln>
                  <a:noFill/>
                </a:ln>
                <a:solidFill>
                  <a:srgbClr val="010066"/>
                </a:solidFill>
                <a:effectLst/>
                <a:uLnTx/>
                <a:uFillTx/>
                <a:latin typeface="Arial" panose="020B0604020202020204" pitchFamily="34" charset="0"/>
                <a:ea typeface="+mn-ea"/>
                <a:cs typeface="+mn-cs"/>
              </a:rPr>
              <a:t> is the line of latitude around the middle of the Earth. </a:t>
            </a:r>
          </a:p>
        </p:txBody>
      </p:sp>
      <p:sp>
        <p:nvSpPr>
          <p:cNvPr id="14398" name="Line 62"/>
          <p:cNvSpPr>
            <a:spLocks noChangeShapeType="1"/>
          </p:cNvSpPr>
          <p:nvPr/>
        </p:nvSpPr>
        <p:spPr bwMode="auto">
          <a:xfrm>
            <a:off x="5580063" y="4435475"/>
            <a:ext cx="3276600" cy="0"/>
          </a:xfrm>
          <a:prstGeom prst="line">
            <a:avLst/>
          </a:prstGeom>
          <a:noFill/>
          <a:ln w="38100">
            <a:solidFill>
              <a:srgbClr val="00006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3200" tIns="46800" rIns="432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sp>
        <p:nvSpPr>
          <p:cNvPr id="14400" name="Rectangle 64"/>
          <p:cNvSpPr>
            <a:spLocks noChangeArrowheads="1"/>
          </p:cNvSpPr>
          <p:nvPr/>
        </p:nvSpPr>
        <p:spPr bwMode="auto">
          <a:xfrm>
            <a:off x="350838" y="1973263"/>
            <a:ext cx="83740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smtClean="0">
                <a:ln>
                  <a:noFill/>
                </a:ln>
                <a:solidFill>
                  <a:srgbClr val="010066"/>
                </a:solidFill>
                <a:effectLst/>
                <a:uLnTx/>
                <a:uFillTx/>
                <a:latin typeface="Arial" panose="020B0604020202020204" pitchFamily="34" charset="0"/>
                <a:ea typeface="+mn-ea"/>
                <a:cs typeface="+mn-cs"/>
              </a:rPr>
              <a:t>Sometimes these lines are called </a:t>
            </a:r>
            <a:r>
              <a:rPr kumimoji="0" lang="en-US" altLang="en-US" sz="2400" b="1" i="0" u="none" strike="noStrike" kern="1200" cap="none" spc="0" normalizeH="0" baseline="0" noProof="0" smtClean="0">
                <a:ln>
                  <a:noFill/>
                </a:ln>
                <a:solidFill>
                  <a:srgbClr val="FF6600"/>
                </a:solidFill>
                <a:effectLst/>
                <a:uLnTx/>
                <a:uFillTx/>
                <a:latin typeface="Arial" panose="020B0604020202020204" pitchFamily="34" charset="0"/>
                <a:ea typeface="+mn-ea"/>
                <a:cs typeface="+mn-cs"/>
              </a:rPr>
              <a:t>parallels </a:t>
            </a:r>
            <a:r>
              <a:rPr kumimoji="0" lang="en-US" altLang="en-US" sz="2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t>because they are all aligned in one direction.</a:t>
            </a:r>
          </a:p>
        </p:txBody>
      </p:sp>
    </p:spTree>
    <p:extLst>
      <p:ext uri="{BB962C8B-B14F-4D97-AF65-F5344CB8AC3E}">
        <p14:creationId xmlns:p14="http://schemas.microsoft.com/office/powerpoint/2010/main" val="3957186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400"/>
                                        </p:tgtEl>
                                        <p:attrNameLst>
                                          <p:attrName>style.visibility</p:attrName>
                                        </p:attrNameLst>
                                      </p:cBhvr>
                                      <p:to>
                                        <p:strVal val="visible"/>
                                      </p:to>
                                    </p:set>
                                    <p:animEffect transition="in" filter="fade">
                                      <p:cBhvr>
                                        <p:cTn id="7" dur="500"/>
                                        <p:tgtEl>
                                          <p:spTgt spid="144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85">
                                            <p:txEl>
                                              <p:pRg st="0" end="0"/>
                                            </p:txEl>
                                          </p:spTgt>
                                        </p:tgtEl>
                                        <p:attrNameLst>
                                          <p:attrName>style.visibility</p:attrName>
                                        </p:attrNameLst>
                                      </p:cBhvr>
                                      <p:to>
                                        <p:strVal val="visible"/>
                                      </p:to>
                                    </p:set>
                                    <p:animEffect transition="in" filter="fade">
                                      <p:cBhvr>
                                        <p:cTn id="12" dur="500"/>
                                        <p:tgtEl>
                                          <p:spTgt spid="1438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92"/>
                                        </p:tgtEl>
                                        <p:attrNameLst>
                                          <p:attrName>style.visibility</p:attrName>
                                        </p:attrNameLst>
                                      </p:cBhvr>
                                      <p:to>
                                        <p:strVal val="visible"/>
                                      </p:to>
                                    </p:set>
                                    <p:animEffect transition="in" filter="fade">
                                      <p:cBhvr>
                                        <p:cTn id="17" dur="500"/>
                                        <p:tgtEl>
                                          <p:spTgt spid="14392"/>
                                        </p:tgtEl>
                                      </p:cBhvr>
                                    </p:animEffect>
                                  </p:childTnLst>
                                </p:cTn>
                              </p:par>
                            </p:childTnLst>
                          </p:cTn>
                        </p:par>
                        <p:par>
                          <p:cTn id="18" fill="hold" nodeType="afterGroup">
                            <p:stCondLst>
                              <p:cond delay="500"/>
                            </p:stCondLst>
                            <p:childTnLst>
                              <p:par>
                                <p:cTn id="19" presetID="22" presetClass="entr" presetSubtype="8" fill="hold" nodeType="afterEffect">
                                  <p:stCondLst>
                                    <p:cond delay="0"/>
                                  </p:stCondLst>
                                  <p:childTnLst>
                                    <p:set>
                                      <p:cBhvr>
                                        <p:cTn id="20" dur="1" fill="hold">
                                          <p:stCondLst>
                                            <p:cond delay="0"/>
                                          </p:stCondLst>
                                        </p:cTn>
                                        <p:tgtEl>
                                          <p:spTgt spid="14398"/>
                                        </p:tgtEl>
                                        <p:attrNameLst>
                                          <p:attrName>style.visibility</p:attrName>
                                        </p:attrNameLst>
                                      </p:cBhvr>
                                      <p:to>
                                        <p:strVal val="visible"/>
                                      </p:to>
                                    </p:set>
                                    <p:animEffect transition="in" filter="wipe(left)">
                                      <p:cBhvr>
                                        <p:cTn id="21" dur="500"/>
                                        <p:tgtEl>
                                          <p:spTgt spid="1439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387"/>
                                        </p:tgtEl>
                                        <p:attrNameLst>
                                          <p:attrName>style.visibility</p:attrName>
                                        </p:attrNameLst>
                                      </p:cBhvr>
                                      <p:to>
                                        <p:strVal val="visible"/>
                                      </p:to>
                                    </p:set>
                                    <p:animEffect transition="in" filter="fade">
                                      <p:cBhvr>
                                        <p:cTn id="26" dur="500"/>
                                        <p:tgtEl>
                                          <p:spTgt spid="14387"/>
                                        </p:tgtEl>
                                      </p:cBhvr>
                                    </p:animEffect>
                                  </p:childTnLst>
                                </p:cTn>
                              </p:par>
                            </p:childTnLst>
                          </p:cTn>
                        </p:par>
                        <p:par>
                          <p:cTn id="27" fill="hold" nodeType="afterGroup">
                            <p:stCondLst>
                              <p:cond delay="500"/>
                            </p:stCondLst>
                            <p:childTnLst>
                              <p:par>
                                <p:cTn id="28" presetID="22" presetClass="entr" presetSubtype="8" fill="hold" nodeType="afterEffect">
                                  <p:stCondLst>
                                    <p:cond delay="0"/>
                                  </p:stCondLst>
                                  <p:childTnLst>
                                    <p:set>
                                      <p:cBhvr>
                                        <p:cTn id="29" dur="1" fill="hold">
                                          <p:stCondLst>
                                            <p:cond delay="0"/>
                                          </p:stCondLst>
                                        </p:cTn>
                                        <p:tgtEl>
                                          <p:spTgt spid="14389"/>
                                        </p:tgtEl>
                                        <p:attrNameLst>
                                          <p:attrName>style.visibility</p:attrName>
                                        </p:attrNameLst>
                                      </p:cBhvr>
                                      <p:to>
                                        <p:strVal val="visible"/>
                                      </p:to>
                                    </p:set>
                                    <p:animEffect transition="in" filter="wipe(left)">
                                      <p:cBhvr>
                                        <p:cTn id="30" dur="500"/>
                                        <p:tgtEl>
                                          <p:spTgt spid="14389"/>
                                        </p:tgtEl>
                                      </p:cBhvr>
                                    </p:animEffect>
                                  </p:childTnLst>
                                </p:cTn>
                              </p:par>
                            </p:childTnLst>
                          </p:cTn>
                        </p:par>
                        <p:par>
                          <p:cTn id="31" fill="hold" nodeType="afterGroup">
                            <p:stCondLst>
                              <p:cond delay="1000"/>
                            </p:stCondLst>
                            <p:childTnLst>
                              <p:par>
                                <p:cTn id="32" presetID="22" presetClass="entr" presetSubtype="8" fill="hold" nodeType="afterEffect">
                                  <p:stCondLst>
                                    <p:cond delay="0"/>
                                  </p:stCondLst>
                                  <p:childTnLst>
                                    <p:set>
                                      <p:cBhvr>
                                        <p:cTn id="33" dur="1" fill="hold">
                                          <p:stCondLst>
                                            <p:cond delay="0"/>
                                          </p:stCondLst>
                                        </p:cTn>
                                        <p:tgtEl>
                                          <p:spTgt spid="14390"/>
                                        </p:tgtEl>
                                        <p:attrNameLst>
                                          <p:attrName>style.visibility</p:attrName>
                                        </p:attrNameLst>
                                      </p:cBhvr>
                                      <p:to>
                                        <p:strVal val="visible"/>
                                      </p:to>
                                    </p:set>
                                    <p:animEffect transition="in" filter="wipe(left)">
                                      <p:cBhvr>
                                        <p:cTn id="34" dur="500"/>
                                        <p:tgtEl>
                                          <p:spTgt spid="14390"/>
                                        </p:tgtEl>
                                      </p:cBhvr>
                                    </p:animEffect>
                                  </p:childTnLst>
                                </p:cTn>
                              </p:par>
                              <p:par>
                                <p:cTn id="35" presetID="1" presetClass="entr" presetSubtype="0" fill="hold" nodeType="withEffect">
                                  <p:stCondLst>
                                    <p:cond delay="0"/>
                                  </p:stCondLst>
                                  <p:childTnLst>
                                    <p:set>
                                      <p:cBhvr>
                                        <p:cTn id="36" dur="1" fill="hold">
                                          <p:stCondLst>
                                            <p:cond delay="0"/>
                                          </p:stCondLst>
                                        </p:cTn>
                                        <p:tgtEl>
                                          <p:spTgt spid="143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85" grpId="0" build="p"/>
      <p:bldP spid="14387" grpId="0"/>
      <p:bldP spid="14392" grpId="0"/>
      <p:bldP spid="1440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56" name="Picture 32" descr="Latitude degre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0963" y="1828800"/>
            <a:ext cx="3667125" cy="4189413"/>
          </a:xfrm>
          <a:prstGeom prst="rect">
            <a:avLst/>
          </a:prstGeom>
          <a:noFill/>
          <a:extLst>
            <a:ext uri="{909E8E84-426E-40DD-AFC4-6F175D3DCCD1}">
              <a14:hiddenFill xmlns:a14="http://schemas.microsoft.com/office/drawing/2010/main">
                <a:solidFill>
                  <a:srgbClr val="FFFFFF"/>
                </a:solidFill>
              </a14:hiddenFill>
            </a:ext>
          </a:extLst>
        </p:spPr>
      </p:pic>
      <p:sp>
        <p:nvSpPr>
          <p:cNvPr id="52228" name="Rectangle 4"/>
          <p:cNvSpPr>
            <a:spLocks noGrp="1" noChangeArrowheads="1"/>
          </p:cNvSpPr>
          <p:nvPr>
            <p:ph type="title"/>
          </p:nvPr>
        </p:nvSpPr>
        <p:spPr bwMode="auto">
          <a:xfrm>
            <a:off x="71438" y="71438"/>
            <a:ext cx="4799012" cy="62071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a:r>
              <a:rPr lang="en-GB" altLang="en-US" sz="2800" b="1">
                <a:solidFill>
                  <a:srgbClr val="5B0091"/>
                </a:solidFill>
              </a:rPr>
              <a:t>The equator and the poles</a:t>
            </a:r>
          </a:p>
        </p:txBody>
      </p:sp>
      <p:pic>
        <p:nvPicPr>
          <p:cNvPr id="52229" name="Picture 5" descr="next_btn_colour">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628650" cy="571500"/>
          </a:xfrm>
          <a:prstGeom prst="rect">
            <a:avLst/>
          </a:prstGeom>
          <a:noFill/>
          <a:extLst>
            <a:ext uri="{909E8E84-426E-40DD-AFC4-6F175D3DCCD1}">
              <a14:hiddenFill xmlns:a14="http://schemas.microsoft.com/office/drawing/2010/main">
                <a:solidFill>
                  <a:srgbClr val="FFFFFF"/>
                </a:solidFill>
              </a14:hiddenFill>
            </a:ext>
          </a:extLst>
        </p:spPr>
      </p:pic>
      <p:sp>
        <p:nvSpPr>
          <p:cNvPr id="52230" name="Text Box 6"/>
          <p:cNvSpPr txBox="1">
            <a:spLocks noChangeArrowheads="1"/>
          </p:cNvSpPr>
          <p:nvPr/>
        </p:nvSpPr>
        <p:spPr bwMode="auto">
          <a:xfrm>
            <a:off x="350838" y="1912938"/>
            <a:ext cx="3506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58775" indent="-358775">
              <a:defRPr sz="2400">
                <a:solidFill>
                  <a:schemeClr val="tx1"/>
                </a:solidFill>
                <a:latin typeface="Times New Roman" panose="02020603050405020304" pitchFamily="18" charset="0"/>
              </a:defRPr>
            </a:lvl1pPr>
            <a:lvl2pPr marL="538163">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358775" marR="0" lvl="0" indent="-358775" algn="l" defTabSz="914400" rtl="0" eaLnBrk="0" fontAlgn="base" latinLnBrk="0" hangingPunct="0">
              <a:lnSpc>
                <a:spcPct val="100000"/>
              </a:lnSpc>
              <a:spcBef>
                <a:spcPct val="0"/>
              </a:spcBef>
              <a:spcAft>
                <a:spcPct val="0"/>
              </a:spcAft>
              <a:buClr>
                <a:srgbClr val="FF6600"/>
              </a:buClr>
              <a:buSzPct val="65000"/>
              <a:buFont typeface="Wingdings" panose="05000000000000000000" pitchFamily="2" charset="2"/>
              <a:buBlip>
                <a:blip r:embed="rId5"/>
              </a:buBlip>
              <a:tabLst/>
              <a:defRPr/>
            </a:pPr>
            <a:r>
              <a:rPr kumimoji="0" lang="en-GB" altLang="en-US" sz="2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t>the Equator lies at 0</a:t>
            </a:r>
            <a:r>
              <a:rPr kumimoji="0" lang="en-US" altLang="en-US" sz="2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t>°</a:t>
            </a:r>
            <a:r>
              <a:rPr kumimoji="0" lang="en-GB" altLang="en-US" sz="2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t> </a:t>
            </a:r>
          </a:p>
        </p:txBody>
      </p:sp>
      <p:sp>
        <p:nvSpPr>
          <p:cNvPr id="52231" name="Text Box 7"/>
          <p:cNvSpPr txBox="1">
            <a:spLocks noChangeArrowheads="1"/>
          </p:cNvSpPr>
          <p:nvPr/>
        </p:nvSpPr>
        <p:spPr bwMode="auto">
          <a:xfrm>
            <a:off x="358775" y="898525"/>
            <a:ext cx="80851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0" i="0" u="none" strike="noStrike" kern="1200" cap="none" spc="0" normalizeH="0" baseline="0" noProof="0" smtClean="0">
                <a:ln>
                  <a:noFill/>
                </a:ln>
                <a:solidFill>
                  <a:srgbClr val="010066"/>
                </a:solidFill>
                <a:effectLst/>
                <a:uLnTx/>
                <a:uFillTx/>
                <a:latin typeface="Arial" panose="020B0604020202020204" pitchFamily="34" charset="0"/>
                <a:ea typeface="+mn-ea"/>
                <a:cs typeface="+mn-cs"/>
              </a:rPr>
              <a:t>Latitude is measured in degrees north or degrees south of the Equator:</a:t>
            </a:r>
          </a:p>
        </p:txBody>
      </p:sp>
      <p:sp>
        <p:nvSpPr>
          <p:cNvPr id="52232" name="Text Box 8"/>
          <p:cNvSpPr txBox="1">
            <a:spLocks noChangeArrowheads="1"/>
          </p:cNvSpPr>
          <p:nvPr/>
        </p:nvSpPr>
        <p:spPr bwMode="auto">
          <a:xfrm>
            <a:off x="350838" y="2697163"/>
            <a:ext cx="29591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58775" indent="-358775">
              <a:defRPr sz="2400">
                <a:solidFill>
                  <a:schemeClr val="tx1"/>
                </a:solidFill>
                <a:latin typeface="Times New Roman" panose="02020603050405020304" pitchFamily="18" charset="0"/>
              </a:defRPr>
            </a:lvl1pPr>
            <a:lvl2pPr marL="538163">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358775" marR="0" lvl="0" indent="-358775" algn="l" defTabSz="914400" rtl="0" eaLnBrk="0" fontAlgn="base" latinLnBrk="0" hangingPunct="0">
              <a:lnSpc>
                <a:spcPct val="100000"/>
              </a:lnSpc>
              <a:spcBef>
                <a:spcPct val="0"/>
              </a:spcBef>
              <a:spcAft>
                <a:spcPct val="0"/>
              </a:spcAft>
              <a:buClr>
                <a:srgbClr val="FF6600"/>
              </a:buClr>
              <a:buSzPct val="65000"/>
              <a:buFont typeface="Wingdings" panose="05000000000000000000" pitchFamily="2" charset="2"/>
              <a:buBlip>
                <a:blip r:embed="rId5"/>
              </a:buBlip>
              <a:tabLst/>
              <a:defRPr/>
            </a:pPr>
            <a:r>
              <a:rPr kumimoji="0" lang="en-GB" altLang="en-US" sz="2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t>the North Pole is found at </a:t>
            </a:r>
            <a:r>
              <a:rPr kumimoji="0" lang="en-US" altLang="en-US" sz="2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t>9</a:t>
            </a:r>
            <a:r>
              <a:rPr kumimoji="0" lang="en-GB" altLang="en-US" sz="2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t>0</a:t>
            </a:r>
            <a:r>
              <a:rPr kumimoji="0" lang="en-US" altLang="en-US" sz="2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t>°N</a:t>
            </a:r>
            <a:endParaRPr kumimoji="0" lang="en-GB" altLang="en-US" sz="2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sp>
        <p:nvSpPr>
          <p:cNvPr id="52233" name="Rectangle 9"/>
          <p:cNvSpPr>
            <a:spLocks noChangeArrowheads="1"/>
          </p:cNvSpPr>
          <p:nvPr/>
        </p:nvSpPr>
        <p:spPr bwMode="auto">
          <a:xfrm>
            <a:off x="350838" y="4995863"/>
            <a:ext cx="52800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58775" indent="-358775">
              <a:defRPr sz="2400">
                <a:solidFill>
                  <a:schemeClr val="tx1"/>
                </a:solidFill>
                <a:latin typeface="Times New Roman" panose="02020603050405020304" pitchFamily="18" charset="0"/>
              </a:defRPr>
            </a:lvl1pPr>
            <a:lvl2pPr marL="538163">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358775" marR="0" lvl="0" indent="-358775" algn="l" defTabSz="914400" rtl="0" eaLnBrk="0" fontAlgn="base" latinLnBrk="0" hangingPunct="0">
              <a:lnSpc>
                <a:spcPct val="100000"/>
              </a:lnSpc>
              <a:spcBef>
                <a:spcPct val="0"/>
              </a:spcBef>
              <a:spcAft>
                <a:spcPct val="0"/>
              </a:spcAft>
              <a:buClr>
                <a:srgbClr val="FF6600"/>
              </a:buClr>
              <a:buSzPct val="65000"/>
              <a:buFont typeface="Wingdings" panose="05000000000000000000" pitchFamily="2" charset="2"/>
              <a:buBlip>
                <a:blip r:embed="rId5"/>
              </a:buBlip>
              <a:tabLst/>
              <a:defRPr/>
            </a:pPr>
            <a:r>
              <a:rPr kumimoji="0" lang="en-GB" altLang="en-US" sz="2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t>all other latitudes have a value between 0</a:t>
            </a:r>
            <a:r>
              <a:rPr kumimoji="0" lang="en-US" altLang="en-US" sz="2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t>° and 9</a:t>
            </a:r>
            <a:r>
              <a:rPr kumimoji="0" lang="en-GB" altLang="en-US" sz="2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t>0</a:t>
            </a:r>
            <a:r>
              <a:rPr kumimoji="0" lang="en-US" altLang="en-US" sz="2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t>° north or south.</a:t>
            </a:r>
            <a:r>
              <a:rPr kumimoji="0" lang="en-GB" altLang="en-US" sz="2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t> </a:t>
            </a:r>
          </a:p>
        </p:txBody>
      </p:sp>
      <p:sp>
        <p:nvSpPr>
          <p:cNvPr id="52234" name="Rectangle 10"/>
          <p:cNvSpPr>
            <a:spLocks noChangeArrowheads="1"/>
          </p:cNvSpPr>
          <p:nvPr/>
        </p:nvSpPr>
        <p:spPr bwMode="auto">
          <a:xfrm>
            <a:off x="350838" y="3846513"/>
            <a:ext cx="2768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58775" indent="-358775">
              <a:defRPr sz="2400">
                <a:solidFill>
                  <a:schemeClr val="tx1"/>
                </a:solidFill>
                <a:latin typeface="Times New Roman" panose="02020603050405020304" pitchFamily="18" charset="0"/>
              </a:defRPr>
            </a:lvl1pPr>
            <a:lvl2pPr marL="630238">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358775" marR="0" lvl="0" indent="-358775" algn="l" defTabSz="914400" rtl="0" eaLnBrk="0" fontAlgn="base" latinLnBrk="0" hangingPunct="0">
              <a:lnSpc>
                <a:spcPct val="100000"/>
              </a:lnSpc>
              <a:spcBef>
                <a:spcPct val="0"/>
              </a:spcBef>
              <a:spcAft>
                <a:spcPct val="0"/>
              </a:spcAft>
              <a:buClr>
                <a:srgbClr val="FF6600"/>
              </a:buClr>
              <a:buSzPct val="65000"/>
              <a:buFont typeface="Wingdings" panose="05000000000000000000" pitchFamily="2" charset="2"/>
              <a:buBlip>
                <a:blip r:embed="rId5"/>
              </a:buBlip>
              <a:tabLst/>
              <a:defRPr/>
            </a:pPr>
            <a:r>
              <a:rPr kumimoji="0" lang="en-US" altLang="en-US" sz="2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t>the South Pole is</a:t>
            </a:r>
            <a:r>
              <a:rPr kumimoji="0" lang="en-GB" altLang="en-US" sz="2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t> found at </a:t>
            </a:r>
            <a:r>
              <a:rPr kumimoji="0" lang="en-US" altLang="en-US" sz="2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t>9</a:t>
            </a:r>
            <a:r>
              <a:rPr kumimoji="0" lang="en-GB" altLang="en-US" sz="2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t>0</a:t>
            </a:r>
            <a:r>
              <a:rPr kumimoji="0" lang="en-US" altLang="en-US" sz="2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t>°S </a:t>
            </a:r>
            <a:endParaRPr kumimoji="0" lang="en-GB" altLang="en-US" sz="2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pic>
        <p:nvPicPr>
          <p:cNvPr id="52235" name="Picture 11" descr="teachers_notes_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825" y="115888"/>
            <a:ext cx="590550" cy="504825"/>
          </a:xfrm>
          <a:prstGeom prst="rect">
            <a:avLst/>
          </a:prstGeom>
          <a:noFill/>
          <a:extLst>
            <a:ext uri="{909E8E84-426E-40DD-AFC4-6F175D3DCCD1}">
              <a14:hiddenFill xmlns:a14="http://schemas.microsoft.com/office/drawing/2010/main">
                <a:solidFill>
                  <a:srgbClr val="FFFFFF"/>
                </a:solidFill>
              </a14:hiddenFill>
            </a:ext>
          </a:extLst>
        </p:spPr>
      </p:pic>
      <p:sp>
        <p:nvSpPr>
          <p:cNvPr id="52241" name="Text Box 17"/>
          <p:cNvSpPr txBox="1">
            <a:spLocks noChangeArrowheads="1"/>
          </p:cNvSpPr>
          <p:nvPr/>
        </p:nvSpPr>
        <p:spPr bwMode="auto">
          <a:xfrm>
            <a:off x="7642225" y="1479550"/>
            <a:ext cx="9604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3200" tIns="46800" rIns="432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t>North Pole</a:t>
            </a:r>
          </a:p>
        </p:txBody>
      </p:sp>
      <p:sp>
        <p:nvSpPr>
          <p:cNvPr id="52242" name="Text Box 18"/>
          <p:cNvSpPr txBox="1">
            <a:spLocks noChangeArrowheads="1"/>
          </p:cNvSpPr>
          <p:nvPr/>
        </p:nvSpPr>
        <p:spPr bwMode="auto">
          <a:xfrm>
            <a:off x="6313488" y="5761038"/>
            <a:ext cx="10128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3200" tIns="46800" rIns="432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t>South Pole</a:t>
            </a:r>
          </a:p>
        </p:txBody>
      </p:sp>
      <p:sp>
        <p:nvSpPr>
          <p:cNvPr id="52243" name="Text Box 19"/>
          <p:cNvSpPr txBox="1">
            <a:spLocks noChangeArrowheads="1"/>
          </p:cNvSpPr>
          <p:nvPr/>
        </p:nvSpPr>
        <p:spPr bwMode="auto">
          <a:xfrm>
            <a:off x="3594100" y="3762375"/>
            <a:ext cx="1236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3200" tIns="46800" rIns="432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t>Equator</a:t>
            </a:r>
          </a:p>
        </p:txBody>
      </p:sp>
      <p:sp>
        <p:nvSpPr>
          <p:cNvPr id="52244" name="Text Box 20"/>
          <p:cNvSpPr txBox="1">
            <a:spLocks noChangeArrowheads="1"/>
          </p:cNvSpPr>
          <p:nvPr/>
        </p:nvSpPr>
        <p:spPr bwMode="auto">
          <a:xfrm>
            <a:off x="4841875" y="3775075"/>
            <a:ext cx="377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3200" tIns="46800" rIns="432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smtClean="0">
                <a:ln>
                  <a:noFill/>
                </a:ln>
                <a:solidFill>
                  <a:srgbClr val="FF6600"/>
                </a:solidFill>
                <a:effectLst/>
                <a:uLnTx/>
                <a:uFillTx/>
                <a:latin typeface="Arial" panose="020B0604020202020204" pitchFamily="34" charset="0"/>
                <a:ea typeface="+mn-ea"/>
                <a:cs typeface="+mn-cs"/>
              </a:rPr>
              <a:t>0</a:t>
            </a:r>
            <a:r>
              <a:rPr kumimoji="0" lang="en-US" altLang="en-US" sz="2400" b="0" i="0" u="none" strike="noStrike" kern="1200" cap="none" spc="0" normalizeH="0" baseline="0" noProof="0" smtClean="0">
                <a:ln>
                  <a:noFill/>
                </a:ln>
                <a:solidFill>
                  <a:srgbClr val="FF6600"/>
                </a:solidFill>
                <a:effectLst/>
                <a:uLnTx/>
                <a:uFillTx/>
                <a:latin typeface="Arial" panose="020B0604020202020204" pitchFamily="34" charset="0"/>
                <a:ea typeface="+mn-ea"/>
                <a:cs typeface="+mn-cs"/>
              </a:rPr>
              <a:t>°</a:t>
            </a:r>
            <a:endParaRPr kumimoji="0" lang="en-GB" altLang="en-US" sz="2400" b="0" i="0" u="none" strike="noStrike" kern="1200" cap="none" spc="0" normalizeH="0" baseline="0" noProof="0" smtClean="0">
              <a:ln>
                <a:noFill/>
              </a:ln>
              <a:solidFill>
                <a:srgbClr val="FF6600"/>
              </a:solidFill>
              <a:effectLst/>
              <a:uLnTx/>
              <a:uFillTx/>
              <a:latin typeface="Arial" panose="020B0604020202020204" pitchFamily="34" charset="0"/>
              <a:ea typeface="+mn-ea"/>
              <a:cs typeface="+mn-cs"/>
            </a:endParaRPr>
          </a:p>
        </p:txBody>
      </p:sp>
      <p:sp>
        <p:nvSpPr>
          <p:cNvPr id="52245" name="Text Box 21"/>
          <p:cNvSpPr txBox="1">
            <a:spLocks noChangeArrowheads="1"/>
          </p:cNvSpPr>
          <p:nvPr/>
        </p:nvSpPr>
        <p:spPr bwMode="auto">
          <a:xfrm>
            <a:off x="4714875" y="3265488"/>
            <a:ext cx="547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3200" tIns="46800" rIns="432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smtClean="0">
                <a:ln>
                  <a:noFill/>
                </a:ln>
                <a:solidFill>
                  <a:srgbClr val="FF6600"/>
                </a:solidFill>
                <a:effectLst/>
                <a:uLnTx/>
                <a:uFillTx/>
                <a:latin typeface="Arial" panose="020B0604020202020204" pitchFamily="34" charset="0"/>
                <a:ea typeface="+mn-ea"/>
                <a:cs typeface="+mn-cs"/>
              </a:rPr>
              <a:t>10</a:t>
            </a:r>
            <a:r>
              <a:rPr kumimoji="0" lang="en-US" altLang="en-US" sz="2400" b="0" i="0" u="none" strike="noStrike" kern="1200" cap="none" spc="0" normalizeH="0" baseline="0" noProof="0" smtClean="0">
                <a:ln>
                  <a:noFill/>
                </a:ln>
                <a:solidFill>
                  <a:srgbClr val="FF6600"/>
                </a:solidFill>
                <a:effectLst/>
                <a:uLnTx/>
                <a:uFillTx/>
                <a:latin typeface="Arial" panose="020B0604020202020204" pitchFamily="34" charset="0"/>
                <a:ea typeface="+mn-ea"/>
                <a:cs typeface="+mn-cs"/>
              </a:rPr>
              <a:t>°</a:t>
            </a:r>
            <a:endParaRPr kumimoji="0" lang="en-GB" altLang="en-US" sz="2400" b="0" i="0" u="none" strike="noStrike" kern="1200" cap="none" spc="0" normalizeH="0" baseline="0" noProof="0" smtClean="0">
              <a:ln>
                <a:noFill/>
              </a:ln>
              <a:solidFill>
                <a:srgbClr val="FF6600"/>
              </a:solidFill>
              <a:effectLst/>
              <a:uLnTx/>
              <a:uFillTx/>
              <a:latin typeface="Arial" panose="020B0604020202020204" pitchFamily="34" charset="0"/>
              <a:ea typeface="+mn-ea"/>
              <a:cs typeface="+mn-cs"/>
            </a:endParaRPr>
          </a:p>
        </p:txBody>
      </p:sp>
      <p:sp>
        <p:nvSpPr>
          <p:cNvPr id="52246" name="Text Box 22"/>
          <p:cNvSpPr txBox="1">
            <a:spLocks noChangeArrowheads="1"/>
          </p:cNvSpPr>
          <p:nvPr/>
        </p:nvSpPr>
        <p:spPr bwMode="auto">
          <a:xfrm>
            <a:off x="4868863" y="2895600"/>
            <a:ext cx="547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3200" tIns="46800" rIns="432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smtClean="0">
                <a:ln>
                  <a:noFill/>
                </a:ln>
                <a:solidFill>
                  <a:srgbClr val="FF6600"/>
                </a:solidFill>
                <a:effectLst/>
                <a:uLnTx/>
                <a:uFillTx/>
                <a:latin typeface="Arial" panose="020B0604020202020204" pitchFamily="34" charset="0"/>
                <a:ea typeface="+mn-ea"/>
                <a:cs typeface="+mn-cs"/>
              </a:rPr>
              <a:t>20</a:t>
            </a:r>
            <a:r>
              <a:rPr kumimoji="0" lang="en-US" altLang="en-US" sz="2400" b="0" i="0" u="none" strike="noStrike" kern="1200" cap="none" spc="0" normalizeH="0" baseline="0" noProof="0" smtClean="0">
                <a:ln>
                  <a:noFill/>
                </a:ln>
                <a:solidFill>
                  <a:srgbClr val="FF6600"/>
                </a:solidFill>
                <a:effectLst/>
                <a:uLnTx/>
                <a:uFillTx/>
                <a:latin typeface="Arial" panose="020B0604020202020204" pitchFamily="34" charset="0"/>
                <a:ea typeface="+mn-ea"/>
                <a:cs typeface="+mn-cs"/>
              </a:rPr>
              <a:t>°</a:t>
            </a:r>
            <a:endParaRPr kumimoji="0" lang="en-GB" altLang="en-US" sz="2400" b="0" i="0" u="none" strike="noStrike" kern="1200" cap="none" spc="0" normalizeH="0" baseline="0" noProof="0" smtClean="0">
              <a:ln>
                <a:noFill/>
              </a:ln>
              <a:solidFill>
                <a:srgbClr val="FF6600"/>
              </a:solidFill>
              <a:effectLst/>
              <a:uLnTx/>
              <a:uFillTx/>
              <a:latin typeface="Arial" panose="020B0604020202020204" pitchFamily="34" charset="0"/>
              <a:ea typeface="+mn-ea"/>
              <a:cs typeface="+mn-cs"/>
            </a:endParaRPr>
          </a:p>
        </p:txBody>
      </p:sp>
      <p:sp>
        <p:nvSpPr>
          <p:cNvPr id="52247" name="Text Box 23"/>
          <p:cNvSpPr txBox="1">
            <a:spLocks noChangeArrowheads="1"/>
          </p:cNvSpPr>
          <p:nvPr/>
        </p:nvSpPr>
        <p:spPr bwMode="auto">
          <a:xfrm>
            <a:off x="5076825" y="2533650"/>
            <a:ext cx="547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3200" tIns="46800" rIns="432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smtClean="0">
                <a:ln>
                  <a:noFill/>
                </a:ln>
                <a:solidFill>
                  <a:srgbClr val="FF6600"/>
                </a:solidFill>
                <a:effectLst/>
                <a:uLnTx/>
                <a:uFillTx/>
                <a:latin typeface="Arial" panose="020B0604020202020204" pitchFamily="34" charset="0"/>
                <a:ea typeface="+mn-ea"/>
                <a:cs typeface="+mn-cs"/>
              </a:rPr>
              <a:t>30</a:t>
            </a:r>
            <a:r>
              <a:rPr kumimoji="0" lang="en-US" altLang="en-US" sz="2400" b="0" i="0" u="none" strike="noStrike" kern="1200" cap="none" spc="0" normalizeH="0" baseline="0" noProof="0" smtClean="0">
                <a:ln>
                  <a:noFill/>
                </a:ln>
                <a:solidFill>
                  <a:srgbClr val="FF6600"/>
                </a:solidFill>
                <a:effectLst/>
                <a:uLnTx/>
                <a:uFillTx/>
                <a:latin typeface="Arial" panose="020B0604020202020204" pitchFamily="34" charset="0"/>
                <a:ea typeface="+mn-ea"/>
                <a:cs typeface="+mn-cs"/>
              </a:rPr>
              <a:t>°</a:t>
            </a:r>
            <a:endParaRPr kumimoji="0" lang="en-GB" altLang="en-US" sz="2400" b="0" i="0" u="none" strike="noStrike" kern="1200" cap="none" spc="0" normalizeH="0" baseline="0" noProof="0" smtClean="0">
              <a:ln>
                <a:noFill/>
              </a:ln>
              <a:solidFill>
                <a:srgbClr val="FF6600"/>
              </a:solidFill>
              <a:effectLst/>
              <a:uLnTx/>
              <a:uFillTx/>
              <a:latin typeface="Arial" panose="020B0604020202020204" pitchFamily="34" charset="0"/>
              <a:ea typeface="+mn-ea"/>
              <a:cs typeface="+mn-cs"/>
            </a:endParaRPr>
          </a:p>
        </p:txBody>
      </p:sp>
      <p:sp>
        <p:nvSpPr>
          <p:cNvPr id="52248" name="Text Box 24"/>
          <p:cNvSpPr txBox="1">
            <a:spLocks noChangeArrowheads="1"/>
          </p:cNvSpPr>
          <p:nvPr/>
        </p:nvSpPr>
        <p:spPr bwMode="auto">
          <a:xfrm>
            <a:off x="5435600" y="2174875"/>
            <a:ext cx="547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3200" tIns="46800" rIns="432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smtClean="0">
                <a:ln>
                  <a:noFill/>
                </a:ln>
                <a:solidFill>
                  <a:srgbClr val="FF6600"/>
                </a:solidFill>
                <a:effectLst/>
                <a:uLnTx/>
                <a:uFillTx/>
                <a:latin typeface="Arial" panose="020B0604020202020204" pitchFamily="34" charset="0"/>
                <a:ea typeface="+mn-ea"/>
                <a:cs typeface="+mn-cs"/>
              </a:rPr>
              <a:t>40</a:t>
            </a:r>
            <a:r>
              <a:rPr kumimoji="0" lang="en-US" altLang="en-US" sz="2400" b="0" i="0" u="none" strike="noStrike" kern="1200" cap="none" spc="0" normalizeH="0" baseline="0" noProof="0" smtClean="0">
                <a:ln>
                  <a:noFill/>
                </a:ln>
                <a:solidFill>
                  <a:srgbClr val="FF6600"/>
                </a:solidFill>
                <a:effectLst/>
                <a:uLnTx/>
                <a:uFillTx/>
                <a:latin typeface="Arial" panose="020B0604020202020204" pitchFamily="34" charset="0"/>
                <a:ea typeface="+mn-ea"/>
                <a:cs typeface="+mn-cs"/>
              </a:rPr>
              <a:t>°</a:t>
            </a:r>
            <a:endParaRPr kumimoji="0" lang="en-GB" altLang="en-US" sz="2400" b="0" i="0" u="none" strike="noStrike" kern="1200" cap="none" spc="0" normalizeH="0" baseline="0" noProof="0" smtClean="0">
              <a:ln>
                <a:noFill/>
              </a:ln>
              <a:solidFill>
                <a:srgbClr val="FF6600"/>
              </a:solidFill>
              <a:effectLst/>
              <a:uLnTx/>
              <a:uFillTx/>
              <a:latin typeface="Arial" panose="020B0604020202020204" pitchFamily="34" charset="0"/>
              <a:ea typeface="+mn-ea"/>
              <a:cs typeface="+mn-cs"/>
            </a:endParaRPr>
          </a:p>
        </p:txBody>
      </p:sp>
      <p:sp>
        <p:nvSpPr>
          <p:cNvPr id="52249" name="Text Box 25"/>
          <p:cNvSpPr txBox="1">
            <a:spLocks noChangeArrowheads="1"/>
          </p:cNvSpPr>
          <p:nvPr/>
        </p:nvSpPr>
        <p:spPr bwMode="auto">
          <a:xfrm>
            <a:off x="5875338" y="1955800"/>
            <a:ext cx="582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3200" tIns="46800" rIns="432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smtClean="0">
                <a:ln>
                  <a:noFill/>
                </a:ln>
                <a:solidFill>
                  <a:srgbClr val="FF6600"/>
                </a:solidFill>
                <a:effectLst/>
                <a:uLnTx/>
                <a:uFillTx/>
                <a:latin typeface="Arial" panose="020B0604020202020204" pitchFamily="34" charset="0"/>
                <a:ea typeface="+mn-ea"/>
                <a:cs typeface="+mn-cs"/>
              </a:rPr>
              <a:t>50</a:t>
            </a:r>
            <a:r>
              <a:rPr kumimoji="0" lang="en-US" altLang="en-US" sz="2400" b="0" i="0" u="none" strike="noStrike" kern="1200" cap="none" spc="0" normalizeH="0" baseline="0" noProof="0" smtClean="0">
                <a:ln>
                  <a:noFill/>
                </a:ln>
                <a:solidFill>
                  <a:srgbClr val="FF6600"/>
                </a:solidFill>
                <a:effectLst/>
                <a:uLnTx/>
                <a:uFillTx/>
                <a:latin typeface="Arial" panose="020B0604020202020204" pitchFamily="34" charset="0"/>
                <a:ea typeface="+mn-ea"/>
                <a:cs typeface="+mn-cs"/>
              </a:rPr>
              <a:t>°</a:t>
            </a:r>
            <a:endParaRPr kumimoji="0" lang="en-GB" altLang="en-US" sz="2400" b="0" i="0" u="none" strike="noStrike" kern="1200" cap="none" spc="0" normalizeH="0" baseline="0" noProof="0" smtClean="0">
              <a:ln>
                <a:noFill/>
              </a:ln>
              <a:solidFill>
                <a:srgbClr val="FF6600"/>
              </a:solidFill>
              <a:effectLst/>
              <a:uLnTx/>
              <a:uFillTx/>
              <a:latin typeface="Arial" panose="020B0604020202020204" pitchFamily="34" charset="0"/>
              <a:ea typeface="+mn-ea"/>
              <a:cs typeface="+mn-cs"/>
            </a:endParaRPr>
          </a:p>
        </p:txBody>
      </p:sp>
      <p:sp>
        <p:nvSpPr>
          <p:cNvPr id="52250" name="Text Box 26"/>
          <p:cNvSpPr txBox="1">
            <a:spLocks noChangeArrowheads="1"/>
          </p:cNvSpPr>
          <p:nvPr/>
        </p:nvSpPr>
        <p:spPr bwMode="auto">
          <a:xfrm>
            <a:off x="6337300" y="1817688"/>
            <a:ext cx="547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3200" tIns="46800" rIns="432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smtClean="0">
                <a:ln>
                  <a:noFill/>
                </a:ln>
                <a:solidFill>
                  <a:srgbClr val="FF6600"/>
                </a:solidFill>
                <a:effectLst/>
                <a:uLnTx/>
                <a:uFillTx/>
                <a:latin typeface="Arial" panose="020B0604020202020204" pitchFamily="34" charset="0"/>
                <a:ea typeface="+mn-ea"/>
                <a:cs typeface="+mn-cs"/>
              </a:rPr>
              <a:t>60</a:t>
            </a:r>
            <a:r>
              <a:rPr kumimoji="0" lang="en-US" altLang="en-US" sz="2400" b="0" i="0" u="none" strike="noStrike" kern="1200" cap="none" spc="0" normalizeH="0" baseline="0" noProof="0" smtClean="0">
                <a:ln>
                  <a:noFill/>
                </a:ln>
                <a:solidFill>
                  <a:srgbClr val="FF6600"/>
                </a:solidFill>
                <a:effectLst/>
                <a:uLnTx/>
                <a:uFillTx/>
                <a:latin typeface="Arial" panose="020B0604020202020204" pitchFamily="34" charset="0"/>
                <a:ea typeface="+mn-ea"/>
                <a:cs typeface="+mn-cs"/>
              </a:rPr>
              <a:t>°</a:t>
            </a:r>
            <a:endParaRPr kumimoji="0" lang="en-GB" altLang="en-US" sz="2400" b="0" i="0" u="none" strike="noStrike" kern="1200" cap="none" spc="0" normalizeH="0" baseline="0" noProof="0" smtClean="0">
              <a:ln>
                <a:noFill/>
              </a:ln>
              <a:solidFill>
                <a:srgbClr val="FF6600"/>
              </a:solidFill>
              <a:effectLst/>
              <a:uLnTx/>
              <a:uFillTx/>
              <a:latin typeface="Arial" panose="020B0604020202020204" pitchFamily="34" charset="0"/>
              <a:ea typeface="+mn-ea"/>
              <a:cs typeface="+mn-cs"/>
            </a:endParaRPr>
          </a:p>
        </p:txBody>
      </p:sp>
      <p:sp>
        <p:nvSpPr>
          <p:cNvPr id="52251" name="Text Box 27"/>
          <p:cNvSpPr txBox="1">
            <a:spLocks noChangeArrowheads="1"/>
          </p:cNvSpPr>
          <p:nvPr/>
        </p:nvSpPr>
        <p:spPr bwMode="auto">
          <a:xfrm>
            <a:off x="7589838" y="2762250"/>
            <a:ext cx="547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3200" tIns="46800" rIns="432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smtClean="0">
                <a:ln>
                  <a:noFill/>
                </a:ln>
                <a:solidFill>
                  <a:srgbClr val="FF6600"/>
                </a:solidFill>
                <a:effectLst/>
                <a:uLnTx/>
                <a:uFillTx/>
                <a:latin typeface="Arial" panose="020B0604020202020204" pitchFamily="34" charset="0"/>
                <a:ea typeface="+mn-ea"/>
                <a:cs typeface="+mn-cs"/>
              </a:rPr>
              <a:t>70</a:t>
            </a:r>
            <a:r>
              <a:rPr kumimoji="0" lang="en-US" altLang="en-US" sz="2400" b="0" i="0" u="none" strike="noStrike" kern="1200" cap="none" spc="0" normalizeH="0" baseline="0" noProof="0" smtClean="0">
                <a:ln>
                  <a:noFill/>
                </a:ln>
                <a:solidFill>
                  <a:srgbClr val="FF6600"/>
                </a:solidFill>
                <a:effectLst/>
                <a:uLnTx/>
                <a:uFillTx/>
                <a:latin typeface="Arial" panose="020B0604020202020204" pitchFamily="34" charset="0"/>
                <a:ea typeface="+mn-ea"/>
                <a:cs typeface="+mn-cs"/>
              </a:rPr>
              <a:t>°</a:t>
            </a:r>
            <a:endParaRPr kumimoji="0" lang="en-GB" altLang="en-US" sz="2400" b="0" i="0" u="none" strike="noStrike" kern="1200" cap="none" spc="0" normalizeH="0" baseline="0" noProof="0" smtClean="0">
              <a:ln>
                <a:noFill/>
              </a:ln>
              <a:solidFill>
                <a:srgbClr val="FF6600"/>
              </a:solidFill>
              <a:effectLst/>
              <a:uLnTx/>
              <a:uFillTx/>
              <a:latin typeface="Arial" panose="020B0604020202020204" pitchFamily="34" charset="0"/>
              <a:ea typeface="+mn-ea"/>
              <a:cs typeface="+mn-cs"/>
            </a:endParaRPr>
          </a:p>
        </p:txBody>
      </p:sp>
      <p:sp>
        <p:nvSpPr>
          <p:cNvPr id="52252" name="Text Box 28"/>
          <p:cNvSpPr txBox="1">
            <a:spLocks noChangeArrowheads="1"/>
          </p:cNvSpPr>
          <p:nvPr/>
        </p:nvSpPr>
        <p:spPr bwMode="auto">
          <a:xfrm>
            <a:off x="7429500" y="2462213"/>
            <a:ext cx="547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3200" tIns="46800" rIns="432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smtClean="0">
                <a:ln>
                  <a:noFill/>
                </a:ln>
                <a:solidFill>
                  <a:srgbClr val="FF6600"/>
                </a:solidFill>
                <a:effectLst/>
                <a:uLnTx/>
                <a:uFillTx/>
                <a:latin typeface="Arial" panose="020B0604020202020204" pitchFamily="34" charset="0"/>
                <a:ea typeface="+mn-ea"/>
                <a:cs typeface="+mn-cs"/>
              </a:rPr>
              <a:t>80</a:t>
            </a:r>
            <a:r>
              <a:rPr kumimoji="0" lang="en-US" altLang="en-US" sz="2400" b="0" i="0" u="none" strike="noStrike" kern="1200" cap="none" spc="0" normalizeH="0" baseline="0" noProof="0" smtClean="0">
                <a:ln>
                  <a:noFill/>
                </a:ln>
                <a:solidFill>
                  <a:srgbClr val="FF6600"/>
                </a:solidFill>
                <a:effectLst/>
                <a:uLnTx/>
                <a:uFillTx/>
                <a:latin typeface="Arial" panose="020B0604020202020204" pitchFamily="34" charset="0"/>
                <a:ea typeface="+mn-ea"/>
                <a:cs typeface="+mn-cs"/>
              </a:rPr>
              <a:t>°</a:t>
            </a:r>
            <a:endParaRPr kumimoji="0" lang="en-GB" altLang="en-US" sz="2400" b="0" i="0" u="none" strike="noStrike" kern="1200" cap="none" spc="0" normalizeH="0" baseline="0" noProof="0" smtClean="0">
              <a:ln>
                <a:noFill/>
              </a:ln>
              <a:solidFill>
                <a:srgbClr val="FF6600"/>
              </a:solidFill>
              <a:effectLst/>
              <a:uLnTx/>
              <a:uFillTx/>
              <a:latin typeface="Arial" panose="020B0604020202020204" pitchFamily="34" charset="0"/>
              <a:ea typeface="+mn-ea"/>
              <a:cs typeface="+mn-cs"/>
            </a:endParaRPr>
          </a:p>
        </p:txBody>
      </p:sp>
      <p:sp>
        <p:nvSpPr>
          <p:cNvPr id="52253" name="Text Box 29"/>
          <p:cNvSpPr txBox="1">
            <a:spLocks noChangeArrowheads="1"/>
          </p:cNvSpPr>
          <p:nvPr/>
        </p:nvSpPr>
        <p:spPr bwMode="auto">
          <a:xfrm>
            <a:off x="6994525" y="2278063"/>
            <a:ext cx="547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3200" tIns="46800" rIns="432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smtClean="0">
                <a:ln>
                  <a:noFill/>
                </a:ln>
                <a:solidFill>
                  <a:srgbClr val="FF6600"/>
                </a:solidFill>
                <a:effectLst/>
                <a:uLnTx/>
                <a:uFillTx/>
                <a:latin typeface="Arial" panose="020B0604020202020204" pitchFamily="34" charset="0"/>
                <a:ea typeface="+mn-ea"/>
                <a:cs typeface="+mn-cs"/>
              </a:rPr>
              <a:t>90</a:t>
            </a:r>
            <a:r>
              <a:rPr kumimoji="0" lang="en-US" altLang="en-US" sz="2400" b="0" i="0" u="none" strike="noStrike" kern="1200" cap="none" spc="0" normalizeH="0" baseline="0" noProof="0" smtClean="0">
                <a:ln>
                  <a:noFill/>
                </a:ln>
                <a:solidFill>
                  <a:srgbClr val="FF6600"/>
                </a:solidFill>
                <a:effectLst/>
                <a:uLnTx/>
                <a:uFillTx/>
                <a:latin typeface="Arial" panose="020B0604020202020204" pitchFamily="34" charset="0"/>
                <a:ea typeface="+mn-ea"/>
                <a:cs typeface="+mn-cs"/>
              </a:rPr>
              <a:t>°</a:t>
            </a:r>
            <a:endParaRPr kumimoji="0" lang="en-GB" altLang="en-US" sz="2400" b="0" i="0" u="none" strike="noStrike" kern="1200" cap="none" spc="0" normalizeH="0" baseline="0" noProof="0" smtClean="0">
              <a:ln>
                <a:noFill/>
              </a:ln>
              <a:solidFill>
                <a:srgbClr val="FF6600"/>
              </a:solidFill>
              <a:effectLst/>
              <a:uLnTx/>
              <a:uFillTx/>
              <a:latin typeface="Arial" panose="020B0604020202020204" pitchFamily="34" charset="0"/>
              <a:ea typeface="+mn-ea"/>
              <a:cs typeface="+mn-cs"/>
            </a:endParaRPr>
          </a:p>
        </p:txBody>
      </p:sp>
      <p:sp>
        <p:nvSpPr>
          <p:cNvPr id="52254" name="Text Box 30"/>
          <p:cNvSpPr txBox="1">
            <a:spLocks noChangeArrowheads="1"/>
          </p:cNvSpPr>
          <p:nvPr/>
        </p:nvSpPr>
        <p:spPr bwMode="auto">
          <a:xfrm>
            <a:off x="5776913" y="5570538"/>
            <a:ext cx="547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3200" tIns="46800" rIns="432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smtClean="0">
                <a:ln>
                  <a:noFill/>
                </a:ln>
                <a:solidFill>
                  <a:srgbClr val="FF6600"/>
                </a:solidFill>
                <a:effectLst/>
                <a:uLnTx/>
                <a:uFillTx/>
                <a:latin typeface="Arial" panose="020B0604020202020204" pitchFamily="34" charset="0"/>
                <a:ea typeface="+mn-ea"/>
                <a:cs typeface="+mn-cs"/>
              </a:rPr>
              <a:t>90</a:t>
            </a:r>
            <a:r>
              <a:rPr kumimoji="0" lang="en-US" altLang="en-US" sz="2400" b="0" i="0" u="none" strike="noStrike" kern="1200" cap="none" spc="0" normalizeH="0" baseline="0" noProof="0" smtClean="0">
                <a:ln>
                  <a:noFill/>
                </a:ln>
                <a:solidFill>
                  <a:srgbClr val="FF6600"/>
                </a:solidFill>
                <a:effectLst/>
                <a:uLnTx/>
                <a:uFillTx/>
                <a:latin typeface="Arial" panose="020B0604020202020204" pitchFamily="34" charset="0"/>
                <a:ea typeface="+mn-ea"/>
                <a:cs typeface="+mn-cs"/>
              </a:rPr>
              <a:t>°</a:t>
            </a:r>
            <a:endParaRPr kumimoji="0" lang="en-GB" altLang="en-US" sz="2400" b="0" i="0" u="none" strike="noStrike" kern="1200" cap="none" spc="0" normalizeH="0" baseline="0" noProof="0" smtClean="0">
              <a:ln>
                <a:noFill/>
              </a:ln>
              <a:solidFill>
                <a:srgbClr val="FF66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598647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230"/>
                                        </p:tgtEl>
                                        <p:attrNameLst>
                                          <p:attrName>style.visibility</p:attrName>
                                        </p:attrNameLst>
                                      </p:cBhvr>
                                      <p:to>
                                        <p:strVal val="visible"/>
                                      </p:to>
                                    </p:set>
                                    <p:animEffect transition="in" filter="fade">
                                      <p:cBhvr>
                                        <p:cTn id="7" dur="500"/>
                                        <p:tgtEl>
                                          <p:spTgt spid="5223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2243"/>
                                        </p:tgtEl>
                                        <p:attrNameLst>
                                          <p:attrName>style.visibility</p:attrName>
                                        </p:attrNameLst>
                                      </p:cBhvr>
                                      <p:to>
                                        <p:strVal val="visible"/>
                                      </p:to>
                                    </p:set>
                                    <p:animEffect transition="in" filter="fade">
                                      <p:cBhvr>
                                        <p:cTn id="11" dur="500"/>
                                        <p:tgtEl>
                                          <p:spTgt spid="52243"/>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2244"/>
                                        </p:tgtEl>
                                        <p:attrNameLst>
                                          <p:attrName>style.visibility</p:attrName>
                                        </p:attrNameLst>
                                      </p:cBhvr>
                                      <p:to>
                                        <p:strVal val="visible"/>
                                      </p:to>
                                    </p:set>
                                    <p:animEffect transition="in" filter="fade">
                                      <p:cBhvr>
                                        <p:cTn id="15" dur="500"/>
                                        <p:tgtEl>
                                          <p:spTgt spid="5224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2232"/>
                                        </p:tgtEl>
                                        <p:attrNameLst>
                                          <p:attrName>style.visibility</p:attrName>
                                        </p:attrNameLst>
                                      </p:cBhvr>
                                      <p:to>
                                        <p:strVal val="visible"/>
                                      </p:to>
                                    </p:set>
                                    <p:animEffect transition="in" filter="fade">
                                      <p:cBhvr>
                                        <p:cTn id="20" dur="500"/>
                                        <p:tgtEl>
                                          <p:spTgt spid="52232"/>
                                        </p:tgtEl>
                                      </p:cBhvr>
                                    </p:animEffect>
                                  </p:childTnLst>
                                </p:cTn>
                              </p:par>
                            </p:childTnLst>
                          </p:cTn>
                        </p:par>
                        <p:par>
                          <p:cTn id="21" fill="hold" nodeType="afterGroup">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52241"/>
                                        </p:tgtEl>
                                        <p:attrNameLst>
                                          <p:attrName>style.visibility</p:attrName>
                                        </p:attrNameLst>
                                      </p:cBhvr>
                                      <p:to>
                                        <p:strVal val="visible"/>
                                      </p:to>
                                    </p:set>
                                    <p:animEffect transition="in" filter="fade">
                                      <p:cBhvr>
                                        <p:cTn id="24" dur="500"/>
                                        <p:tgtEl>
                                          <p:spTgt spid="52241"/>
                                        </p:tgtEl>
                                      </p:cBhvr>
                                    </p:animEffect>
                                  </p:childTnLst>
                                </p:cTn>
                              </p:par>
                            </p:childTnLst>
                          </p:cTn>
                        </p:par>
                        <p:par>
                          <p:cTn id="25" fill="hold" nodeType="afterGroup">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52253"/>
                                        </p:tgtEl>
                                        <p:attrNameLst>
                                          <p:attrName>style.visibility</p:attrName>
                                        </p:attrNameLst>
                                      </p:cBhvr>
                                      <p:to>
                                        <p:strVal val="visible"/>
                                      </p:to>
                                    </p:set>
                                    <p:animEffect transition="in" filter="fade">
                                      <p:cBhvr>
                                        <p:cTn id="28" dur="500"/>
                                        <p:tgtEl>
                                          <p:spTgt spid="5225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2234"/>
                                        </p:tgtEl>
                                        <p:attrNameLst>
                                          <p:attrName>style.visibility</p:attrName>
                                        </p:attrNameLst>
                                      </p:cBhvr>
                                      <p:to>
                                        <p:strVal val="visible"/>
                                      </p:to>
                                    </p:set>
                                    <p:animEffect transition="in" filter="fade">
                                      <p:cBhvr>
                                        <p:cTn id="33" dur="500"/>
                                        <p:tgtEl>
                                          <p:spTgt spid="52234"/>
                                        </p:tgtEl>
                                      </p:cBhvr>
                                    </p:animEffect>
                                  </p:childTnLst>
                                </p:cTn>
                              </p:par>
                            </p:childTnLst>
                          </p:cTn>
                        </p:par>
                        <p:par>
                          <p:cTn id="34" fill="hold" nodeType="afterGroup">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52242"/>
                                        </p:tgtEl>
                                        <p:attrNameLst>
                                          <p:attrName>style.visibility</p:attrName>
                                        </p:attrNameLst>
                                      </p:cBhvr>
                                      <p:to>
                                        <p:strVal val="visible"/>
                                      </p:to>
                                    </p:set>
                                    <p:animEffect transition="in" filter="fade">
                                      <p:cBhvr>
                                        <p:cTn id="37" dur="500"/>
                                        <p:tgtEl>
                                          <p:spTgt spid="52242"/>
                                        </p:tgtEl>
                                      </p:cBhvr>
                                    </p:animEffect>
                                  </p:childTnLst>
                                </p:cTn>
                              </p:par>
                            </p:childTnLst>
                          </p:cTn>
                        </p:par>
                        <p:par>
                          <p:cTn id="38" fill="hold" nodeType="afterGroup">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52254"/>
                                        </p:tgtEl>
                                        <p:attrNameLst>
                                          <p:attrName>style.visibility</p:attrName>
                                        </p:attrNameLst>
                                      </p:cBhvr>
                                      <p:to>
                                        <p:strVal val="visible"/>
                                      </p:to>
                                    </p:set>
                                    <p:animEffect transition="in" filter="fade">
                                      <p:cBhvr>
                                        <p:cTn id="41" dur="500"/>
                                        <p:tgtEl>
                                          <p:spTgt spid="5225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2233"/>
                                        </p:tgtEl>
                                        <p:attrNameLst>
                                          <p:attrName>style.visibility</p:attrName>
                                        </p:attrNameLst>
                                      </p:cBhvr>
                                      <p:to>
                                        <p:strVal val="visible"/>
                                      </p:to>
                                    </p:set>
                                    <p:animEffect transition="in" filter="fade">
                                      <p:cBhvr>
                                        <p:cTn id="46" dur="500"/>
                                        <p:tgtEl>
                                          <p:spTgt spid="52233"/>
                                        </p:tgtEl>
                                      </p:cBhvr>
                                    </p:animEffect>
                                  </p:childTnLst>
                                </p:cTn>
                              </p:par>
                            </p:childTnLst>
                          </p:cTn>
                        </p:par>
                        <p:par>
                          <p:cTn id="47" fill="hold" nodeType="afterGroup">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52245"/>
                                        </p:tgtEl>
                                        <p:attrNameLst>
                                          <p:attrName>style.visibility</p:attrName>
                                        </p:attrNameLst>
                                      </p:cBhvr>
                                      <p:to>
                                        <p:strVal val="visible"/>
                                      </p:to>
                                    </p:set>
                                    <p:animEffect transition="in" filter="fade">
                                      <p:cBhvr>
                                        <p:cTn id="50" dur="500"/>
                                        <p:tgtEl>
                                          <p:spTgt spid="52245"/>
                                        </p:tgtEl>
                                      </p:cBhvr>
                                    </p:animEffect>
                                  </p:childTnLst>
                                </p:cTn>
                              </p:par>
                            </p:childTnLst>
                          </p:cTn>
                        </p:par>
                        <p:par>
                          <p:cTn id="51" fill="hold" nodeType="afterGroup">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52246"/>
                                        </p:tgtEl>
                                        <p:attrNameLst>
                                          <p:attrName>style.visibility</p:attrName>
                                        </p:attrNameLst>
                                      </p:cBhvr>
                                      <p:to>
                                        <p:strVal val="visible"/>
                                      </p:to>
                                    </p:set>
                                    <p:animEffect transition="in" filter="fade">
                                      <p:cBhvr>
                                        <p:cTn id="54" dur="500"/>
                                        <p:tgtEl>
                                          <p:spTgt spid="52246"/>
                                        </p:tgtEl>
                                      </p:cBhvr>
                                    </p:animEffect>
                                  </p:childTnLst>
                                </p:cTn>
                              </p:par>
                            </p:childTnLst>
                          </p:cTn>
                        </p:par>
                        <p:par>
                          <p:cTn id="55" fill="hold" nodeType="afterGroup">
                            <p:stCondLst>
                              <p:cond delay="1500"/>
                            </p:stCondLst>
                            <p:childTnLst>
                              <p:par>
                                <p:cTn id="56" presetID="10" presetClass="entr" presetSubtype="0" fill="hold" grpId="0" nodeType="afterEffect">
                                  <p:stCondLst>
                                    <p:cond delay="0"/>
                                  </p:stCondLst>
                                  <p:childTnLst>
                                    <p:set>
                                      <p:cBhvr>
                                        <p:cTn id="57" dur="1" fill="hold">
                                          <p:stCondLst>
                                            <p:cond delay="0"/>
                                          </p:stCondLst>
                                        </p:cTn>
                                        <p:tgtEl>
                                          <p:spTgt spid="52247"/>
                                        </p:tgtEl>
                                        <p:attrNameLst>
                                          <p:attrName>style.visibility</p:attrName>
                                        </p:attrNameLst>
                                      </p:cBhvr>
                                      <p:to>
                                        <p:strVal val="visible"/>
                                      </p:to>
                                    </p:set>
                                    <p:animEffect transition="in" filter="fade">
                                      <p:cBhvr>
                                        <p:cTn id="58" dur="500"/>
                                        <p:tgtEl>
                                          <p:spTgt spid="52247"/>
                                        </p:tgtEl>
                                      </p:cBhvr>
                                    </p:animEffect>
                                  </p:childTnLst>
                                </p:cTn>
                              </p:par>
                            </p:childTnLst>
                          </p:cTn>
                        </p:par>
                        <p:par>
                          <p:cTn id="59" fill="hold" nodeType="afterGroup">
                            <p:stCondLst>
                              <p:cond delay="2000"/>
                            </p:stCondLst>
                            <p:childTnLst>
                              <p:par>
                                <p:cTn id="60" presetID="10" presetClass="entr" presetSubtype="0" fill="hold" grpId="0" nodeType="afterEffect">
                                  <p:stCondLst>
                                    <p:cond delay="0"/>
                                  </p:stCondLst>
                                  <p:childTnLst>
                                    <p:set>
                                      <p:cBhvr>
                                        <p:cTn id="61" dur="1" fill="hold">
                                          <p:stCondLst>
                                            <p:cond delay="0"/>
                                          </p:stCondLst>
                                        </p:cTn>
                                        <p:tgtEl>
                                          <p:spTgt spid="52248"/>
                                        </p:tgtEl>
                                        <p:attrNameLst>
                                          <p:attrName>style.visibility</p:attrName>
                                        </p:attrNameLst>
                                      </p:cBhvr>
                                      <p:to>
                                        <p:strVal val="visible"/>
                                      </p:to>
                                    </p:set>
                                    <p:animEffect transition="in" filter="fade">
                                      <p:cBhvr>
                                        <p:cTn id="62" dur="500"/>
                                        <p:tgtEl>
                                          <p:spTgt spid="52248"/>
                                        </p:tgtEl>
                                      </p:cBhvr>
                                    </p:animEffect>
                                  </p:childTnLst>
                                </p:cTn>
                              </p:par>
                            </p:childTnLst>
                          </p:cTn>
                        </p:par>
                        <p:par>
                          <p:cTn id="63" fill="hold" nodeType="afterGroup">
                            <p:stCondLst>
                              <p:cond delay="2500"/>
                            </p:stCondLst>
                            <p:childTnLst>
                              <p:par>
                                <p:cTn id="64" presetID="10" presetClass="entr" presetSubtype="0" fill="hold" grpId="0" nodeType="afterEffect">
                                  <p:stCondLst>
                                    <p:cond delay="0"/>
                                  </p:stCondLst>
                                  <p:childTnLst>
                                    <p:set>
                                      <p:cBhvr>
                                        <p:cTn id="65" dur="1" fill="hold">
                                          <p:stCondLst>
                                            <p:cond delay="0"/>
                                          </p:stCondLst>
                                        </p:cTn>
                                        <p:tgtEl>
                                          <p:spTgt spid="52249"/>
                                        </p:tgtEl>
                                        <p:attrNameLst>
                                          <p:attrName>style.visibility</p:attrName>
                                        </p:attrNameLst>
                                      </p:cBhvr>
                                      <p:to>
                                        <p:strVal val="visible"/>
                                      </p:to>
                                    </p:set>
                                    <p:animEffect transition="in" filter="fade">
                                      <p:cBhvr>
                                        <p:cTn id="66" dur="500"/>
                                        <p:tgtEl>
                                          <p:spTgt spid="52249"/>
                                        </p:tgtEl>
                                      </p:cBhvr>
                                    </p:animEffect>
                                  </p:childTnLst>
                                </p:cTn>
                              </p:par>
                            </p:childTnLst>
                          </p:cTn>
                        </p:par>
                        <p:par>
                          <p:cTn id="67" fill="hold" nodeType="afterGroup">
                            <p:stCondLst>
                              <p:cond delay="3000"/>
                            </p:stCondLst>
                            <p:childTnLst>
                              <p:par>
                                <p:cTn id="68" presetID="10" presetClass="entr" presetSubtype="0" fill="hold" grpId="0" nodeType="afterEffect">
                                  <p:stCondLst>
                                    <p:cond delay="0"/>
                                  </p:stCondLst>
                                  <p:childTnLst>
                                    <p:set>
                                      <p:cBhvr>
                                        <p:cTn id="69" dur="1" fill="hold">
                                          <p:stCondLst>
                                            <p:cond delay="0"/>
                                          </p:stCondLst>
                                        </p:cTn>
                                        <p:tgtEl>
                                          <p:spTgt spid="52250"/>
                                        </p:tgtEl>
                                        <p:attrNameLst>
                                          <p:attrName>style.visibility</p:attrName>
                                        </p:attrNameLst>
                                      </p:cBhvr>
                                      <p:to>
                                        <p:strVal val="visible"/>
                                      </p:to>
                                    </p:set>
                                    <p:animEffect transition="in" filter="fade">
                                      <p:cBhvr>
                                        <p:cTn id="70" dur="500"/>
                                        <p:tgtEl>
                                          <p:spTgt spid="52250"/>
                                        </p:tgtEl>
                                      </p:cBhvr>
                                    </p:animEffect>
                                  </p:childTnLst>
                                </p:cTn>
                              </p:par>
                            </p:childTnLst>
                          </p:cTn>
                        </p:par>
                        <p:par>
                          <p:cTn id="71" fill="hold" nodeType="afterGroup">
                            <p:stCondLst>
                              <p:cond delay="3500"/>
                            </p:stCondLst>
                            <p:childTnLst>
                              <p:par>
                                <p:cTn id="72" presetID="10" presetClass="entr" presetSubtype="0" fill="hold" grpId="0" nodeType="afterEffect">
                                  <p:stCondLst>
                                    <p:cond delay="0"/>
                                  </p:stCondLst>
                                  <p:childTnLst>
                                    <p:set>
                                      <p:cBhvr>
                                        <p:cTn id="73" dur="1" fill="hold">
                                          <p:stCondLst>
                                            <p:cond delay="0"/>
                                          </p:stCondLst>
                                        </p:cTn>
                                        <p:tgtEl>
                                          <p:spTgt spid="52251"/>
                                        </p:tgtEl>
                                        <p:attrNameLst>
                                          <p:attrName>style.visibility</p:attrName>
                                        </p:attrNameLst>
                                      </p:cBhvr>
                                      <p:to>
                                        <p:strVal val="visible"/>
                                      </p:to>
                                    </p:set>
                                    <p:animEffect transition="in" filter="fade">
                                      <p:cBhvr>
                                        <p:cTn id="74" dur="500"/>
                                        <p:tgtEl>
                                          <p:spTgt spid="52251"/>
                                        </p:tgtEl>
                                      </p:cBhvr>
                                    </p:animEffect>
                                  </p:childTnLst>
                                </p:cTn>
                              </p:par>
                            </p:childTnLst>
                          </p:cTn>
                        </p:par>
                        <p:par>
                          <p:cTn id="75" fill="hold" nodeType="afterGroup">
                            <p:stCondLst>
                              <p:cond delay="4000"/>
                            </p:stCondLst>
                            <p:childTnLst>
                              <p:par>
                                <p:cTn id="76" presetID="10" presetClass="entr" presetSubtype="0" fill="hold" grpId="0" nodeType="afterEffect">
                                  <p:stCondLst>
                                    <p:cond delay="0"/>
                                  </p:stCondLst>
                                  <p:childTnLst>
                                    <p:set>
                                      <p:cBhvr>
                                        <p:cTn id="77" dur="1" fill="hold">
                                          <p:stCondLst>
                                            <p:cond delay="0"/>
                                          </p:stCondLst>
                                        </p:cTn>
                                        <p:tgtEl>
                                          <p:spTgt spid="52252"/>
                                        </p:tgtEl>
                                        <p:attrNameLst>
                                          <p:attrName>style.visibility</p:attrName>
                                        </p:attrNameLst>
                                      </p:cBhvr>
                                      <p:to>
                                        <p:strVal val="visible"/>
                                      </p:to>
                                    </p:set>
                                    <p:animEffect transition="in" filter="fade">
                                      <p:cBhvr>
                                        <p:cTn id="78" dur="500"/>
                                        <p:tgtEl>
                                          <p:spTgt spid="52252"/>
                                        </p:tgtEl>
                                      </p:cBhvr>
                                    </p:animEffect>
                                  </p:childTnLst>
                                </p:cTn>
                              </p:par>
                              <p:par>
                                <p:cTn id="79" presetID="1" presetClass="entr" presetSubtype="0" fill="hold" nodeType="withEffect">
                                  <p:stCondLst>
                                    <p:cond delay="0"/>
                                  </p:stCondLst>
                                  <p:childTnLst>
                                    <p:set>
                                      <p:cBhvr>
                                        <p:cTn id="80" dur="1" fill="hold">
                                          <p:stCondLst>
                                            <p:cond delay="0"/>
                                          </p:stCondLst>
                                        </p:cTn>
                                        <p:tgtEl>
                                          <p:spTgt spid="52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p:bldP spid="52232" grpId="0"/>
      <p:bldP spid="52233" grpId="0"/>
      <p:bldP spid="52234" grpId="0"/>
      <p:bldP spid="52241" grpId="0"/>
      <p:bldP spid="52242" grpId="0"/>
      <p:bldP spid="52243" grpId="0"/>
      <p:bldP spid="52244" grpId="0"/>
      <p:bldP spid="52245" grpId="0"/>
      <p:bldP spid="52246" grpId="0"/>
      <p:bldP spid="52247" grpId="0"/>
      <p:bldP spid="52248" grpId="0"/>
      <p:bldP spid="52249" grpId="0"/>
      <p:bldP spid="52250" grpId="0"/>
      <p:bldP spid="52251" grpId="0"/>
      <p:bldP spid="52252" grpId="0"/>
      <p:bldP spid="52253" grpId="0"/>
      <p:bldP spid="522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68" name="Picture 36" descr="plain globe equ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2433638"/>
            <a:ext cx="3632200" cy="3632200"/>
          </a:xfrm>
          <a:prstGeom prst="rect">
            <a:avLst/>
          </a:prstGeom>
          <a:noFill/>
          <a:extLst>
            <a:ext uri="{909E8E84-426E-40DD-AFC4-6F175D3DCCD1}">
              <a14:hiddenFill xmlns:a14="http://schemas.microsoft.com/office/drawing/2010/main">
                <a:solidFill>
                  <a:srgbClr val="FFFFFF"/>
                </a:solidFill>
              </a14:hiddenFill>
            </a:ext>
          </a:extLst>
        </p:spPr>
      </p:pic>
      <p:sp>
        <p:nvSpPr>
          <p:cNvPr id="18450" name="Rectangle 18"/>
          <p:cNvSpPr>
            <a:spLocks noChangeArrowheads="1"/>
          </p:cNvSpPr>
          <p:nvPr/>
        </p:nvSpPr>
        <p:spPr bwMode="auto">
          <a:xfrm>
            <a:off x="3776663" y="2563813"/>
            <a:ext cx="3517900" cy="45720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010066"/>
                </a:solidFill>
                <a:effectLst/>
                <a:uLnTx/>
                <a:uFillTx/>
                <a:latin typeface="Arial" panose="020B0604020202020204" pitchFamily="34" charset="0"/>
                <a:ea typeface="+mn-ea"/>
                <a:cs typeface="+mn-cs"/>
              </a:rPr>
              <a:t>Arctic Circle</a:t>
            </a:r>
            <a:r>
              <a:rPr kumimoji="0" lang="en-US" altLang="en-US" sz="2400" b="0" i="0" u="none" strike="noStrike" kern="1200" cap="none" spc="0" normalizeH="0" baseline="0" noProof="0" smtClean="0">
                <a:ln>
                  <a:noFill/>
                </a:ln>
                <a:solidFill>
                  <a:srgbClr val="010066"/>
                </a:solidFill>
                <a:effectLst/>
                <a:uLnTx/>
                <a:uFillTx/>
                <a:latin typeface="Arial" panose="020B0604020202020204" pitchFamily="34" charset="0"/>
                <a:ea typeface="+mn-ea"/>
                <a:cs typeface="+mn-cs"/>
              </a:rPr>
              <a:t> (66° 30' N)</a:t>
            </a:r>
            <a:endParaRPr kumimoji="0" lang="en-GB" altLang="en-US" sz="2400" b="0" i="0" u="none" strike="noStrike" kern="1200" cap="none" spc="0" normalizeH="0" baseline="0" noProof="0" smtClean="0">
              <a:ln>
                <a:noFill/>
              </a:ln>
              <a:solidFill>
                <a:srgbClr val="010066"/>
              </a:solidFill>
              <a:effectLst/>
              <a:uLnTx/>
              <a:uFillTx/>
              <a:latin typeface="Arial" panose="020B0604020202020204" pitchFamily="34" charset="0"/>
              <a:ea typeface="+mn-ea"/>
              <a:cs typeface="+mn-cs"/>
            </a:endParaRPr>
          </a:p>
        </p:txBody>
      </p:sp>
      <p:sp>
        <p:nvSpPr>
          <p:cNvPr id="18451" name="Rectangle 19"/>
          <p:cNvSpPr>
            <a:spLocks noChangeArrowheads="1"/>
          </p:cNvSpPr>
          <p:nvPr/>
        </p:nvSpPr>
        <p:spPr bwMode="auto">
          <a:xfrm>
            <a:off x="3776663" y="5470525"/>
            <a:ext cx="3957637" cy="45720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010066"/>
                </a:solidFill>
                <a:effectLst/>
                <a:uLnTx/>
                <a:uFillTx/>
                <a:latin typeface="Arial" panose="020B0604020202020204" pitchFamily="34" charset="0"/>
                <a:ea typeface="+mn-ea"/>
                <a:cs typeface="+mn-cs"/>
              </a:rPr>
              <a:t>Antarctic Circle</a:t>
            </a:r>
            <a:r>
              <a:rPr kumimoji="0" lang="en-US" altLang="en-US" sz="2400" b="0" i="0" u="none" strike="noStrike" kern="1200" cap="none" spc="0" normalizeH="0" baseline="0" noProof="0" smtClean="0">
                <a:ln>
                  <a:noFill/>
                </a:ln>
                <a:solidFill>
                  <a:srgbClr val="010066"/>
                </a:solidFill>
                <a:effectLst/>
                <a:uLnTx/>
                <a:uFillTx/>
                <a:latin typeface="Arial" panose="020B0604020202020204" pitchFamily="34" charset="0"/>
                <a:ea typeface="+mn-ea"/>
                <a:cs typeface="+mn-cs"/>
              </a:rPr>
              <a:t> (66° 30' S)</a:t>
            </a:r>
            <a:endParaRPr kumimoji="0" lang="en-GB" altLang="en-US" sz="2400" b="0" i="0" u="none" strike="noStrike" kern="1200" cap="none" spc="0" normalizeH="0" baseline="0" noProof="0" smtClean="0">
              <a:ln>
                <a:noFill/>
              </a:ln>
              <a:solidFill>
                <a:srgbClr val="010066"/>
              </a:solidFill>
              <a:effectLst/>
              <a:uLnTx/>
              <a:uFillTx/>
              <a:latin typeface="Arial" panose="020B0604020202020204" pitchFamily="34" charset="0"/>
              <a:ea typeface="+mn-ea"/>
              <a:cs typeface="+mn-cs"/>
            </a:endParaRPr>
          </a:p>
        </p:txBody>
      </p:sp>
      <p:sp>
        <p:nvSpPr>
          <p:cNvPr id="18452" name="Rectangle 20"/>
          <p:cNvSpPr>
            <a:spLocks noChangeArrowheads="1"/>
          </p:cNvSpPr>
          <p:nvPr/>
        </p:nvSpPr>
        <p:spPr bwMode="auto">
          <a:xfrm>
            <a:off x="4398963" y="3467100"/>
            <a:ext cx="4141787" cy="45720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010066"/>
                </a:solidFill>
                <a:effectLst/>
                <a:uLnTx/>
                <a:uFillTx/>
                <a:latin typeface="Arial" panose="020B0604020202020204" pitchFamily="34" charset="0"/>
                <a:ea typeface="+mn-ea"/>
                <a:cs typeface="+mn-cs"/>
              </a:rPr>
              <a:t>Tropic of Cancer</a:t>
            </a:r>
            <a:r>
              <a:rPr kumimoji="0" lang="en-US" altLang="en-US" sz="2400" b="0" i="0" u="none" strike="noStrike" kern="1200" cap="none" spc="0" normalizeH="0" baseline="0" noProof="0" smtClean="0">
                <a:ln>
                  <a:noFill/>
                </a:ln>
                <a:solidFill>
                  <a:srgbClr val="010066"/>
                </a:solidFill>
                <a:effectLst/>
                <a:uLnTx/>
                <a:uFillTx/>
                <a:latin typeface="Arial" panose="020B0604020202020204" pitchFamily="34" charset="0"/>
                <a:ea typeface="+mn-ea"/>
                <a:cs typeface="+mn-cs"/>
              </a:rPr>
              <a:t> (23° 30' N)</a:t>
            </a:r>
            <a:endParaRPr kumimoji="0" lang="en-GB" altLang="en-US" sz="2400" b="0" i="0" u="none" strike="noStrike" kern="1200" cap="none" spc="0" normalizeH="0" baseline="0" noProof="0" smtClean="0">
              <a:ln>
                <a:noFill/>
              </a:ln>
              <a:solidFill>
                <a:srgbClr val="010066"/>
              </a:solidFill>
              <a:effectLst/>
              <a:uLnTx/>
              <a:uFillTx/>
              <a:latin typeface="Arial" panose="020B0604020202020204" pitchFamily="34" charset="0"/>
              <a:ea typeface="+mn-ea"/>
              <a:cs typeface="+mn-cs"/>
            </a:endParaRPr>
          </a:p>
        </p:txBody>
      </p:sp>
      <p:sp>
        <p:nvSpPr>
          <p:cNvPr id="18453" name="Rectangle 21"/>
          <p:cNvSpPr>
            <a:spLocks noChangeArrowheads="1"/>
          </p:cNvSpPr>
          <p:nvPr/>
        </p:nvSpPr>
        <p:spPr bwMode="auto">
          <a:xfrm>
            <a:off x="4398963" y="4489450"/>
            <a:ext cx="4529137" cy="45720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010066"/>
                </a:solidFill>
                <a:effectLst/>
                <a:uLnTx/>
                <a:uFillTx/>
                <a:latin typeface="Arial" panose="020B0604020202020204" pitchFamily="34" charset="0"/>
                <a:ea typeface="+mn-ea"/>
                <a:cs typeface="+mn-cs"/>
              </a:rPr>
              <a:t>Tropic of Capricorn</a:t>
            </a:r>
            <a:r>
              <a:rPr kumimoji="0" lang="en-US" altLang="en-US" sz="2400" b="0" i="0" u="none" strike="noStrike" kern="1200" cap="none" spc="0" normalizeH="0" baseline="0" noProof="0" smtClean="0">
                <a:ln>
                  <a:noFill/>
                </a:ln>
                <a:solidFill>
                  <a:srgbClr val="010066"/>
                </a:solidFill>
                <a:effectLst/>
                <a:uLnTx/>
                <a:uFillTx/>
                <a:latin typeface="Arial" panose="020B0604020202020204" pitchFamily="34" charset="0"/>
                <a:ea typeface="+mn-ea"/>
                <a:cs typeface="+mn-cs"/>
              </a:rPr>
              <a:t> (23° 30' S)</a:t>
            </a:r>
            <a:endParaRPr kumimoji="0" lang="en-GB" altLang="en-US" sz="2400" b="0" i="0" u="none" strike="noStrike" kern="1200" cap="none" spc="0" normalizeH="0" baseline="0" noProof="0" smtClean="0">
              <a:ln>
                <a:noFill/>
              </a:ln>
              <a:solidFill>
                <a:srgbClr val="010066"/>
              </a:solidFill>
              <a:effectLst/>
              <a:uLnTx/>
              <a:uFillTx/>
              <a:latin typeface="Arial" panose="020B0604020202020204" pitchFamily="34" charset="0"/>
              <a:ea typeface="+mn-ea"/>
              <a:cs typeface="+mn-cs"/>
            </a:endParaRPr>
          </a:p>
        </p:txBody>
      </p:sp>
      <p:sp>
        <p:nvSpPr>
          <p:cNvPr id="18454" name="Line 22"/>
          <p:cNvSpPr>
            <a:spLocks noChangeShapeType="1"/>
          </p:cNvSpPr>
          <p:nvPr/>
        </p:nvSpPr>
        <p:spPr bwMode="auto">
          <a:xfrm flipH="1">
            <a:off x="4000500" y="3690938"/>
            <a:ext cx="360363" cy="0"/>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sp>
        <p:nvSpPr>
          <p:cNvPr id="18455" name="Line 23"/>
          <p:cNvSpPr>
            <a:spLocks noChangeShapeType="1"/>
          </p:cNvSpPr>
          <p:nvPr/>
        </p:nvSpPr>
        <p:spPr bwMode="auto">
          <a:xfrm flipH="1">
            <a:off x="4000500" y="4721225"/>
            <a:ext cx="360363" cy="0"/>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sp>
        <p:nvSpPr>
          <p:cNvPr id="18456" name="Line 24"/>
          <p:cNvSpPr>
            <a:spLocks noChangeShapeType="1"/>
          </p:cNvSpPr>
          <p:nvPr/>
        </p:nvSpPr>
        <p:spPr bwMode="auto">
          <a:xfrm flipH="1">
            <a:off x="3351213" y="5699125"/>
            <a:ext cx="360362" cy="0"/>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sp>
        <p:nvSpPr>
          <p:cNvPr id="18457" name="Line 25"/>
          <p:cNvSpPr>
            <a:spLocks noChangeShapeType="1"/>
          </p:cNvSpPr>
          <p:nvPr/>
        </p:nvSpPr>
        <p:spPr bwMode="auto">
          <a:xfrm flipH="1">
            <a:off x="3351213" y="2792413"/>
            <a:ext cx="360362" cy="0"/>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sp>
        <p:nvSpPr>
          <p:cNvPr id="18460" name="Line 28"/>
          <p:cNvSpPr>
            <a:spLocks noChangeShapeType="1"/>
          </p:cNvSpPr>
          <p:nvPr/>
        </p:nvSpPr>
        <p:spPr bwMode="auto">
          <a:xfrm>
            <a:off x="473075" y="3700463"/>
            <a:ext cx="3424238" cy="1587"/>
          </a:xfrm>
          <a:prstGeom prst="line">
            <a:avLst/>
          </a:prstGeom>
          <a:noFill/>
          <a:ln w="31750">
            <a:solidFill>
              <a:srgbClr val="FF66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sp>
        <p:nvSpPr>
          <p:cNvPr id="18461" name="Line 29"/>
          <p:cNvSpPr>
            <a:spLocks noChangeShapeType="1"/>
          </p:cNvSpPr>
          <p:nvPr/>
        </p:nvSpPr>
        <p:spPr bwMode="auto">
          <a:xfrm flipV="1">
            <a:off x="454025" y="4733925"/>
            <a:ext cx="3408363" cy="9525"/>
          </a:xfrm>
          <a:prstGeom prst="line">
            <a:avLst/>
          </a:prstGeom>
          <a:noFill/>
          <a:ln w="31750">
            <a:solidFill>
              <a:srgbClr val="FF66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sp>
        <p:nvSpPr>
          <p:cNvPr id="18462" name="Line 30"/>
          <p:cNvSpPr>
            <a:spLocks noChangeShapeType="1"/>
          </p:cNvSpPr>
          <p:nvPr/>
        </p:nvSpPr>
        <p:spPr bwMode="auto">
          <a:xfrm>
            <a:off x="1177925" y="5699125"/>
            <a:ext cx="2009775" cy="1588"/>
          </a:xfrm>
          <a:prstGeom prst="line">
            <a:avLst/>
          </a:prstGeom>
          <a:noFill/>
          <a:ln w="31750">
            <a:solidFill>
              <a:srgbClr val="FF66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sp>
        <p:nvSpPr>
          <p:cNvPr id="18463" name="Line 31"/>
          <p:cNvSpPr>
            <a:spLocks noChangeShapeType="1"/>
          </p:cNvSpPr>
          <p:nvPr/>
        </p:nvSpPr>
        <p:spPr bwMode="auto">
          <a:xfrm>
            <a:off x="1119188" y="2790825"/>
            <a:ext cx="2119312" cy="1588"/>
          </a:xfrm>
          <a:prstGeom prst="line">
            <a:avLst/>
          </a:prstGeom>
          <a:noFill/>
          <a:ln w="31750">
            <a:solidFill>
              <a:srgbClr val="FF66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sp>
        <p:nvSpPr>
          <p:cNvPr id="18446" name="Rectangle 14"/>
          <p:cNvSpPr>
            <a:spLocks noGrp="1" noChangeArrowheads="1"/>
          </p:cNvSpPr>
          <p:nvPr>
            <p:ph type="title" idx="4294967295"/>
          </p:nvPr>
        </p:nvSpPr>
        <p:spPr bwMode="auto">
          <a:xfrm>
            <a:off x="71438" y="71438"/>
            <a:ext cx="7524750" cy="56197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en-GB" altLang="en-US" sz="2800" b="1">
                <a:solidFill>
                  <a:srgbClr val="5B0091"/>
                </a:solidFill>
              </a:rPr>
              <a:t>Tropics and Circles </a:t>
            </a:r>
          </a:p>
        </p:txBody>
      </p:sp>
      <p:pic>
        <p:nvPicPr>
          <p:cNvPr id="18447" name="Picture 15" descr="next_btn_colour">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9788" y="6092825"/>
            <a:ext cx="628650" cy="571500"/>
          </a:xfrm>
          <a:prstGeom prst="rect">
            <a:avLst/>
          </a:prstGeom>
          <a:noFill/>
          <a:extLst>
            <a:ext uri="{909E8E84-426E-40DD-AFC4-6F175D3DCCD1}">
              <a14:hiddenFill xmlns:a14="http://schemas.microsoft.com/office/drawing/2010/main">
                <a:solidFill>
                  <a:srgbClr val="FFFFFF"/>
                </a:solidFill>
              </a14:hiddenFill>
            </a:ext>
          </a:extLst>
        </p:spPr>
      </p:pic>
      <p:sp>
        <p:nvSpPr>
          <p:cNvPr id="18464" name="Rectangle 32"/>
          <p:cNvSpPr>
            <a:spLocks noChangeArrowheads="1"/>
          </p:cNvSpPr>
          <p:nvPr/>
        </p:nvSpPr>
        <p:spPr bwMode="auto">
          <a:xfrm>
            <a:off x="358775" y="898525"/>
            <a:ext cx="86471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smtClean="0">
                <a:ln>
                  <a:noFill/>
                </a:ln>
                <a:solidFill>
                  <a:srgbClr val="010066"/>
                </a:solidFill>
                <a:effectLst/>
                <a:uLnTx/>
                <a:uFillTx/>
                <a:latin typeface="Arial" panose="020B0604020202020204" pitchFamily="34" charset="0"/>
                <a:ea typeface="+mn-ea"/>
                <a:cs typeface="+mn-cs"/>
              </a:rPr>
              <a:t>Each east-west line represents an imaginary ring around the world. As you move towards the poles, these rings get smaller. </a:t>
            </a:r>
            <a:endParaRPr kumimoji="0" lang="en-GB" altLang="en-US" sz="2400" b="0" i="0" u="none" strike="noStrike" kern="1200" cap="none" spc="0" normalizeH="0" baseline="0" noProof="0" smtClean="0">
              <a:ln>
                <a:noFill/>
              </a:ln>
              <a:solidFill>
                <a:srgbClr val="010066"/>
              </a:solidFill>
              <a:effectLst/>
              <a:uLnTx/>
              <a:uFillTx/>
              <a:latin typeface="Arial" panose="020B0604020202020204" pitchFamily="34" charset="0"/>
              <a:ea typeface="+mn-ea"/>
              <a:cs typeface="+mn-cs"/>
            </a:endParaRPr>
          </a:p>
        </p:txBody>
      </p:sp>
      <p:sp>
        <p:nvSpPr>
          <p:cNvPr id="18466" name="Rectangle 34"/>
          <p:cNvSpPr>
            <a:spLocks noChangeArrowheads="1"/>
          </p:cNvSpPr>
          <p:nvPr/>
        </p:nvSpPr>
        <p:spPr bwMode="auto">
          <a:xfrm>
            <a:off x="358775" y="1844675"/>
            <a:ext cx="5318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0" i="0" u="none" strike="noStrike" kern="1200" cap="none" spc="0" normalizeH="0" baseline="0" noProof="0" smtClean="0">
                <a:ln>
                  <a:noFill/>
                </a:ln>
                <a:solidFill>
                  <a:srgbClr val="010066"/>
                </a:solidFill>
                <a:effectLst/>
                <a:uLnTx/>
                <a:uFillTx/>
                <a:latin typeface="Arial" panose="020B0604020202020204" pitchFamily="34" charset="0"/>
                <a:ea typeface="+mn-ea"/>
                <a:cs typeface="+mn-cs"/>
              </a:rPr>
              <a:t>Certain latitudes have specific names:</a:t>
            </a:r>
          </a:p>
        </p:txBody>
      </p:sp>
    </p:spTree>
    <p:extLst>
      <p:ext uri="{BB962C8B-B14F-4D97-AF65-F5344CB8AC3E}">
        <p14:creationId xmlns:p14="http://schemas.microsoft.com/office/powerpoint/2010/main" val="1518169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66"/>
                                        </p:tgtEl>
                                        <p:attrNameLst>
                                          <p:attrName>style.visibility</p:attrName>
                                        </p:attrNameLst>
                                      </p:cBhvr>
                                      <p:to>
                                        <p:strVal val="visible"/>
                                      </p:to>
                                    </p:set>
                                    <p:animEffect transition="in" filter="fade">
                                      <p:cBhvr>
                                        <p:cTn id="7" dur="500"/>
                                        <p:tgtEl>
                                          <p:spTgt spid="1846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450"/>
                                        </p:tgtEl>
                                        <p:attrNameLst>
                                          <p:attrName>style.visibility</p:attrName>
                                        </p:attrNameLst>
                                      </p:cBhvr>
                                      <p:to>
                                        <p:strVal val="visible"/>
                                      </p:to>
                                    </p:set>
                                    <p:animEffect transition="in" filter="fade">
                                      <p:cBhvr>
                                        <p:cTn id="11" dur="500"/>
                                        <p:tgtEl>
                                          <p:spTgt spid="18450"/>
                                        </p:tgtEl>
                                      </p:cBhvr>
                                    </p:animEffect>
                                  </p:childTnLst>
                                </p:cTn>
                              </p:par>
                            </p:childTnLst>
                          </p:cTn>
                        </p:par>
                        <p:par>
                          <p:cTn id="12" fill="hold" nodeType="afterGroup">
                            <p:stCondLst>
                              <p:cond delay="1000"/>
                            </p:stCondLst>
                            <p:childTnLst>
                              <p:par>
                                <p:cTn id="13" presetID="22" presetClass="entr" presetSubtype="2" fill="hold" nodeType="afterEffect">
                                  <p:stCondLst>
                                    <p:cond delay="0"/>
                                  </p:stCondLst>
                                  <p:childTnLst>
                                    <p:set>
                                      <p:cBhvr>
                                        <p:cTn id="14" dur="1" fill="hold">
                                          <p:stCondLst>
                                            <p:cond delay="0"/>
                                          </p:stCondLst>
                                        </p:cTn>
                                        <p:tgtEl>
                                          <p:spTgt spid="18457"/>
                                        </p:tgtEl>
                                        <p:attrNameLst>
                                          <p:attrName>style.visibility</p:attrName>
                                        </p:attrNameLst>
                                      </p:cBhvr>
                                      <p:to>
                                        <p:strVal val="visible"/>
                                      </p:to>
                                    </p:set>
                                    <p:animEffect transition="in" filter="wipe(right)">
                                      <p:cBhvr>
                                        <p:cTn id="15" dur="500"/>
                                        <p:tgtEl>
                                          <p:spTgt spid="18457"/>
                                        </p:tgtEl>
                                      </p:cBhvr>
                                    </p:animEffect>
                                  </p:childTnLst>
                                </p:cTn>
                              </p:par>
                            </p:childTnLst>
                          </p:cTn>
                        </p:par>
                        <p:par>
                          <p:cTn id="16" fill="hold" nodeType="afterGroup">
                            <p:stCondLst>
                              <p:cond delay="1500"/>
                            </p:stCondLst>
                            <p:childTnLst>
                              <p:par>
                                <p:cTn id="17" presetID="22" presetClass="entr" presetSubtype="2" fill="hold" nodeType="afterEffect">
                                  <p:stCondLst>
                                    <p:cond delay="0"/>
                                  </p:stCondLst>
                                  <p:childTnLst>
                                    <p:set>
                                      <p:cBhvr>
                                        <p:cTn id="18" dur="1" fill="hold">
                                          <p:stCondLst>
                                            <p:cond delay="0"/>
                                          </p:stCondLst>
                                        </p:cTn>
                                        <p:tgtEl>
                                          <p:spTgt spid="18463"/>
                                        </p:tgtEl>
                                        <p:attrNameLst>
                                          <p:attrName>style.visibility</p:attrName>
                                        </p:attrNameLst>
                                      </p:cBhvr>
                                      <p:to>
                                        <p:strVal val="visible"/>
                                      </p:to>
                                    </p:set>
                                    <p:animEffect transition="in" filter="wipe(right)">
                                      <p:cBhvr>
                                        <p:cTn id="19" dur="500"/>
                                        <p:tgtEl>
                                          <p:spTgt spid="1846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452"/>
                                        </p:tgtEl>
                                        <p:attrNameLst>
                                          <p:attrName>style.visibility</p:attrName>
                                        </p:attrNameLst>
                                      </p:cBhvr>
                                      <p:to>
                                        <p:strVal val="visible"/>
                                      </p:to>
                                    </p:set>
                                    <p:animEffect transition="in" filter="fade">
                                      <p:cBhvr>
                                        <p:cTn id="24" dur="500"/>
                                        <p:tgtEl>
                                          <p:spTgt spid="18452"/>
                                        </p:tgtEl>
                                      </p:cBhvr>
                                    </p:animEffect>
                                  </p:childTnLst>
                                </p:cTn>
                              </p:par>
                            </p:childTnLst>
                          </p:cTn>
                        </p:par>
                        <p:par>
                          <p:cTn id="25" fill="hold" nodeType="afterGroup">
                            <p:stCondLst>
                              <p:cond delay="500"/>
                            </p:stCondLst>
                            <p:childTnLst>
                              <p:par>
                                <p:cTn id="26" presetID="22" presetClass="entr" presetSubtype="2" fill="hold" nodeType="afterEffect">
                                  <p:stCondLst>
                                    <p:cond delay="0"/>
                                  </p:stCondLst>
                                  <p:childTnLst>
                                    <p:set>
                                      <p:cBhvr>
                                        <p:cTn id="27" dur="1" fill="hold">
                                          <p:stCondLst>
                                            <p:cond delay="0"/>
                                          </p:stCondLst>
                                        </p:cTn>
                                        <p:tgtEl>
                                          <p:spTgt spid="18454"/>
                                        </p:tgtEl>
                                        <p:attrNameLst>
                                          <p:attrName>style.visibility</p:attrName>
                                        </p:attrNameLst>
                                      </p:cBhvr>
                                      <p:to>
                                        <p:strVal val="visible"/>
                                      </p:to>
                                    </p:set>
                                    <p:animEffect transition="in" filter="wipe(right)">
                                      <p:cBhvr>
                                        <p:cTn id="28" dur="500"/>
                                        <p:tgtEl>
                                          <p:spTgt spid="18454"/>
                                        </p:tgtEl>
                                      </p:cBhvr>
                                    </p:animEffect>
                                  </p:childTnLst>
                                </p:cTn>
                              </p:par>
                            </p:childTnLst>
                          </p:cTn>
                        </p:par>
                        <p:par>
                          <p:cTn id="29" fill="hold" nodeType="afterGroup">
                            <p:stCondLst>
                              <p:cond delay="1000"/>
                            </p:stCondLst>
                            <p:childTnLst>
                              <p:par>
                                <p:cTn id="30" presetID="22" presetClass="entr" presetSubtype="2" fill="hold" nodeType="afterEffect">
                                  <p:stCondLst>
                                    <p:cond delay="0"/>
                                  </p:stCondLst>
                                  <p:childTnLst>
                                    <p:set>
                                      <p:cBhvr>
                                        <p:cTn id="31" dur="1" fill="hold">
                                          <p:stCondLst>
                                            <p:cond delay="0"/>
                                          </p:stCondLst>
                                        </p:cTn>
                                        <p:tgtEl>
                                          <p:spTgt spid="18460"/>
                                        </p:tgtEl>
                                        <p:attrNameLst>
                                          <p:attrName>style.visibility</p:attrName>
                                        </p:attrNameLst>
                                      </p:cBhvr>
                                      <p:to>
                                        <p:strVal val="visible"/>
                                      </p:to>
                                    </p:set>
                                    <p:animEffect transition="in" filter="wipe(right)">
                                      <p:cBhvr>
                                        <p:cTn id="32" dur="500"/>
                                        <p:tgtEl>
                                          <p:spTgt spid="1846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453"/>
                                        </p:tgtEl>
                                        <p:attrNameLst>
                                          <p:attrName>style.visibility</p:attrName>
                                        </p:attrNameLst>
                                      </p:cBhvr>
                                      <p:to>
                                        <p:strVal val="visible"/>
                                      </p:to>
                                    </p:set>
                                    <p:animEffect transition="in" filter="fade">
                                      <p:cBhvr>
                                        <p:cTn id="37" dur="500"/>
                                        <p:tgtEl>
                                          <p:spTgt spid="18453"/>
                                        </p:tgtEl>
                                      </p:cBhvr>
                                    </p:animEffect>
                                  </p:childTnLst>
                                </p:cTn>
                              </p:par>
                            </p:childTnLst>
                          </p:cTn>
                        </p:par>
                        <p:par>
                          <p:cTn id="38" fill="hold" nodeType="afterGroup">
                            <p:stCondLst>
                              <p:cond delay="500"/>
                            </p:stCondLst>
                            <p:childTnLst>
                              <p:par>
                                <p:cTn id="39" presetID="22" presetClass="entr" presetSubtype="2" fill="hold" nodeType="afterEffect">
                                  <p:stCondLst>
                                    <p:cond delay="0"/>
                                  </p:stCondLst>
                                  <p:childTnLst>
                                    <p:set>
                                      <p:cBhvr>
                                        <p:cTn id="40" dur="1" fill="hold">
                                          <p:stCondLst>
                                            <p:cond delay="0"/>
                                          </p:stCondLst>
                                        </p:cTn>
                                        <p:tgtEl>
                                          <p:spTgt spid="18455"/>
                                        </p:tgtEl>
                                        <p:attrNameLst>
                                          <p:attrName>style.visibility</p:attrName>
                                        </p:attrNameLst>
                                      </p:cBhvr>
                                      <p:to>
                                        <p:strVal val="visible"/>
                                      </p:to>
                                    </p:set>
                                    <p:animEffect transition="in" filter="wipe(right)">
                                      <p:cBhvr>
                                        <p:cTn id="41" dur="500"/>
                                        <p:tgtEl>
                                          <p:spTgt spid="18455"/>
                                        </p:tgtEl>
                                      </p:cBhvr>
                                    </p:animEffect>
                                  </p:childTnLst>
                                </p:cTn>
                              </p:par>
                            </p:childTnLst>
                          </p:cTn>
                        </p:par>
                        <p:par>
                          <p:cTn id="42" fill="hold" nodeType="afterGroup">
                            <p:stCondLst>
                              <p:cond delay="1000"/>
                            </p:stCondLst>
                            <p:childTnLst>
                              <p:par>
                                <p:cTn id="43" presetID="22" presetClass="entr" presetSubtype="2" fill="hold" nodeType="afterEffect">
                                  <p:stCondLst>
                                    <p:cond delay="0"/>
                                  </p:stCondLst>
                                  <p:childTnLst>
                                    <p:set>
                                      <p:cBhvr>
                                        <p:cTn id="44" dur="1" fill="hold">
                                          <p:stCondLst>
                                            <p:cond delay="0"/>
                                          </p:stCondLst>
                                        </p:cTn>
                                        <p:tgtEl>
                                          <p:spTgt spid="18461"/>
                                        </p:tgtEl>
                                        <p:attrNameLst>
                                          <p:attrName>style.visibility</p:attrName>
                                        </p:attrNameLst>
                                      </p:cBhvr>
                                      <p:to>
                                        <p:strVal val="visible"/>
                                      </p:to>
                                    </p:set>
                                    <p:animEffect transition="in" filter="wipe(right)">
                                      <p:cBhvr>
                                        <p:cTn id="45" dur="500"/>
                                        <p:tgtEl>
                                          <p:spTgt spid="1846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8451"/>
                                        </p:tgtEl>
                                        <p:attrNameLst>
                                          <p:attrName>style.visibility</p:attrName>
                                        </p:attrNameLst>
                                      </p:cBhvr>
                                      <p:to>
                                        <p:strVal val="visible"/>
                                      </p:to>
                                    </p:set>
                                    <p:animEffect transition="in" filter="fade">
                                      <p:cBhvr>
                                        <p:cTn id="50" dur="500"/>
                                        <p:tgtEl>
                                          <p:spTgt spid="18451"/>
                                        </p:tgtEl>
                                      </p:cBhvr>
                                    </p:animEffect>
                                  </p:childTnLst>
                                </p:cTn>
                              </p:par>
                            </p:childTnLst>
                          </p:cTn>
                        </p:par>
                        <p:par>
                          <p:cTn id="51" fill="hold" nodeType="afterGroup">
                            <p:stCondLst>
                              <p:cond delay="500"/>
                            </p:stCondLst>
                            <p:childTnLst>
                              <p:par>
                                <p:cTn id="52" presetID="22" presetClass="entr" presetSubtype="2" fill="hold" nodeType="afterEffect">
                                  <p:stCondLst>
                                    <p:cond delay="0"/>
                                  </p:stCondLst>
                                  <p:childTnLst>
                                    <p:set>
                                      <p:cBhvr>
                                        <p:cTn id="53" dur="1" fill="hold">
                                          <p:stCondLst>
                                            <p:cond delay="0"/>
                                          </p:stCondLst>
                                        </p:cTn>
                                        <p:tgtEl>
                                          <p:spTgt spid="18456"/>
                                        </p:tgtEl>
                                        <p:attrNameLst>
                                          <p:attrName>style.visibility</p:attrName>
                                        </p:attrNameLst>
                                      </p:cBhvr>
                                      <p:to>
                                        <p:strVal val="visible"/>
                                      </p:to>
                                    </p:set>
                                    <p:animEffect transition="in" filter="wipe(right)">
                                      <p:cBhvr>
                                        <p:cTn id="54" dur="500"/>
                                        <p:tgtEl>
                                          <p:spTgt spid="18456"/>
                                        </p:tgtEl>
                                      </p:cBhvr>
                                    </p:animEffect>
                                  </p:childTnLst>
                                </p:cTn>
                              </p:par>
                            </p:childTnLst>
                          </p:cTn>
                        </p:par>
                        <p:par>
                          <p:cTn id="55" fill="hold" nodeType="afterGroup">
                            <p:stCondLst>
                              <p:cond delay="1000"/>
                            </p:stCondLst>
                            <p:childTnLst>
                              <p:par>
                                <p:cTn id="56" presetID="22" presetClass="entr" presetSubtype="2" fill="hold" nodeType="afterEffect">
                                  <p:stCondLst>
                                    <p:cond delay="0"/>
                                  </p:stCondLst>
                                  <p:childTnLst>
                                    <p:set>
                                      <p:cBhvr>
                                        <p:cTn id="57" dur="1" fill="hold">
                                          <p:stCondLst>
                                            <p:cond delay="0"/>
                                          </p:stCondLst>
                                        </p:cTn>
                                        <p:tgtEl>
                                          <p:spTgt spid="18462"/>
                                        </p:tgtEl>
                                        <p:attrNameLst>
                                          <p:attrName>style.visibility</p:attrName>
                                        </p:attrNameLst>
                                      </p:cBhvr>
                                      <p:to>
                                        <p:strVal val="visible"/>
                                      </p:to>
                                    </p:set>
                                    <p:animEffect transition="in" filter="wipe(right)">
                                      <p:cBhvr>
                                        <p:cTn id="58" dur="500"/>
                                        <p:tgtEl>
                                          <p:spTgt spid="18462"/>
                                        </p:tgtEl>
                                      </p:cBhvr>
                                    </p:animEffect>
                                  </p:childTnLst>
                                </p:cTn>
                              </p:par>
                              <p:par>
                                <p:cTn id="59" presetID="1" presetClass="entr" presetSubtype="0" fill="hold" nodeType="withEffect">
                                  <p:stCondLst>
                                    <p:cond delay="0"/>
                                  </p:stCondLst>
                                  <p:childTnLst>
                                    <p:set>
                                      <p:cBhvr>
                                        <p:cTn id="60" dur="1" fill="hold">
                                          <p:stCondLst>
                                            <p:cond delay="0"/>
                                          </p:stCondLst>
                                        </p:cTn>
                                        <p:tgtEl>
                                          <p:spTgt spid="184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0" grpId="0"/>
      <p:bldP spid="18451" grpId="0"/>
      <p:bldP spid="18452" grpId="0"/>
      <p:bldP spid="18453" grpId="0"/>
      <p:bldP spid="1846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4" name="Picture 8" descr="flash_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0763" y="44450"/>
            <a:ext cx="514350" cy="571500"/>
          </a:xfrm>
          <a:prstGeom prst="rect">
            <a:avLst/>
          </a:prstGeom>
          <a:noFill/>
          <a:extLst>
            <a:ext uri="{909E8E84-426E-40DD-AFC4-6F175D3DCCD1}">
              <a14:hiddenFill xmlns:a14="http://schemas.microsoft.com/office/drawing/2010/main">
                <a:solidFill>
                  <a:srgbClr val="FFFFFF"/>
                </a:solidFill>
              </a14:hiddenFill>
            </a:ext>
          </a:extLst>
        </p:spPr>
      </p:pic>
      <p:sp>
        <p:nvSpPr>
          <p:cNvPr id="34826" name="Rectangle 10"/>
          <p:cNvSpPr>
            <a:spLocks noGrp="1" noChangeArrowheads="1"/>
          </p:cNvSpPr>
          <p:nvPr>
            <p:ph type="title"/>
          </p:nvPr>
        </p:nvSpPr>
        <p:spPr bwMode="auto">
          <a:xfrm>
            <a:off x="71438" y="71438"/>
            <a:ext cx="3779837" cy="62071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a:r>
              <a:rPr lang="en-GB" altLang="en-US" sz="2800" b="1">
                <a:solidFill>
                  <a:srgbClr val="5B0091"/>
                </a:solidFill>
              </a:rPr>
              <a:t>Lines of latitude</a:t>
            </a:r>
          </a:p>
        </p:txBody>
      </p:sp>
      <p:pic>
        <p:nvPicPr>
          <p:cNvPr id="34827" name="Picture 11" descr="next_btn_colour">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628650" cy="571500"/>
          </a:xfrm>
          <a:prstGeom prst="rect">
            <a:avLst/>
          </a:prstGeom>
          <a:noFill/>
          <a:extLst>
            <a:ext uri="{909E8E84-426E-40DD-AFC4-6F175D3DCCD1}">
              <a14:hiddenFill xmlns:a14="http://schemas.microsoft.com/office/drawing/2010/main">
                <a:solidFill>
                  <a:srgbClr val="FFFFFF"/>
                </a:solidFill>
              </a14:hiddenFill>
            </a:ext>
          </a:extLst>
        </p:spPr>
      </p:pic>
      <p:grpSp>
        <p:nvGrpSpPr>
          <p:cNvPr id="34841" name="Group 25"/>
          <p:cNvGrpSpPr>
            <a:grpSpLocks/>
          </p:cNvGrpSpPr>
          <p:nvPr/>
        </p:nvGrpSpPr>
        <p:grpSpPr bwMode="auto">
          <a:xfrm>
            <a:off x="381000" y="865188"/>
            <a:ext cx="8458200" cy="5156200"/>
            <a:chOff x="240" y="545"/>
            <a:chExt cx="5328" cy="3248"/>
          </a:xfrm>
        </p:grpSpPr>
        <p:pic>
          <p:nvPicPr>
            <p:cNvPr id="34839" name="SLatitudenames_SortDrag.swf" descr="Latitudenames_SortDra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 y="545"/>
              <a:ext cx="5328" cy="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ontrols>
      <mc:AlternateContent xmlns:mc="http://schemas.openxmlformats.org/markup-compatibility/2006">
        <mc:Choice xmlns:v="urn:schemas-microsoft-com:vml" Requires="v">
          <p:control spid="15363" name="ShockwaveFlash1" r:id="rId2" imgW="8458200" imgH="5156280"/>
        </mc:Choice>
        <mc:Fallback>
          <p:control name="ShockwaveFlash1" r:id="rId2" imgW="8458200" imgH="5156280">
            <p:pic>
              <p:nvPicPr>
                <p:cNvPr id="34838" name="ShockwaveFlash1"/>
                <p:cNvPicPr preferRelativeResize="0">
                  <a:picLocks noChangeArrowheads="1" noChangeShapeType="1"/>
                </p:cNvPicPr>
                <p:nvPr/>
              </p:nvPicPr>
              <p:blipFill>
                <a:blip r:embed="rId7"/>
                <a:srcRect/>
                <a:stretch>
                  <a:fillRect/>
                </a:stretch>
              </p:blipFill>
              <p:spPr bwMode="auto">
                <a:xfrm>
                  <a:off x="240" y="545"/>
                  <a:ext cx="5328" cy="3248"/>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992617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1" name="Picture 5" descr="flash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0763" y="44450"/>
            <a:ext cx="514350" cy="571500"/>
          </a:xfrm>
          <a:prstGeom prst="rect">
            <a:avLst/>
          </a:prstGeom>
          <a:noFill/>
          <a:extLst>
            <a:ext uri="{909E8E84-426E-40DD-AFC4-6F175D3DCCD1}">
              <a14:hiddenFill xmlns:a14="http://schemas.microsoft.com/office/drawing/2010/main">
                <a:solidFill>
                  <a:srgbClr val="FFFFFF"/>
                </a:solidFill>
              </a14:hiddenFill>
            </a:ext>
          </a:extLst>
        </p:spPr>
      </p:pic>
      <p:sp>
        <p:nvSpPr>
          <p:cNvPr id="39943" name="Rectangle 7"/>
          <p:cNvSpPr>
            <a:spLocks noGrp="1" noChangeArrowheads="1"/>
          </p:cNvSpPr>
          <p:nvPr>
            <p:ph type="title"/>
          </p:nvPr>
        </p:nvSpPr>
        <p:spPr bwMode="auto">
          <a:xfrm>
            <a:off x="71438" y="71438"/>
            <a:ext cx="4500562" cy="6937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a:r>
              <a:rPr lang="en-GB" altLang="en-US" sz="2800" b="1">
                <a:solidFill>
                  <a:srgbClr val="5B0091"/>
                </a:solidFill>
              </a:rPr>
              <a:t>Latitude names</a:t>
            </a:r>
          </a:p>
        </p:txBody>
      </p:sp>
      <p:pic>
        <p:nvPicPr>
          <p:cNvPr id="39944" name="Picture 8" descr="next_btn_colour">
            <a:hlinkClick r:id="" action="ppaction://hlinkshowjump?jump=nex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9788" y="6092825"/>
            <a:ext cx="6286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39958" name="Picture 22" descr="pri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37275" y="115888"/>
            <a:ext cx="498475" cy="504825"/>
          </a:xfrm>
          <a:prstGeom prst="rect">
            <a:avLst/>
          </a:prstGeom>
          <a:noFill/>
          <a:extLst>
            <a:ext uri="{909E8E84-426E-40DD-AFC4-6F175D3DCCD1}">
              <a14:hiddenFill xmlns:a14="http://schemas.microsoft.com/office/drawing/2010/main">
                <a:solidFill>
                  <a:srgbClr val="FFFFFF"/>
                </a:solidFill>
              </a14:hiddenFill>
            </a:ext>
          </a:extLst>
        </p:spPr>
      </p:pic>
      <p:pic>
        <p:nvPicPr>
          <p:cNvPr id="39959" name="Picture 23" descr="penci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40525" y="0"/>
            <a:ext cx="601663" cy="609600"/>
          </a:xfrm>
          <a:prstGeom prst="rect">
            <a:avLst/>
          </a:prstGeom>
          <a:noFill/>
          <a:extLst>
            <a:ext uri="{909E8E84-426E-40DD-AFC4-6F175D3DCCD1}">
              <a14:hiddenFill xmlns:a14="http://schemas.microsoft.com/office/drawing/2010/main">
                <a:solidFill>
                  <a:srgbClr val="FFFFFF"/>
                </a:solidFill>
              </a14:hiddenFill>
            </a:ext>
          </a:extLst>
        </p:spPr>
      </p:pic>
      <p:grpSp>
        <p:nvGrpSpPr>
          <p:cNvPr id="39964" name="Group 28"/>
          <p:cNvGrpSpPr>
            <a:grpSpLocks/>
          </p:cNvGrpSpPr>
          <p:nvPr/>
        </p:nvGrpSpPr>
        <p:grpSpPr bwMode="auto">
          <a:xfrm>
            <a:off x="381000" y="865188"/>
            <a:ext cx="8458200" cy="5156200"/>
            <a:chOff x="240" y="545"/>
            <a:chExt cx="5328" cy="3248"/>
          </a:xfrm>
        </p:grpSpPr>
        <p:pic>
          <p:nvPicPr>
            <p:cNvPr id="39962" name="Slabel_lat_DgDp.swf" descr="label_lat_DgD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 y="545"/>
              <a:ext cx="5328" cy="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ontrols>
      <mc:AlternateContent xmlns:mc="http://schemas.openxmlformats.org/markup-compatibility/2006">
        <mc:Choice xmlns:v="urn:schemas-microsoft-com:vml" Requires="v">
          <p:control spid="16387" name="ShockwaveFlash1" r:id="rId2" imgW="8458200" imgH="5156280"/>
        </mc:Choice>
        <mc:Fallback>
          <p:control name="ShockwaveFlash1" r:id="rId2" imgW="8458200" imgH="5156280">
            <p:pic>
              <p:nvPicPr>
                <p:cNvPr id="39961" name="ShockwaveFlash1"/>
                <p:cNvPicPr preferRelativeResize="0">
                  <a:picLocks noChangeArrowheads="1" noChangeShapeType="1"/>
                </p:cNvPicPr>
                <p:nvPr/>
              </p:nvPicPr>
              <p:blipFill>
                <a:blip r:embed="rId10"/>
                <a:srcRect/>
                <a:stretch>
                  <a:fillRect/>
                </a:stretch>
              </p:blipFill>
              <p:spPr bwMode="auto">
                <a:xfrm>
                  <a:off x="240" y="545"/>
                  <a:ext cx="5328" cy="3248"/>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585535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21" name="Picture 77" descr="correct colour world map"/>
          <p:cNvPicPr>
            <a:picLocks noChangeAspect="1" noChangeArrowheads="1"/>
          </p:cNvPicPr>
          <p:nvPr/>
        </p:nvPicPr>
        <p:blipFill>
          <a:blip r:embed="rId2">
            <a:extLst>
              <a:ext uri="{28A0092B-C50C-407E-A947-70E740481C1C}">
                <a14:useLocalDpi xmlns:a14="http://schemas.microsoft.com/office/drawing/2010/main" val="0"/>
              </a:ext>
            </a:extLst>
          </a:blip>
          <a:srcRect l="22383" t="1112" r="34785" b="10175"/>
          <a:stretch>
            <a:fillRect/>
          </a:stretch>
        </p:blipFill>
        <p:spPr bwMode="auto">
          <a:xfrm>
            <a:off x="5124450" y="1431925"/>
            <a:ext cx="3759200" cy="3897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98" name="Text Box 54"/>
          <p:cNvSpPr txBox="1">
            <a:spLocks noChangeArrowheads="1"/>
          </p:cNvSpPr>
          <p:nvPr/>
        </p:nvSpPr>
        <p:spPr bwMode="auto">
          <a:xfrm>
            <a:off x="358775" y="898525"/>
            <a:ext cx="8593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t>How can we find the position of the location marked as A?</a:t>
            </a:r>
          </a:p>
        </p:txBody>
      </p:sp>
      <p:sp>
        <p:nvSpPr>
          <p:cNvPr id="6152" name="Line 8"/>
          <p:cNvSpPr>
            <a:spLocks noChangeShapeType="1"/>
          </p:cNvSpPr>
          <p:nvPr/>
        </p:nvSpPr>
        <p:spPr bwMode="auto">
          <a:xfrm flipH="1">
            <a:off x="7016750" y="3400425"/>
            <a:ext cx="0" cy="36036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sp>
        <p:nvSpPr>
          <p:cNvPr id="6153" name="Rectangle 9"/>
          <p:cNvSpPr>
            <a:spLocks noChangeArrowheads="1"/>
          </p:cNvSpPr>
          <p:nvPr/>
        </p:nvSpPr>
        <p:spPr bwMode="auto">
          <a:xfrm>
            <a:off x="6811963" y="3822700"/>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t>A</a:t>
            </a:r>
          </a:p>
        </p:txBody>
      </p:sp>
      <p:sp>
        <p:nvSpPr>
          <p:cNvPr id="6154" name="Oval 10"/>
          <p:cNvSpPr>
            <a:spLocks noChangeArrowheads="1"/>
          </p:cNvSpPr>
          <p:nvPr/>
        </p:nvSpPr>
        <p:spPr bwMode="auto">
          <a:xfrm>
            <a:off x="6978650" y="3798888"/>
            <a:ext cx="76200" cy="76200"/>
          </a:xfrm>
          <a:prstGeom prst="ellipse">
            <a:avLst/>
          </a:prstGeom>
          <a:solidFill>
            <a:srgbClr val="FF0000"/>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sp>
        <p:nvSpPr>
          <p:cNvPr id="6160" name="Text Box 16"/>
          <p:cNvSpPr txBox="1">
            <a:spLocks noChangeArrowheads="1"/>
          </p:cNvSpPr>
          <p:nvPr/>
        </p:nvSpPr>
        <p:spPr bwMode="auto">
          <a:xfrm>
            <a:off x="8418513" y="1397000"/>
            <a:ext cx="3762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altLang="en-US" sz="2000" b="1"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rPr>
              <a:t>N</a:t>
            </a:r>
            <a:endParaRPr kumimoji="0" lang="en-GB" altLang="en-US" sz="20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6151" name="Line 7"/>
          <p:cNvSpPr>
            <a:spLocks noChangeShapeType="1"/>
          </p:cNvSpPr>
          <p:nvPr/>
        </p:nvSpPr>
        <p:spPr bwMode="auto">
          <a:xfrm flipH="1">
            <a:off x="7104063" y="3832225"/>
            <a:ext cx="368300" cy="0"/>
          </a:xfrm>
          <a:prstGeom prst="line">
            <a:avLst/>
          </a:prstGeom>
          <a:noFill/>
          <a:ln w="3810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sp>
        <p:nvSpPr>
          <p:cNvPr id="6169" name="Line 25"/>
          <p:cNvSpPr>
            <a:spLocks noChangeShapeType="1"/>
          </p:cNvSpPr>
          <p:nvPr/>
        </p:nvSpPr>
        <p:spPr bwMode="auto">
          <a:xfrm flipV="1">
            <a:off x="8618538" y="1708150"/>
            <a:ext cx="0" cy="2873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sp>
        <p:nvSpPr>
          <p:cNvPr id="6170" name="Rectangle 26"/>
          <p:cNvSpPr>
            <a:spLocks noGrp="1" noChangeArrowheads="1"/>
          </p:cNvSpPr>
          <p:nvPr>
            <p:ph type="title" idx="4294967295"/>
          </p:nvPr>
        </p:nvSpPr>
        <p:spPr bwMode="auto">
          <a:xfrm>
            <a:off x="71438" y="71438"/>
            <a:ext cx="6329362" cy="54927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en-GB" altLang="en-US" sz="2800" b="1">
                <a:solidFill>
                  <a:srgbClr val="5B0091"/>
                </a:solidFill>
              </a:rPr>
              <a:t>Latitude and longitude co-ordinates</a:t>
            </a:r>
            <a:endParaRPr lang="en-GB" altLang="en-US" sz="4000" b="1">
              <a:solidFill>
                <a:srgbClr val="5B0091"/>
              </a:solidFill>
            </a:endParaRPr>
          </a:p>
        </p:txBody>
      </p:sp>
      <p:pic>
        <p:nvPicPr>
          <p:cNvPr id="6171" name="Picture 27" descr="next_btn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628650" cy="571500"/>
          </a:xfrm>
          <a:prstGeom prst="rect">
            <a:avLst/>
          </a:prstGeom>
          <a:noFill/>
          <a:extLst>
            <a:ext uri="{909E8E84-426E-40DD-AFC4-6F175D3DCCD1}">
              <a14:hiddenFill xmlns:a14="http://schemas.microsoft.com/office/drawing/2010/main">
                <a:solidFill>
                  <a:srgbClr val="FFFFFF"/>
                </a:solidFill>
              </a14:hiddenFill>
            </a:ext>
          </a:extLst>
        </p:spPr>
      </p:pic>
      <p:sp>
        <p:nvSpPr>
          <p:cNvPr id="6177" name="Text Box 33"/>
          <p:cNvSpPr txBox="1">
            <a:spLocks noChangeArrowheads="1"/>
          </p:cNvSpPr>
          <p:nvPr/>
        </p:nvSpPr>
        <p:spPr bwMode="auto">
          <a:xfrm>
            <a:off x="7350125" y="5319713"/>
            <a:ext cx="25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3200" tIns="46800" rIns="432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t>0</a:t>
            </a:r>
          </a:p>
        </p:txBody>
      </p:sp>
      <p:sp>
        <p:nvSpPr>
          <p:cNvPr id="6178" name="Text Box 34"/>
          <p:cNvSpPr txBox="1">
            <a:spLocks noChangeArrowheads="1"/>
          </p:cNvSpPr>
          <p:nvPr/>
        </p:nvSpPr>
        <p:spPr bwMode="auto">
          <a:xfrm>
            <a:off x="4679950" y="3606800"/>
            <a:ext cx="425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3200" tIns="46800" rIns="432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t>20</a:t>
            </a:r>
          </a:p>
        </p:txBody>
      </p:sp>
      <p:sp>
        <p:nvSpPr>
          <p:cNvPr id="6179" name="Text Box 35"/>
          <p:cNvSpPr txBox="1">
            <a:spLocks noChangeArrowheads="1"/>
          </p:cNvSpPr>
          <p:nvPr/>
        </p:nvSpPr>
        <p:spPr bwMode="auto">
          <a:xfrm>
            <a:off x="4679950" y="2197100"/>
            <a:ext cx="425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3200" tIns="46800" rIns="432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smtClean="0">
                <a:ln>
                  <a:noFill/>
                </a:ln>
                <a:solidFill>
                  <a:srgbClr val="000066"/>
                </a:solidFill>
                <a:effectLst/>
                <a:uLnTx/>
                <a:uFillTx/>
                <a:latin typeface="Arial" panose="020B0604020202020204" pitchFamily="34" charset="0"/>
                <a:ea typeface="+mn-ea"/>
                <a:cs typeface="+mn-cs"/>
              </a:rPr>
              <a:t>40</a:t>
            </a:r>
          </a:p>
        </p:txBody>
      </p:sp>
      <p:sp>
        <p:nvSpPr>
          <p:cNvPr id="6180" name="Text Box 36"/>
          <p:cNvSpPr txBox="1">
            <a:spLocks noChangeArrowheads="1"/>
          </p:cNvSpPr>
          <p:nvPr/>
        </p:nvSpPr>
        <p:spPr bwMode="auto">
          <a:xfrm>
            <a:off x="5837238" y="5319713"/>
            <a:ext cx="425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3200" tIns="46800" rIns="432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t>60</a:t>
            </a:r>
          </a:p>
        </p:txBody>
      </p:sp>
      <p:sp>
        <p:nvSpPr>
          <p:cNvPr id="6181" name="Text Box 37"/>
          <p:cNvSpPr txBox="1">
            <a:spLocks noChangeArrowheads="1"/>
          </p:cNvSpPr>
          <p:nvPr/>
        </p:nvSpPr>
        <p:spPr bwMode="auto">
          <a:xfrm>
            <a:off x="5378450" y="5319713"/>
            <a:ext cx="425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3200" tIns="46800" rIns="432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t>80</a:t>
            </a:r>
          </a:p>
        </p:txBody>
      </p:sp>
      <p:sp>
        <p:nvSpPr>
          <p:cNvPr id="6182" name="Text Box 38"/>
          <p:cNvSpPr txBox="1">
            <a:spLocks noChangeArrowheads="1"/>
          </p:cNvSpPr>
          <p:nvPr/>
        </p:nvSpPr>
        <p:spPr bwMode="auto">
          <a:xfrm>
            <a:off x="4849813" y="3140075"/>
            <a:ext cx="255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3200" tIns="46800" rIns="432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t>0</a:t>
            </a:r>
          </a:p>
        </p:txBody>
      </p:sp>
      <p:sp>
        <p:nvSpPr>
          <p:cNvPr id="6183" name="Text Box 39"/>
          <p:cNvSpPr txBox="1">
            <a:spLocks noChangeArrowheads="1"/>
          </p:cNvSpPr>
          <p:nvPr/>
        </p:nvSpPr>
        <p:spPr bwMode="auto">
          <a:xfrm>
            <a:off x="4679950" y="2663825"/>
            <a:ext cx="425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3200" tIns="46800" rIns="432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t>20</a:t>
            </a:r>
          </a:p>
        </p:txBody>
      </p:sp>
      <p:sp>
        <p:nvSpPr>
          <p:cNvPr id="6184" name="Text Box 40"/>
          <p:cNvSpPr txBox="1">
            <a:spLocks noChangeArrowheads="1"/>
          </p:cNvSpPr>
          <p:nvPr/>
        </p:nvSpPr>
        <p:spPr bwMode="auto">
          <a:xfrm>
            <a:off x="4679950" y="4040188"/>
            <a:ext cx="425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3200" tIns="46800" rIns="432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t>40</a:t>
            </a:r>
          </a:p>
        </p:txBody>
      </p:sp>
      <p:sp>
        <p:nvSpPr>
          <p:cNvPr id="6185" name="Text Box 41"/>
          <p:cNvSpPr txBox="1">
            <a:spLocks noChangeArrowheads="1"/>
          </p:cNvSpPr>
          <p:nvPr/>
        </p:nvSpPr>
        <p:spPr bwMode="auto">
          <a:xfrm>
            <a:off x="4679950" y="4518025"/>
            <a:ext cx="425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3200" tIns="46800" rIns="432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t>60</a:t>
            </a:r>
          </a:p>
        </p:txBody>
      </p:sp>
      <p:sp>
        <p:nvSpPr>
          <p:cNvPr id="6186" name="Text Box 42"/>
          <p:cNvSpPr txBox="1">
            <a:spLocks noChangeArrowheads="1"/>
          </p:cNvSpPr>
          <p:nvPr/>
        </p:nvSpPr>
        <p:spPr bwMode="auto">
          <a:xfrm>
            <a:off x="4691063" y="5038725"/>
            <a:ext cx="425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3200" tIns="46800" rIns="432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t>80</a:t>
            </a:r>
          </a:p>
        </p:txBody>
      </p:sp>
      <p:sp>
        <p:nvSpPr>
          <p:cNvPr id="6188" name="Text Box 44"/>
          <p:cNvSpPr txBox="1">
            <a:spLocks noChangeArrowheads="1"/>
          </p:cNvSpPr>
          <p:nvPr/>
        </p:nvSpPr>
        <p:spPr bwMode="auto">
          <a:xfrm>
            <a:off x="6800850" y="5319713"/>
            <a:ext cx="425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3200" tIns="46800" rIns="432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t>20</a:t>
            </a:r>
          </a:p>
        </p:txBody>
      </p:sp>
      <p:sp>
        <p:nvSpPr>
          <p:cNvPr id="6189" name="Text Box 45"/>
          <p:cNvSpPr txBox="1">
            <a:spLocks noChangeArrowheads="1"/>
          </p:cNvSpPr>
          <p:nvPr/>
        </p:nvSpPr>
        <p:spPr bwMode="auto">
          <a:xfrm>
            <a:off x="6318250" y="5319713"/>
            <a:ext cx="425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3200" tIns="46800" rIns="432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t>40</a:t>
            </a:r>
          </a:p>
        </p:txBody>
      </p:sp>
      <p:sp>
        <p:nvSpPr>
          <p:cNvPr id="6190" name="Text Box 46"/>
          <p:cNvSpPr txBox="1">
            <a:spLocks noChangeArrowheads="1"/>
          </p:cNvSpPr>
          <p:nvPr/>
        </p:nvSpPr>
        <p:spPr bwMode="auto">
          <a:xfrm>
            <a:off x="4679949" y="1763713"/>
            <a:ext cx="545193" cy="46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3200" tIns="46800" rIns="432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smtClean="0">
                <a:ln>
                  <a:noFill/>
                </a:ln>
                <a:solidFill>
                  <a:srgbClr val="000066"/>
                </a:solidFill>
                <a:effectLst/>
                <a:uLnTx/>
                <a:uFillTx/>
                <a:latin typeface="Arial" panose="020B0604020202020204" pitchFamily="34" charset="0"/>
                <a:ea typeface="+mn-ea"/>
                <a:cs typeface="+mn-cs"/>
              </a:rPr>
              <a:t>60</a:t>
            </a:r>
          </a:p>
        </p:txBody>
      </p:sp>
      <p:sp>
        <p:nvSpPr>
          <p:cNvPr id="6191" name="Text Box 47"/>
          <p:cNvSpPr txBox="1">
            <a:spLocks noChangeArrowheads="1"/>
          </p:cNvSpPr>
          <p:nvPr/>
        </p:nvSpPr>
        <p:spPr bwMode="auto">
          <a:xfrm>
            <a:off x="4679950" y="1285875"/>
            <a:ext cx="425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3200" tIns="46800" rIns="432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t>80</a:t>
            </a:r>
          </a:p>
        </p:txBody>
      </p:sp>
      <p:sp>
        <p:nvSpPr>
          <p:cNvPr id="6193" name="Text Box 49"/>
          <p:cNvSpPr txBox="1">
            <a:spLocks noChangeArrowheads="1"/>
          </p:cNvSpPr>
          <p:nvPr/>
        </p:nvSpPr>
        <p:spPr bwMode="auto">
          <a:xfrm>
            <a:off x="7729538" y="5319713"/>
            <a:ext cx="425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3200" tIns="46800" rIns="432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t>20</a:t>
            </a:r>
          </a:p>
        </p:txBody>
      </p:sp>
      <p:sp>
        <p:nvSpPr>
          <p:cNvPr id="6194" name="Text Box 50"/>
          <p:cNvSpPr txBox="1">
            <a:spLocks noChangeArrowheads="1"/>
          </p:cNvSpPr>
          <p:nvPr/>
        </p:nvSpPr>
        <p:spPr bwMode="auto">
          <a:xfrm>
            <a:off x="8201025" y="5319713"/>
            <a:ext cx="425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3200" tIns="46800" rIns="432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smtClean="0">
                <a:ln>
                  <a:noFill/>
                </a:ln>
                <a:solidFill>
                  <a:srgbClr val="000066"/>
                </a:solidFill>
                <a:effectLst/>
                <a:uLnTx/>
                <a:uFillTx/>
                <a:latin typeface="Arial" panose="020B0604020202020204" pitchFamily="34" charset="0"/>
                <a:ea typeface="+mn-ea"/>
                <a:cs typeface="+mn-cs"/>
              </a:rPr>
              <a:t>40</a:t>
            </a:r>
          </a:p>
        </p:txBody>
      </p:sp>
      <p:sp>
        <p:nvSpPr>
          <p:cNvPr id="6199" name="Text Box 55"/>
          <p:cNvSpPr txBox="1">
            <a:spLocks noChangeArrowheads="1"/>
          </p:cNvSpPr>
          <p:nvPr/>
        </p:nvSpPr>
        <p:spPr bwMode="auto">
          <a:xfrm>
            <a:off x="358775" y="1389063"/>
            <a:ext cx="4054475"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57188" indent="-357188">
              <a:defRPr sz="2400">
                <a:solidFill>
                  <a:schemeClr val="tx1"/>
                </a:solidFill>
                <a:latin typeface="Times New Roman" panose="02020603050405020304" pitchFamily="18" charset="0"/>
              </a:defRPr>
            </a:lvl1pPr>
            <a:lvl2pPr marL="536575">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357188" marR="0" lvl="0" indent="-357188" algn="l" defTabSz="914400" rtl="0" eaLnBrk="0" fontAlgn="base" latinLnBrk="0" hangingPunct="0">
              <a:lnSpc>
                <a:spcPct val="100000"/>
              </a:lnSpc>
              <a:spcBef>
                <a:spcPct val="20000"/>
              </a:spcBef>
              <a:spcAft>
                <a:spcPct val="0"/>
              </a:spcAft>
              <a:buClrTx/>
              <a:buSzPct val="65000"/>
              <a:buFontTx/>
              <a:buBlip>
                <a:blip r:embed="rId4"/>
              </a:buBlip>
              <a:tabLst/>
              <a:defRPr/>
            </a:pPr>
            <a:r>
              <a:rPr kumimoji="0" lang="en-GB" altLang="en-US" sz="2400" b="0" i="0" u="none" strike="noStrike" kern="1200" cap="none" spc="0" normalizeH="0" baseline="0" noProof="0" dirty="0" smtClean="0">
                <a:ln>
                  <a:noFill/>
                </a:ln>
                <a:solidFill>
                  <a:srgbClr val="000066"/>
                </a:solidFill>
                <a:effectLst/>
                <a:uLnTx/>
                <a:uFillTx/>
                <a:latin typeface="Arial" panose="020B0604020202020204" pitchFamily="34" charset="0"/>
                <a:ea typeface="+mn-ea"/>
                <a:cs typeface="+mn-cs"/>
              </a:rPr>
              <a:t>Find its latitude.</a:t>
            </a:r>
          </a:p>
          <a:p>
            <a:pPr marL="357188" marR="0" lvl="0" indent="-357188" algn="l" defTabSz="914400" rtl="0" eaLnBrk="0" fontAlgn="base" latinLnBrk="0" hangingPunct="0">
              <a:lnSpc>
                <a:spcPct val="100000"/>
              </a:lnSpc>
              <a:spcBef>
                <a:spcPct val="20000"/>
              </a:spcBef>
              <a:spcAft>
                <a:spcPct val="0"/>
              </a:spcAft>
              <a:buClrTx/>
              <a:buSzPct val="65000"/>
              <a:buFontTx/>
              <a:buBlip>
                <a:blip r:embed="rId4"/>
              </a:buBlip>
              <a:tabLst/>
              <a:defRPr/>
            </a:pPr>
            <a:r>
              <a:rPr kumimoji="0" lang="en-GB" altLang="en-US" sz="2400" b="0" i="0" u="none" strike="noStrike" kern="1200" cap="none" spc="0" normalizeH="0" baseline="0" noProof="0" dirty="0" smtClean="0">
                <a:ln>
                  <a:noFill/>
                </a:ln>
                <a:solidFill>
                  <a:srgbClr val="010066"/>
                </a:solidFill>
                <a:effectLst/>
                <a:uLnTx/>
                <a:uFillTx/>
                <a:latin typeface="Arial" panose="020B0604020202020204" pitchFamily="34" charset="0"/>
                <a:ea typeface="+mn-ea"/>
                <a:cs typeface="+mn-cs"/>
              </a:rPr>
              <a:t>The latitude is </a:t>
            </a:r>
            <a:r>
              <a:rPr kumimoji="0" lang="en-GB" altLang="en-US" sz="2400" b="1" i="0" u="none" strike="noStrike" kern="1200" cap="none" spc="0" normalizeH="0" baseline="0" noProof="0" dirty="0" smtClean="0">
                <a:ln>
                  <a:noFill/>
                </a:ln>
                <a:solidFill>
                  <a:srgbClr val="FF6600"/>
                </a:solidFill>
                <a:effectLst/>
                <a:uLnTx/>
                <a:uFillTx/>
                <a:latin typeface="Arial" panose="020B0604020202020204" pitchFamily="34" charset="0"/>
                <a:ea typeface="+mn-ea"/>
                <a:cs typeface="+mn-cs"/>
              </a:rPr>
              <a:t>20</a:t>
            </a:r>
            <a:r>
              <a:rPr kumimoji="0" lang="en-US" altLang="en-US" sz="2400" b="1" i="0" u="none" strike="noStrike" kern="1200" cap="none" spc="0" normalizeH="0" baseline="0" noProof="0" dirty="0" smtClean="0">
                <a:ln>
                  <a:noFill/>
                </a:ln>
                <a:solidFill>
                  <a:srgbClr val="FF6600"/>
                </a:solidFill>
                <a:effectLst/>
                <a:uLnTx/>
                <a:uFillTx/>
                <a:latin typeface="Arial" panose="020B0604020202020204" pitchFamily="34" charset="0"/>
                <a:ea typeface="+mn-ea"/>
                <a:cs typeface="+mn-cs"/>
              </a:rPr>
              <a:t>°S</a:t>
            </a:r>
            <a:r>
              <a:rPr kumimoji="0" lang="en-US" altLang="en-US" sz="2400" b="0" i="0" u="none" strike="noStrike" kern="1200" cap="none" spc="0" normalizeH="0" baseline="0" noProof="0" dirty="0" smtClean="0">
                <a:ln>
                  <a:noFill/>
                </a:ln>
                <a:solidFill>
                  <a:srgbClr val="010066"/>
                </a:solidFill>
                <a:effectLst/>
                <a:uLnTx/>
                <a:uFillTx/>
                <a:latin typeface="Arial" panose="020B0604020202020204" pitchFamily="34" charset="0"/>
                <a:ea typeface="+mn-ea"/>
                <a:cs typeface="+mn-cs"/>
              </a:rPr>
              <a:t>.</a:t>
            </a:r>
            <a:r>
              <a:rPr kumimoji="0" lang="en-GB" altLang="en-US" sz="2400" b="0" i="0" u="none" strike="noStrike" kern="1200" cap="none" spc="0" normalizeH="0" baseline="0" noProof="0" dirty="0" smtClean="0">
                <a:ln>
                  <a:noFill/>
                </a:ln>
                <a:solidFill>
                  <a:srgbClr val="010066"/>
                </a:solidFill>
                <a:effectLst/>
                <a:uLnTx/>
                <a:uFillTx/>
                <a:latin typeface="Arial" panose="020B0604020202020204" pitchFamily="34" charset="0"/>
                <a:ea typeface="+mn-ea"/>
                <a:cs typeface="+mn-cs"/>
              </a:rPr>
              <a:t> A is 20</a:t>
            </a:r>
            <a:r>
              <a:rPr kumimoji="0" lang="en-US" altLang="en-US" sz="2400" b="0" i="0" u="none" strike="noStrike" kern="1200" cap="none" spc="0" normalizeH="0" baseline="0" noProof="0" dirty="0" smtClean="0">
                <a:ln>
                  <a:noFill/>
                </a:ln>
                <a:solidFill>
                  <a:srgbClr val="010066"/>
                </a:solidFill>
                <a:effectLst/>
                <a:uLnTx/>
                <a:uFillTx/>
                <a:latin typeface="Arial" panose="020B0604020202020204" pitchFamily="34" charset="0"/>
                <a:ea typeface="+mn-ea"/>
                <a:cs typeface="+mn-cs"/>
              </a:rPr>
              <a:t>°</a:t>
            </a:r>
            <a:r>
              <a:rPr kumimoji="0" lang="en-GB" altLang="en-US" sz="2400" b="0" i="0" u="none" strike="noStrike" kern="1200" cap="none" spc="0" normalizeH="0" baseline="0" noProof="0" dirty="0" smtClean="0">
                <a:ln>
                  <a:noFill/>
                </a:ln>
                <a:solidFill>
                  <a:srgbClr val="010066"/>
                </a:solidFill>
                <a:effectLst/>
                <a:uLnTx/>
                <a:uFillTx/>
                <a:latin typeface="Arial" panose="020B0604020202020204" pitchFamily="34" charset="0"/>
                <a:ea typeface="+mn-ea"/>
                <a:cs typeface="+mn-cs"/>
              </a:rPr>
              <a:t> south of the equator.</a:t>
            </a:r>
          </a:p>
          <a:p>
            <a:pPr marL="357188" marR="0" lvl="0" indent="-357188" algn="l" defTabSz="914400" rtl="0" eaLnBrk="0" fontAlgn="base" latinLnBrk="0" hangingPunct="0">
              <a:lnSpc>
                <a:spcPct val="100000"/>
              </a:lnSpc>
              <a:spcBef>
                <a:spcPct val="20000"/>
              </a:spcBef>
              <a:spcAft>
                <a:spcPct val="0"/>
              </a:spcAft>
              <a:buClrTx/>
              <a:buSzPct val="65000"/>
              <a:buFontTx/>
              <a:buBlip>
                <a:blip r:embed="rId4"/>
              </a:buBlip>
              <a:tabLst/>
              <a:defRPr/>
            </a:pPr>
            <a:r>
              <a:rPr kumimoji="0" lang="en-GB" altLang="en-US" sz="2400" b="0" i="0" u="none" strike="noStrike" kern="1200" cap="none" spc="0" normalizeH="0" baseline="0" noProof="0" dirty="0" smtClean="0">
                <a:ln>
                  <a:noFill/>
                </a:ln>
                <a:solidFill>
                  <a:srgbClr val="000066"/>
                </a:solidFill>
                <a:effectLst/>
                <a:uLnTx/>
                <a:uFillTx/>
                <a:latin typeface="Arial" panose="020B0604020202020204" pitchFamily="34" charset="0"/>
                <a:ea typeface="+mn-ea"/>
                <a:cs typeface="+mn-cs"/>
              </a:rPr>
              <a:t>Find its longitude.</a:t>
            </a:r>
          </a:p>
          <a:p>
            <a:pPr marL="357188" marR="0" lvl="0" indent="-357188" algn="l" defTabSz="914400" rtl="0" eaLnBrk="0" fontAlgn="base" latinLnBrk="0" hangingPunct="0">
              <a:lnSpc>
                <a:spcPct val="100000"/>
              </a:lnSpc>
              <a:spcBef>
                <a:spcPct val="20000"/>
              </a:spcBef>
              <a:spcAft>
                <a:spcPct val="0"/>
              </a:spcAft>
              <a:buClrTx/>
              <a:buSzPct val="65000"/>
              <a:buFontTx/>
              <a:buBlip>
                <a:blip r:embed="rId4"/>
              </a:buBlip>
              <a:tabLst/>
              <a:defRPr/>
            </a:pPr>
            <a:r>
              <a:rPr kumimoji="0" lang="en-GB" altLang="en-US" sz="2400" b="0" i="0" u="none" strike="noStrike" kern="1200" cap="none" spc="0" normalizeH="0" baseline="0" noProof="0" dirty="0" smtClean="0">
                <a:ln>
                  <a:noFill/>
                </a:ln>
                <a:solidFill>
                  <a:srgbClr val="010066"/>
                </a:solidFill>
                <a:effectLst/>
                <a:uLnTx/>
                <a:uFillTx/>
                <a:latin typeface="Arial" panose="020B0604020202020204" pitchFamily="34" charset="0"/>
                <a:ea typeface="+mn-ea"/>
                <a:cs typeface="+mn-cs"/>
              </a:rPr>
              <a:t>The longitude is </a:t>
            </a:r>
            <a:r>
              <a:rPr kumimoji="0" lang="en-GB" altLang="en-US" sz="2400" b="1" i="0" u="none" strike="noStrike" kern="1200" cap="none" spc="0" normalizeH="0" baseline="0" noProof="0" dirty="0" smtClean="0">
                <a:ln>
                  <a:noFill/>
                </a:ln>
                <a:solidFill>
                  <a:srgbClr val="FF6600"/>
                </a:solidFill>
                <a:effectLst/>
                <a:uLnTx/>
                <a:uFillTx/>
                <a:latin typeface="Arial" panose="020B0604020202020204" pitchFamily="34" charset="0"/>
                <a:ea typeface="+mn-ea"/>
                <a:cs typeface="+mn-cs"/>
              </a:rPr>
              <a:t>20</a:t>
            </a:r>
            <a:r>
              <a:rPr kumimoji="0" lang="en-US" altLang="en-US" sz="2400" b="1" i="0" u="none" strike="noStrike" kern="1200" cap="none" spc="0" normalizeH="0" baseline="0" noProof="0" dirty="0" smtClean="0">
                <a:ln>
                  <a:noFill/>
                </a:ln>
                <a:solidFill>
                  <a:srgbClr val="FF6600"/>
                </a:solidFill>
                <a:effectLst/>
                <a:uLnTx/>
                <a:uFillTx/>
                <a:latin typeface="Arial" panose="020B0604020202020204" pitchFamily="34" charset="0"/>
                <a:ea typeface="+mn-ea"/>
                <a:cs typeface="+mn-cs"/>
              </a:rPr>
              <a:t>°</a:t>
            </a:r>
            <a:r>
              <a:rPr kumimoji="0" lang="en-GB" altLang="en-US" sz="2400" b="1" i="0" u="none" strike="noStrike" kern="1200" cap="none" spc="0" normalizeH="0" baseline="0" noProof="0" dirty="0" smtClean="0">
                <a:ln>
                  <a:noFill/>
                </a:ln>
                <a:solidFill>
                  <a:srgbClr val="FF6600"/>
                </a:solidFill>
                <a:effectLst/>
                <a:uLnTx/>
                <a:uFillTx/>
                <a:latin typeface="Arial" panose="020B0604020202020204" pitchFamily="34" charset="0"/>
                <a:ea typeface="+mn-ea"/>
                <a:cs typeface="+mn-cs"/>
              </a:rPr>
              <a:t>W</a:t>
            </a:r>
            <a:r>
              <a:rPr kumimoji="0" lang="en-GB" altLang="en-US" sz="2400" b="0" i="0" u="none" strike="noStrike" kern="1200" cap="none" spc="0" normalizeH="0" baseline="0" noProof="0" dirty="0" smtClean="0">
                <a:ln>
                  <a:noFill/>
                </a:ln>
                <a:solidFill>
                  <a:srgbClr val="010066"/>
                </a:solidFill>
                <a:effectLst/>
                <a:uLnTx/>
                <a:uFillTx/>
                <a:latin typeface="Arial" panose="020B0604020202020204" pitchFamily="34" charset="0"/>
                <a:ea typeface="+mn-ea"/>
                <a:cs typeface="+mn-cs"/>
              </a:rPr>
              <a:t>.      A is 20</a:t>
            </a:r>
            <a:r>
              <a:rPr kumimoji="0" lang="en-US" altLang="en-US" sz="2400" b="0" i="0" u="none" strike="noStrike" kern="1200" cap="none" spc="0" normalizeH="0" baseline="0" noProof="0" dirty="0" smtClean="0">
                <a:ln>
                  <a:noFill/>
                </a:ln>
                <a:solidFill>
                  <a:srgbClr val="010066"/>
                </a:solidFill>
                <a:effectLst/>
                <a:uLnTx/>
                <a:uFillTx/>
                <a:latin typeface="Arial" panose="020B0604020202020204" pitchFamily="34" charset="0"/>
                <a:ea typeface="+mn-ea"/>
                <a:cs typeface="+mn-cs"/>
              </a:rPr>
              <a:t>°</a:t>
            </a:r>
            <a:r>
              <a:rPr kumimoji="0" lang="en-GB" altLang="en-US" sz="2400" b="0" i="0" u="none" strike="noStrike" kern="1200" cap="none" spc="0" normalizeH="0" baseline="0" noProof="0" dirty="0" smtClean="0">
                <a:ln>
                  <a:noFill/>
                </a:ln>
                <a:solidFill>
                  <a:srgbClr val="010066"/>
                </a:solidFill>
                <a:effectLst/>
                <a:uLnTx/>
                <a:uFillTx/>
                <a:latin typeface="Arial" panose="020B0604020202020204" pitchFamily="34" charset="0"/>
                <a:ea typeface="+mn-ea"/>
                <a:cs typeface="+mn-cs"/>
              </a:rPr>
              <a:t> west of the     Prime Meridian.</a:t>
            </a:r>
          </a:p>
          <a:p>
            <a:pPr marL="357188" marR="0" lvl="0" indent="-357188" algn="l" defTabSz="914400" rtl="0" eaLnBrk="0" fontAlgn="base" latinLnBrk="0" hangingPunct="0">
              <a:lnSpc>
                <a:spcPct val="100000"/>
              </a:lnSpc>
              <a:spcBef>
                <a:spcPct val="20000"/>
              </a:spcBef>
              <a:spcAft>
                <a:spcPct val="0"/>
              </a:spcAft>
              <a:buClrTx/>
              <a:buSzPct val="65000"/>
              <a:buFontTx/>
              <a:buBlip>
                <a:blip r:embed="rId4"/>
              </a:buBlip>
              <a:tabLst/>
              <a:defRPr/>
            </a:pPr>
            <a:r>
              <a:rPr kumimoji="0" lang="en-GB" altLang="en-US" sz="2400" b="0" i="0" u="none" strike="noStrike" kern="1200" cap="none" spc="0" normalizeH="0" baseline="0" noProof="0" dirty="0" smtClean="0">
                <a:ln>
                  <a:noFill/>
                </a:ln>
                <a:solidFill>
                  <a:srgbClr val="000066"/>
                </a:solidFill>
                <a:effectLst/>
                <a:uLnTx/>
                <a:uFillTx/>
                <a:latin typeface="Arial" panose="020B0604020202020204" pitchFamily="34" charset="0"/>
                <a:ea typeface="+mn-ea"/>
                <a:cs typeface="+mn-cs"/>
              </a:rPr>
              <a:t>Combine the values for latitude and longitude.</a:t>
            </a:r>
          </a:p>
          <a:p>
            <a:pPr marL="357188" marR="0" lvl="0" indent="-357188" algn="l" defTabSz="914400" rtl="0" eaLnBrk="0" fontAlgn="base" latinLnBrk="0" hangingPunct="0">
              <a:lnSpc>
                <a:spcPct val="100000"/>
              </a:lnSpc>
              <a:spcBef>
                <a:spcPct val="20000"/>
              </a:spcBef>
              <a:spcAft>
                <a:spcPct val="0"/>
              </a:spcAft>
              <a:buClrTx/>
              <a:buSzPct val="65000"/>
              <a:buFontTx/>
              <a:buBlip>
                <a:blip r:embed="rId4"/>
              </a:buBlip>
              <a:tabLst/>
              <a:defRPr/>
            </a:pPr>
            <a:r>
              <a:rPr kumimoji="0" lang="en-GB" altLang="en-US" sz="2400" b="0" i="0" u="none" strike="noStrike" kern="1200" cap="none" spc="0" normalizeH="0" baseline="0" noProof="0" dirty="0" smtClean="0">
                <a:ln>
                  <a:noFill/>
                </a:ln>
                <a:solidFill>
                  <a:srgbClr val="010066"/>
                </a:solidFill>
                <a:effectLst/>
                <a:uLnTx/>
                <a:uFillTx/>
                <a:latin typeface="Arial" panose="020B0604020202020204" pitchFamily="34" charset="0"/>
                <a:ea typeface="+mn-ea"/>
                <a:cs typeface="+mn-cs"/>
              </a:rPr>
              <a:t>The latitude and longitude of A is </a:t>
            </a:r>
            <a:r>
              <a:rPr kumimoji="0" lang="en-GB" altLang="en-US" sz="2400" b="1" i="0" u="none" strike="noStrike" kern="1200" cap="none" spc="0" normalizeH="0" baseline="0" noProof="0" dirty="0" smtClean="0">
                <a:ln>
                  <a:noFill/>
                </a:ln>
                <a:solidFill>
                  <a:srgbClr val="FF6600"/>
                </a:solidFill>
                <a:effectLst/>
                <a:uLnTx/>
                <a:uFillTx/>
                <a:latin typeface="Arial" panose="020B0604020202020204" pitchFamily="34" charset="0"/>
                <a:ea typeface="+mn-ea"/>
                <a:cs typeface="+mn-cs"/>
              </a:rPr>
              <a:t>20</a:t>
            </a:r>
            <a:r>
              <a:rPr kumimoji="0" lang="en-US" altLang="en-US" sz="2400" b="1" i="0" u="none" strike="noStrike" kern="1200" cap="none" spc="0" normalizeH="0" baseline="0" noProof="0" dirty="0" smtClean="0">
                <a:ln>
                  <a:noFill/>
                </a:ln>
                <a:solidFill>
                  <a:srgbClr val="FF6600"/>
                </a:solidFill>
                <a:effectLst/>
                <a:uLnTx/>
                <a:uFillTx/>
                <a:latin typeface="Arial" panose="020B0604020202020204" pitchFamily="34" charset="0"/>
                <a:ea typeface="+mn-ea"/>
                <a:cs typeface="+mn-cs"/>
              </a:rPr>
              <a:t>°</a:t>
            </a:r>
            <a:r>
              <a:rPr kumimoji="0" lang="en-GB" altLang="en-US" sz="2400" b="1" i="0" u="none" strike="noStrike" kern="1200" cap="none" spc="0" normalizeH="0" baseline="0" noProof="0" dirty="0" smtClean="0">
                <a:ln>
                  <a:noFill/>
                </a:ln>
                <a:solidFill>
                  <a:srgbClr val="FF6600"/>
                </a:solidFill>
                <a:effectLst/>
                <a:uLnTx/>
                <a:uFillTx/>
                <a:latin typeface="Arial" panose="020B0604020202020204" pitchFamily="34" charset="0"/>
                <a:ea typeface="+mn-ea"/>
                <a:cs typeface="+mn-cs"/>
              </a:rPr>
              <a:t>S 20</a:t>
            </a:r>
            <a:r>
              <a:rPr kumimoji="0" lang="en-US" altLang="en-US" sz="2400" b="1" i="0" u="none" strike="noStrike" kern="1200" cap="none" spc="0" normalizeH="0" baseline="0" noProof="0" dirty="0" smtClean="0">
                <a:ln>
                  <a:noFill/>
                </a:ln>
                <a:solidFill>
                  <a:srgbClr val="FF6600"/>
                </a:solidFill>
                <a:effectLst/>
                <a:uLnTx/>
                <a:uFillTx/>
                <a:latin typeface="Arial" panose="020B0604020202020204" pitchFamily="34" charset="0"/>
                <a:ea typeface="+mn-ea"/>
                <a:cs typeface="+mn-cs"/>
              </a:rPr>
              <a:t>°</a:t>
            </a:r>
            <a:r>
              <a:rPr kumimoji="0" lang="en-GB" altLang="en-US" sz="2400" b="1" i="0" u="none" strike="noStrike" kern="1200" cap="none" spc="0" normalizeH="0" baseline="0" noProof="0" dirty="0" smtClean="0">
                <a:ln>
                  <a:noFill/>
                </a:ln>
                <a:solidFill>
                  <a:srgbClr val="FF6600"/>
                </a:solidFill>
                <a:effectLst/>
                <a:uLnTx/>
                <a:uFillTx/>
                <a:latin typeface="Arial" panose="020B0604020202020204" pitchFamily="34" charset="0"/>
                <a:ea typeface="+mn-ea"/>
                <a:cs typeface="+mn-cs"/>
              </a:rPr>
              <a:t>W</a:t>
            </a:r>
            <a:r>
              <a:rPr kumimoji="0" lang="en-GB" altLang="en-US" sz="2400" b="0" i="0" u="none" strike="noStrike" kern="1200" cap="none" spc="0" normalizeH="0" baseline="0" noProof="0" dirty="0" smtClean="0">
                <a:ln>
                  <a:noFill/>
                </a:ln>
                <a:solidFill>
                  <a:srgbClr val="010066"/>
                </a:solidFill>
                <a:effectLst/>
                <a:uLnTx/>
                <a:uFillTx/>
                <a:latin typeface="Arial" panose="020B0604020202020204" pitchFamily="34" charset="0"/>
                <a:ea typeface="+mn-ea"/>
                <a:cs typeface="+mn-cs"/>
              </a:rPr>
              <a:t>.</a:t>
            </a:r>
            <a:endParaRPr kumimoji="0" lang="en-GB" altLang="en-US" sz="2400" b="0" i="0" u="none" strike="noStrike" kern="1200" cap="none" spc="0" normalizeH="0" baseline="0" noProof="0" dirty="0" smtClean="0">
              <a:ln>
                <a:noFill/>
              </a:ln>
              <a:solidFill>
                <a:srgbClr val="000066"/>
              </a:solidFill>
              <a:effectLst/>
              <a:uLnTx/>
              <a:uFillTx/>
              <a:latin typeface="Arial" panose="020B0604020202020204" pitchFamily="34" charset="0"/>
              <a:ea typeface="+mn-ea"/>
              <a:cs typeface="+mn-cs"/>
            </a:endParaRPr>
          </a:p>
        </p:txBody>
      </p:sp>
      <p:sp>
        <p:nvSpPr>
          <p:cNvPr id="6206" name="Line 62"/>
          <p:cNvSpPr>
            <a:spLocks noChangeShapeType="1"/>
          </p:cNvSpPr>
          <p:nvPr/>
        </p:nvSpPr>
        <p:spPr bwMode="auto">
          <a:xfrm rot="-5400000">
            <a:off x="5536406" y="3350419"/>
            <a:ext cx="3906838" cy="0"/>
          </a:xfrm>
          <a:prstGeom prst="line">
            <a:avLst/>
          </a:prstGeom>
          <a:noFill/>
          <a:ln w="25400">
            <a:solidFill>
              <a:srgbClr val="0000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sp>
        <p:nvSpPr>
          <p:cNvPr id="6213" name="Rectangle 69"/>
          <p:cNvSpPr>
            <a:spLocks noChangeArrowheads="1"/>
          </p:cNvSpPr>
          <p:nvPr/>
        </p:nvSpPr>
        <p:spPr bwMode="auto">
          <a:xfrm>
            <a:off x="1520825" y="5984875"/>
            <a:ext cx="6061075" cy="584200"/>
          </a:xfrm>
          <a:prstGeom prst="rect">
            <a:avLst/>
          </a:prstGeom>
          <a:solidFill>
            <a:srgbClr val="FFF7D5"/>
          </a:solidFill>
          <a:ln>
            <a:noFill/>
          </a:ln>
          <a:effectLst>
            <a:outerShdw dist="71842" dir="2700000" algn="ctr" rotWithShape="0">
              <a:schemeClr val="bg2">
                <a:alpha val="50000"/>
              </a:scheme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lIns="90000" tIns="46800" rIns="90000" bIns="4680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sp>
        <p:nvSpPr>
          <p:cNvPr id="6149" name="Rectangle 5"/>
          <p:cNvSpPr>
            <a:spLocks noChangeArrowheads="1"/>
          </p:cNvSpPr>
          <p:nvPr/>
        </p:nvSpPr>
        <p:spPr bwMode="auto">
          <a:xfrm>
            <a:off x="1639888" y="6035675"/>
            <a:ext cx="5938837" cy="457200"/>
          </a:xfrm>
          <a:prstGeom prst="rect">
            <a:avLst/>
          </a:prstGeom>
          <a:noFill/>
          <a:ln>
            <a:noFill/>
          </a:ln>
          <a:effectLst/>
          <a:extLst>
            <a:ext uri="{909E8E84-426E-40DD-AFC4-6F175D3DCCD1}">
              <a14:hiddenFill xmlns:a14="http://schemas.microsoft.com/office/drawing/2010/main">
                <a:solidFill>
                  <a:srgbClr val="660066"/>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400" b="0" i="0" u="none" strike="noStrike" kern="1200" cap="none" spc="0" normalizeH="0" baseline="0" noProof="0" smtClean="0">
                <a:ln>
                  <a:noFill/>
                </a:ln>
                <a:solidFill>
                  <a:srgbClr val="010066"/>
                </a:solidFill>
                <a:effectLst/>
                <a:uLnTx/>
                <a:uFillTx/>
                <a:latin typeface="Arial" panose="020B0604020202020204" pitchFamily="34" charset="0"/>
                <a:ea typeface="+mn-ea"/>
                <a:cs typeface="+mn-cs"/>
              </a:rPr>
              <a:t>Always write</a:t>
            </a:r>
            <a:r>
              <a:rPr kumimoji="0" lang="en-GB" altLang="en-US" sz="2400" b="1" i="0" u="none" strike="noStrike" kern="1200" cap="none" spc="0" normalizeH="0" baseline="0" noProof="0" smtClean="0">
                <a:ln>
                  <a:noFill/>
                </a:ln>
                <a:solidFill>
                  <a:srgbClr val="010066"/>
                </a:solidFill>
                <a:effectLst/>
                <a:uLnTx/>
                <a:uFillTx/>
                <a:latin typeface="Arial" panose="020B0604020202020204" pitchFamily="34" charset="0"/>
                <a:ea typeface="+mn-ea"/>
                <a:cs typeface="+mn-cs"/>
              </a:rPr>
              <a:t> latitude </a:t>
            </a:r>
            <a:r>
              <a:rPr kumimoji="0" lang="en-GB" altLang="en-US" sz="2400" b="0" i="0" u="none" strike="noStrike" kern="1200" cap="none" spc="0" normalizeH="0" baseline="0" noProof="0" smtClean="0">
                <a:ln>
                  <a:noFill/>
                </a:ln>
                <a:solidFill>
                  <a:srgbClr val="010066"/>
                </a:solidFill>
                <a:effectLst/>
                <a:uLnTx/>
                <a:uFillTx/>
                <a:latin typeface="Arial" panose="020B0604020202020204" pitchFamily="34" charset="0"/>
                <a:ea typeface="+mn-ea"/>
                <a:cs typeface="+mn-cs"/>
              </a:rPr>
              <a:t>values first.</a:t>
            </a:r>
          </a:p>
        </p:txBody>
      </p:sp>
      <p:sp>
        <p:nvSpPr>
          <p:cNvPr id="6205" name="Line 61"/>
          <p:cNvSpPr>
            <a:spLocks noChangeShapeType="1"/>
          </p:cNvSpPr>
          <p:nvPr/>
        </p:nvSpPr>
        <p:spPr bwMode="auto">
          <a:xfrm>
            <a:off x="5126038" y="3375025"/>
            <a:ext cx="3763962" cy="0"/>
          </a:xfrm>
          <a:prstGeom prst="line">
            <a:avLst/>
          </a:prstGeom>
          <a:noFill/>
          <a:ln w="254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smtClean="0">
              <a:ln>
                <a:noFill/>
              </a:ln>
              <a:solidFill>
                <a:srgbClr val="00006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202174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99">
                                            <p:txEl>
                                              <p:pRg st="0" end="0"/>
                                            </p:txEl>
                                          </p:spTgt>
                                        </p:tgtEl>
                                        <p:attrNameLst>
                                          <p:attrName>style.visibility</p:attrName>
                                        </p:attrNameLst>
                                      </p:cBhvr>
                                      <p:to>
                                        <p:strVal val="visible"/>
                                      </p:to>
                                    </p:set>
                                    <p:animEffect transition="in" filter="fade">
                                      <p:cBhvr>
                                        <p:cTn id="7" dur="500"/>
                                        <p:tgtEl>
                                          <p:spTgt spid="61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199">
                                            <p:txEl>
                                              <p:pRg st="1" end="1"/>
                                            </p:txEl>
                                          </p:spTgt>
                                        </p:tgtEl>
                                        <p:attrNameLst>
                                          <p:attrName>style.visibility</p:attrName>
                                        </p:attrNameLst>
                                      </p:cBhvr>
                                      <p:to>
                                        <p:strVal val="visible"/>
                                      </p:to>
                                    </p:set>
                                    <p:animEffect transition="in" filter="fade">
                                      <p:cBhvr>
                                        <p:cTn id="12" dur="500"/>
                                        <p:tgtEl>
                                          <p:spTgt spid="6199">
                                            <p:txEl>
                                              <p:pRg st="1" end="1"/>
                                            </p:txEl>
                                          </p:spTgt>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6205"/>
                                        </p:tgtEl>
                                        <p:attrNameLst>
                                          <p:attrName>style.visibility</p:attrName>
                                        </p:attrNameLst>
                                      </p:cBhvr>
                                      <p:to>
                                        <p:strVal val="visible"/>
                                      </p:to>
                                    </p:set>
                                    <p:animEffect transition="in" filter="wipe(left)">
                                      <p:cBhvr>
                                        <p:cTn id="16" dur="500"/>
                                        <p:tgtEl>
                                          <p:spTgt spid="6205"/>
                                        </p:tgtEl>
                                      </p:cBhvr>
                                    </p:animEffect>
                                  </p:childTnLst>
                                </p:cTn>
                              </p:par>
                            </p:childTnLst>
                          </p:cTn>
                        </p:par>
                        <p:par>
                          <p:cTn id="17" fill="hold" nodeType="afterGroup">
                            <p:stCondLst>
                              <p:cond delay="1000"/>
                            </p:stCondLst>
                            <p:childTnLst>
                              <p:par>
                                <p:cTn id="18" presetID="22" presetClass="entr" presetSubtype="1" fill="hold" nodeType="afterEffect">
                                  <p:stCondLst>
                                    <p:cond delay="0"/>
                                  </p:stCondLst>
                                  <p:childTnLst>
                                    <p:set>
                                      <p:cBhvr>
                                        <p:cTn id="19" dur="1" fill="hold">
                                          <p:stCondLst>
                                            <p:cond delay="0"/>
                                          </p:stCondLst>
                                        </p:cTn>
                                        <p:tgtEl>
                                          <p:spTgt spid="6152"/>
                                        </p:tgtEl>
                                        <p:attrNameLst>
                                          <p:attrName>style.visibility</p:attrName>
                                        </p:attrNameLst>
                                      </p:cBhvr>
                                      <p:to>
                                        <p:strVal val="visible"/>
                                      </p:to>
                                    </p:set>
                                    <p:animEffect transition="in" filter="wipe(up)">
                                      <p:cBhvr>
                                        <p:cTn id="20" dur="500"/>
                                        <p:tgtEl>
                                          <p:spTgt spid="615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6199">
                                            <p:txEl>
                                              <p:pRg st="2" end="2"/>
                                            </p:txEl>
                                          </p:spTgt>
                                        </p:tgtEl>
                                        <p:attrNameLst>
                                          <p:attrName>style.visibility</p:attrName>
                                        </p:attrNameLst>
                                      </p:cBhvr>
                                      <p:to>
                                        <p:strVal val="visible"/>
                                      </p:to>
                                    </p:set>
                                    <p:animEffect transition="in" filter="fade">
                                      <p:cBhvr>
                                        <p:cTn id="25" dur="500"/>
                                        <p:tgtEl>
                                          <p:spTgt spid="6199">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6199">
                                            <p:txEl>
                                              <p:pRg st="3" end="3"/>
                                            </p:txEl>
                                          </p:spTgt>
                                        </p:tgtEl>
                                        <p:attrNameLst>
                                          <p:attrName>style.visibility</p:attrName>
                                        </p:attrNameLst>
                                      </p:cBhvr>
                                      <p:to>
                                        <p:strVal val="visible"/>
                                      </p:to>
                                    </p:set>
                                    <p:animEffect transition="in" filter="fade">
                                      <p:cBhvr>
                                        <p:cTn id="30" dur="500"/>
                                        <p:tgtEl>
                                          <p:spTgt spid="6199">
                                            <p:txEl>
                                              <p:pRg st="3" end="3"/>
                                            </p:txEl>
                                          </p:spTgt>
                                        </p:tgtEl>
                                      </p:cBhvr>
                                    </p:animEffect>
                                  </p:childTnLst>
                                </p:cTn>
                              </p:par>
                            </p:childTnLst>
                          </p:cTn>
                        </p:par>
                        <p:par>
                          <p:cTn id="31" fill="hold" nodeType="afterGroup">
                            <p:stCondLst>
                              <p:cond delay="500"/>
                            </p:stCondLst>
                            <p:childTnLst>
                              <p:par>
                                <p:cTn id="32" presetID="22" presetClass="entr" presetSubtype="1" fill="hold" nodeType="afterEffect">
                                  <p:stCondLst>
                                    <p:cond delay="0"/>
                                  </p:stCondLst>
                                  <p:childTnLst>
                                    <p:set>
                                      <p:cBhvr>
                                        <p:cTn id="33" dur="1" fill="hold">
                                          <p:stCondLst>
                                            <p:cond delay="0"/>
                                          </p:stCondLst>
                                        </p:cTn>
                                        <p:tgtEl>
                                          <p:spTgt spid="6206"/>
                                        </p:tgtEl>
                                        <p:attrNameLst>
                                          <p:attrName>style.visibility</p:attrName>
                                        </p:attrNameLst>
                                      </p:cBhvr>
                                      <p:to>
                                        <p:strVal val="visible"/>
                                      </p:to>
                                    </p:set>
                                    <p:animEffect transition="in" filter="wipe(up)">
                                      <p:cBhvr>
                                        <p:cTn id="34" dur="500"/>
                                        <p:tgtEl>
                                          <p:spTgt spid="6206"/>
                                        </p:tgtEl>
                                      </p:cBhvr>
                                    </p:animEffect>
                                  </p:childTnLst>
                                </p:cTn>
                              </p:par>
                            </p:childTnLst>
                          </p:cTn>
                        </p:par>
                        <p:par>
                          <p:cTn id="35" fill="hold" nodeType="afterGroup">
                            <p:stCondLst>
                              <p:cond delay="1000"/>
                            </p:stCondLst>
                            <p:childTnLst>
                              <p:par>
                                <p:cTn id="36" presetID="22" presetClass="entr" presetSubtype="2" fill="hold" nodeType="afterEffect">
                                  <p:stCondLst>
                                    <p:cond delay="0"/>
                                  </p:stCondLst>
                                  <p:childTnLst>
                                    <p:set>
                                      <p:cBhvr>
                                        <p:cTn id="37" dur="1" fill="hold">
                                          <p:stCondLst>
                                            <p:cond delay="0"/>
                                          </p:stCondLst>
                                        </p:cTn>
                                        <p:tgtEl>
                                          <p:spTgt spid="6151"/>
                                        </p:tgtEl>
                                        <p:attrNameLst>
                                          <p:attrName>style.visibility</p:attrName>
                                        </p:attrNameLst>
                                      </p:cBhvr>
                                      <p:to>
                                        <p:strVal val="visible"/>
                                      </p:to>
                                    </p:set>
                                    <p:animEffect transition="in" filter="wipe(right)">
                                      <p:cBhvr>
                                        <p:cTn id="38" dur="500"/>
                                        <p:tgtEl>
                                          <p:spTgt spid="615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6199">
                                            <p:txEl>
                                              <p:pRg st="4" end="4"/>
                                            </p:txEl>
                                          </p:spTgt>
                                        </p:tgtEl>
                                        <p:attrNameLst>
                                          <p:attrName>style.visibility</p:attrName>
                                        </p:attrNameLst>
                                      </p:cBhvr>
                                      <p:to>
                                        <p:strVal val="visible"/>
                                      </p:to>
                                    </p:set>
                                    <p:animEffect transition="in" filter="fade">
                                      <p:cBhvr>
                                        <p:cTn id="43" dur="500"/>
                                        <p:tgtEl>
                                          <p:spTgt spid="6199">
                                            <p:txEl>
                                              <p:pRg st="4" end="4"/>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6199">
                                            <p:txEl>
                                              <p:pRg st="5" end="5"/>
                                            </p:txEl>
                                          </p:spTgt>
                                        </p:tgtEl>
                                        <p:attrNameLst>
                                          <p:attrName>style.visibility</p:attrName>
                                        </p:attrNameLst>
                                      </p:cBhvr>
                                      <p:to>
                                        <p:strVal val="visible"/>
                                      </p:to>
                                    </p:set>
                                    <p:animEffect transition="in" filter="fade">
                                      <p:cBhvr>
                                        <p:cTn id="48" dur="500"/>
                                        <p:tgtEl>
                                          <p:spTgt spid="6199">
                                            <p:txEl>
                                              <p:pRg st="5" end="5"/>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nodeType="clickEffect">
                                  <p:stCondLst>
                                    <p:cond delay="0"/>
                                  </p:stCondLst>
                                  <p:childTnLst>
                                    <p:set>
                                      <p:cBhvr>
                                        <p:cTn id="52" dur="1" fill="hold">
                                          <p:stCondLst>
                                            <p:cond delay="0"/>
                                          </p:stCondLst>
                                        </p:cTn>
                                        <p:tgtEl>
                                          <p:spTgt spid="6213"/>
                                        </p:tgtEl>
                                        <p:attrNameLst>
                                          <p:attrName>style.visibility</p:attrName>
                                        </p:attrNameLst>
                                      </p:cBhvr>
                                      <p:to>
                                        <p:strVal val="visible"/>
                                      </p:to>
                                    </p:set>
                                    <p:anim calcmode="lin" valueType="num">
                                      <p:cBhvr additive="base">
                                        <p:cTn id="53" dur="500" fill="hold"/>
                                        <p:tgtEl>
                                          <p:spTgt spid="6213"/>
                                        </p:tgtEl>
                                        <p:attrNameLst>
                                          <p:attrName>ppt_x</p:attrName>
                                        </p:attrNameLst>
                                      </p:cBhvr>
                                      <p:tavLst>
                                        <p:tav tm="0">
                                          <p:val>
                                            <p:strVal val="0-#ppt_w/2"/>
                                          </p:val>
                                        </p:tav>
                                        <p:tav tm="100000">
                                          <p:val>
                                            <p:strVal val="#ppt_x"/>
                                          </p:val>
                                        </p:tav>
                                      </p:tavLst>
                                    </p:anim>
                                    <p:anim calcmode="lin" valueType="num">
                                      <p:cBhvr additive="base">
                                        <p:cTn id="54" dur="500" fill="hold"/>
                                        <p:tgtEl>
                                          <p:spTgt spid="6213"/>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6149"/>
                                        </p:tgtEl>
                                        <p:attrNameLst>
                                          <p:attrName>style.visibility</p:attrName>
                                        </p:attrNameLst>
                                      </p:cBhvr>
                                      <p:to>
                                        <p:strVal val="visible"/>
                                      </p:to>
                                    </p:set>
                                    <p:anim calcmode="lin" valueType="num">
                                      <p:cBhvr additive="base">
                                        <p:cTn id="57" dur="500" fill="hold"/>
                                        <p:tgtEl>
                                          <p:spTgt spid="6149"/>
                                        </p:tgtEl>
                                        <p:attrNameLst>
                                          <p:attrName>ppt_x</p:attrName>
                                        </p:attrNameLst>
                                      </p:cBhvr>
                                      <p:tavLst>
                                        <p:tav tm="0">
                                          <p:val>
                                            <p:strVal val="0-#ppt_w/2"/>
                                          </p:val>
                                        </p:tav>
                                        <p:tav tm="100000">
                                          <p:val>
                                            <p:strVal val="#ppt_x"/>
                                          </p:val>
                                        </p:tav>
                                      </p:tavLst>
                                    </p:anim>
                                    <p:anim calcmode="lin" valueType="num">
                                      <p:cBhvr additive="base">
                                        <p:cTn id="58" dur="500" fill="hold"/>
                                        <p:tgtEl>
                                          <p:spTgt spid="6149"/>
                                        </p:tgtEl>
                                        <p:attrNameLst>
                                          <p:attrName>ppt_y</p:attrName>
                                        </p:attrNameLst>
                                      </p:cBhvr>
                                      <p:tavLst>
                                        <p:tav tm="0">
                                          <p:val>
                                            <p:strVal val="#ppt_y"/>
                                          </p:val>
                                        </p:tav>
                                        <p:tav tm="100000">
                                          <p:val>
                                            <p:strVal val="#ppt_y"/>
                                          </p:val>
                                        </p:tav>
                                      </p:tavLst>
                                    </p:anim>
                                  </p:childTnLst>
                                </p:cTn>
                              </p:par>
                              <p:par>
                                <p:cTn id="59" presetID="1" presetClass="entr" presetSubtype="0" fill="hold" nodeType="withEffect">
                                  <p:stCondLst>
                                    <p:cond delay="0"/>
                                  </p:stCondLst>
                                  <p:childTnLst>
                                    <p:set>
                                      <p:cBhvr>
                                        <p:cTn id="60" dur="1" fill="hold">
                                          <p:stCondLst>
                                            <p:cond delay="0"/>
                                          </p:stCondLst>
                                        </p:cTn>
                                        <p:tgtEl>
                                          <p:spTgt spid="6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000066"/>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000066"/>
            </a:solidFill>
            <a:effectLst/>
            <a:latin typeface="Arial" panose="020B0604020202020204"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000066"/>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000066"/>
            </a:solidFill>
            <a:effectLst/>
            <a:latin typeface="Arial" panose="020B0604020202020204"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000066"/>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000066"/>
            </a:solidFill>
            <a:effectLst/>
            <a:latin typeface="Arial" panose="020B0604020202020204"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000066"/>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000066"/>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000066"/>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000066"/>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TotalTime>
  <Words>791</Words>
  <Application>Microsoft Office PowerPoint</Application>
  <PresentationFormat>On-screen Show (4:3)</PresentationFormat>
  <Paragraphs>97</Paragraphs>
  <Slides>14</Slides>
  <Notes>7</Notes>
  <HiddenSlides>0</HiddenSlides>
  <MMClips>1</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14</vt:i4>
      </vt:variant>
    </vt:vector>
  </HeadingPairs>
  <TitlesOfParts>
    <vt:vector size="31" baseType="lpstr">
      <vt:lpstr>Arial</vt:lpstr>
      <vt:lpstr>Bebas Neue</vt:lpstr>
      <vt:lpstr>Calibri</vt:lpstr>
      <vt:lpstr>Calibri Light</vt:lpstr>
      <vt:lpstr>Comic Sans MS</vt:lpstr>
      <vt:lpstr>Segoe UI Black</vt:lpstr>
      <vt:lpstr>Segoe UI Semibold</vt:lpstr>
      <vt:lpstr>Segoe UI Semilight</vt:lpstr>
      <vt:lpstr>Times New Roman</vt:lpstr>
      <vt:lpstr>Verdana</vt:lpstr>
      <vt:lpstr>Wingdings</vt:lpstr>
      <vt:lpstr>Office Theme</vt:lpstr>
      <vt:lpstr>1_Custom Design</vt:lpstr>
      <vt:lpstr>Custom Design</vt:lpstr>
      <vt:lpstr>2_Custom Design</vt:lpstr>
      <vt:lpstr>Default Design</vt:lpstr>
      <vt:lpstr>1_Default Design</vt:lpstr>
      <vt:lpstr>PowerPoint Presentation</vt:lpstr>
      <vt:lpstr>LEARNING OBJECTIVES</vt:lpstr>
      <vt:lpstr>Locating places</vt:lpstr>
      <vt:lpstr>Latitude</vt:lpstr>
      <vt:lpstr>The equator and the poles</vt:lpstr>
      <vt:lpstr>Tropics and Circles </vt:lpstr>
      <vt:lpstr>Lines of latitude</vt:lpstr>
      <vt:lpstr>Latitude names</vt:lpstr>
      <vt:lpstr>Latitude and longitude co-ordinates</vt:lpstr>
      <vt:lpstr>Latitude and longitude</vt:lpstr>
      <vt:lpstr>Describing positions</vt:lpstr>
      <vt:lpstr>PowerPoint Presentation</vt:lpstr>
      <vt:lpstr>Anagrams</vt:lpstr>
      <vt:lpstr>PowerPoint Presentation</vt:lpstr>
    </vt:vector>
  </TitlesOfParts>
  <Company>Aldar Academies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Zakariyya Sali</dc:creator>
  <cp:lastModifiedBy>Zakariyya Sali</cp:lastModifiedBy>
  <cp:revision>18</cp:revision>
  <dcterms:created xsi:type="dcterms:W3CDTF">2019-08-25T10:41:49Z</dcterms:created>
  <dcterms:modified xsi:type="dcterms:W3CDTF">2019-09-17T11:22:05Z</dcterms:modified>
</cp:coreProperties>
</file>