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0" r:id="rId10"/>
    <p:sldId id="263" r:id="rId11"/>
    <p:sldId id="264" r:id="rId12"/>
    <p:sldId id="261" r:id="rId13"/>
    <p:sldId id="262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D5FF-B99C-4044-AA13-260BD3B7FB8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E910-A8C0-4218-9B4A-C40F3E67F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33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D5FF-B99C-4044-AA13-260BD3B7FB8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E910-A8C0-4218-9B4A-C40F3E67F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73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D5FF-B99C-4044-AA13-260BD3B7FB8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E910-A8C0-4218-9B4A-C40F3E67F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2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D5FF-B99C-4044-AA13-260BD3B7FB8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E910-A8C0-4218-9B4A-C40F3E67F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7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D5FF-B99C-4044-AA13-260BD3B7FB8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E910-A8C0-4218-9B4A-C40F3E67F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1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D5FF-B99C-4044-AA13-260BD3B7FB8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E910-A8C0-4218-9B4A-C40F3E67F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24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D5FF-B99C-4044-AA13-260BD3B7FB8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E910-A8C0-4218-9B4A-C40F3E67F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52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D5FF-B99C-4044-AA13-260BD3B7FB8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E910-A8C0-4218-9B4A-C40F3E67F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D5FF-B99C-4044-AA13-260BD3B7FB8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E910-A8C0-4218-9B4A-C40F3E67F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63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D5FF-B99C-4044-AA13-260BD3B7FB8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E910-A8C0-4218-9B4A-C40F3E67F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04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D5FF-B99C-4044-AA13-260BD3B7FB8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E910-A8C0-4218-9B4A-C40F3E67F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13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D5FF-B99C-4044-AA13-260BD3B7FB88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0E910-A8C0-4218-9B4A-C40F3E67F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82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PoIh4gSEmA" TargetMode="External"/><Relationship Id="rId2" Type="http://schemas.openxmlformats.org/officeDocument/2006/relationships/hyperlink" Target="http://study.com/academy/lesson/the-world-bank-imf-other-international-banking-organization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037533"/>
            <a:ext cx="9144000" cy="2387600"/>
          </a:xfrm>
        </p:spPr>
        <p:txBody>
          <a:bodyPr/>
          <a:lstStyle/>
          <a:p>
            <a:r>
              <a:rPr lang="en-US" u="sng" dirty="0" smtClean="0"/>
              <a:t>Managing Disparities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1751" y="2671873"/>
            <a:ext cx="9906001" cy="1655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LO</a:t>
            </a:r>
          </a:p>
          <a:p>
            <a:pPr algn="l"/>
            <a:r>
              <a:rPr lang="en-US" sz="2800" dirty="0" smtClean="0"/>
              <a:t>To o</a:t>
            </a:r>
            <a:r>
              <a:rPr lang="x-none" sz="2800" dirty="0" smtClean="0"/>
              <a:t>utline </a:t>
            </a:r>
            <a:r>
              <a:rPr lang="x-none" sz="2800" dirty="0"/>
              <a:t>ways in which development and quality of life disparities are managed </a:t>
            </a:r>
            <a:r>
              <a:rPr lang="en-US" sz="2800" dirty="0" smtClean="0"/>
              <a:t>by </a:t>
            </a:r>
            <a:r>
              <a:rPr lang="x-none" sz="2800" dirty="0" smtClean="0"/>
              <a:t>appropriate </a:t>
            </a:r>
            <a:r>
              <a:rPr lang="x-none" sz="2800" dirty="0"/>
              <a:t>aid, intermediate technology, fair and free </a:t>
            </a:r>
            <a:r>
              <a:rPr lang="x-none" sz="2800" dirty="0" smtClean="0"/>
              <a:t>trade</a:t>
            </a:r>
            <a:r>
              <a:rPr lang="en-US" sz="2800" dirty="0" smtClean="0"/>
              <a:t> and</a:t>
            </a:r>
            <a:r>
              <a:rPr lang="x-none" sz="2800" dirty="0" smtClean="0"/>
              <a:t> </a:t>
            </a:r>
            <a:r>
              <a:rPr lang="x-none" sz="2800" dirty="0"/>
              <a:t>debt </a:t>
            </a:r>
            <a:r>
              <a:rPr lang="x-none" sz="2800" dirty="0" smtClean="0"/>
              <a:t>relief.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228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23" y="212725"/>
            <a:ext cx="11151477" cy="2057510"/>
          </a:xfrm>
          <a:solidFill>
            <a:schemeClr val="accent4"/>
          </a:solidFill>
          <a:ln w="254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Homework: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finish questions from class, then make a table for some of the </a:t>
            </a:r>
            <a:r>
              <a:rPr lang="en-US" sz="3600" b="1" u="sng" dirty="0" smtClean="0"/>
              <a:t>general advantages and disadvantages </a:t>
            </a:r>
            <a:r>
              <a:rPr lang="en-US" sz="3600" b="1" dirty="0" smtClean="0"/>
              <a:t>of foreign aid, like this one. Try to think of as many points as you can.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16398"/>
              </p:ext>
            </p:extLst>
          </p:nvPr>
        </p:nvGraphicFramePr>
        <p:xfrm>
          <a:off x="236481" y="2443652"/>
          <a:ext cx="11776842" cy="5034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7574"/>
                <a:gridCol w="6369268"/>
              </a:tblGrid>
              <a:tr h="5541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Advantages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Disadvantages </a:t>
                      </a:r>
                      <a:endParaRPr lang="en-GB" sz="2400" dirty="0"/>
                    </a:p>
                  </a:txBody>
                  <a:tcPr/>
                </a:tc>
              </a:tr>
              <a:tr h="352836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u="sng" dirty="0" smtClean="0"/>
                        <a:t>Voluntary</a:t>
                      </a:r>
                      <a:r>
                        <a:rPr lang="en-US" sz="2400" b="1" u="sng" baseline="0" dirty="0" smtClean="0"/>
                        <a:t> aid </a:t>
                      </a:r>
                      <a:r>
                        <a:rPr lang="en-US" sz="2400" baseline="0" dirty="0" smtClean="0"/>
                        <a:t>c</a:t>
                      </a:r>
                      <a:r>
                        <a:rPr lang="en-US" sz="2400" dirty="0" smtClean="0"/>
                        <a:t>an often</a:t>
                      </a:r>
                      <a:r>
                        <a:rPr lang="en-US" sz="2400" baseline="0" dirty="0" smtClean="0"/>
                        <a:t> save lives during a natural disaster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u="sng" baseline="0" dirty="0" smtClean="0"/>
                        <a:t>Bilateral aid </a:t>
                      </a:r>
                      <a:r>
                        <a:rPr lang="en-US" sz="2400" baseline="0" dirty="0" smtClean="0"/>
                        <a:t>may involve technical advice or education which allows the country to develop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u="sng" baseline="0" dirty="0" smtClean="0"/>
                        <a:t>Intermediate technology </a:t>
                      </a:r>
                      <a:r>
                        <a:rPr lang="en-US" sz="2400" baseline="0" dirty="0" smtClean="0"/>
                        <a:t>may help a country to help themselves.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u="sng" baseline="0" dirty="0" smtClean="0"/>
                        <a:t>Voluntary aid </a:t>
                      </a:r>
                      <a:r>
                        <a:rPr lang="en-US" sz="2400" baseline="0" dirty="0" smtClean="0"/>
                        <a:t>may include funding to build schools and therefore improving education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Loans given through </a:t>
                      </a:r>
                      <a:r>
                        <a:rPr lang="en-US" sz="2400" b="1" u="sng" dirty="0" smtClean="0"/>
                        <a:t>multilateral aid </a:t>
                      </a:r>
                      <a:r>
                        <a:rPr lang="en-US" sz="2400" dirty="0" smtClean="0"/>
                        <a:t>often means a country can get into debt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u="sng" dirty="0" smtClean="0"/>
                        <a:t>Bilateral</a:t>
                      </a:r>
                      <a:r>
                        <a:rPr lang="en-US" sz="2400" b="1" u="sng" baseline="0" dirty="0" smtClean="0"/>
                        <a:t> aid </a:t>
                      </a:r>
                      <a:r>
                        <a:rPr lang="en-US" sz="2400" baseline="0" dirty="0" smtClean="0"/>
                        <a:t>often has strings attached which may not always be beneficial for the country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Aid is not always distributed fairly due to corrupt governments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u="sng" baseline="0" dirty="0" smtClean="0"/>
                        <a:t>Voluntary aid </a:t>
                      </a:r>
                      <a:r>
                        <a:rPr lang="en-US" sz="2400" baseline="0" dirty="0" smtClean="0"/>
                        <a:t>may make a country dependent on it.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Some aid might not be appropriate, e.g. technology that can’t be used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4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20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 smtClean="0"/>
              <a:t>Examples of Aid</a:t>
            </a:r>
            <a:endParaRPr lang="en-GB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</a:t>
            </a:r>
          </a:p>
          <a:p>
            <a:pPr marL="0" indent="0">
              <a:buNone/>
            </a:pPr>
            <a:r>
              <a:rPr lang="en-US" dirty="0" smtClean="0"/>
              <a:t>To review two case study examples of different aid agencies and to understand how they operate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16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Two Case Studies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5"/>
            <a:ext cx="11540359" cy="4351338"/>
          </a:xfrm>
        </p:spPr>
        <p:txBody>
          <a:bodyPr/>
          <a:lstStyle/>
          <a:p>
            <a:r>
              <a:rPr lang="en-US" dirty="0" smtClean="0"/>
              <a:t>Aid Agency project – </a:t>
            </a:r>
            <a:r>
              <a:rPr lang="en-US" b="1" u="sng" dirty="0" smtClean="0">
                <a:solidFill>
                  <a:srgbClr val="FF0000"/>
                </a:solidFill>
              </a:rPr>
              <a:t>The World Bank </a:t>
            </a:r>
            <a:r>
              <a:rPr lang="en-US" b="1" dirty="0" smtClean="0">
                <a:solidFill>
                  <a:srgbClr val="FF0000"/>
                </a:solidFill>
              </a:rPr>
              <a:t>          </a:t>
            </a:r>
            <a:r>
              <a:rPr lang="en-US" dirty="0" smtClean="0"/>
              <a:t>(Multilateral aid)</a:t>
            </a:r>
          </a:p>
          <a:p>
            <a:r>
              <a:rPr lang="en-US" dirty="0" smtClean="0">
                <a:hlinkClick r:id="rId2"/>
              </a:rPr>
              <a:t>http://study.com/academy/lesson/the-world-bank-imf-other-international-banking-organizations.html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NGO (Non-Government </a:t>
            </a:r>
            <a:r>
              <a:rPr lang="en-US" dirty="0" err="1" smtClean="0"/>
              <a:t>Organisation</a:t>
            </a:r>
            <a:r>
              <a:rPr lang="en-US" dirty="0" smtClean="0"/>
              <a:t>) Project – </a:t>
            </a:r>
            <a:r>
              <a:rPr lang="en-US" b="1" u="sng" dirty="0" smtClean="0">
                <a:solidFill>
                  <a:srgbClr val="00B050"/>
                </a:solidFill>
              </a:rPr>
              <a:t>Oxfam </a:t>
            </a:r>
            <a:r>
              <a:rPr lang="en-US" dirty="0" smtClean="0"/>
              <a:t>      (</a:t>
            </a:r>
            <a:r>
              <a:rPr lang="en-US" dirty="0"/>
              <a:t>V</a:t>
            </a:r>
            <a:r>
              <a:rPr lang="en-US" dirty="0" smtClean="0"/>
              <a:t>oluntary aid)</a:t>
            </a:r>
          </a:p>
          <a:p>
            <a:r>
              <a:rPr lang="en-GB" dirty="0" smtClean="0">
                <a:hlinkClick r:id="rId3"/>
              </a:rPr>
              <a:t>https://www.youtube.com/watch?v=LPoIh4gSEmA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7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7840" y="-236490"/>
            <a:ext cx="4567613" cy="1325563"/>
          </a:xfrm>
        </p:spPr>
        <p:txBody>
          <a:bodyPr/>
          <a:lstStyle/>
          <a:p>
            <a:r>
              <a:rPr lang="en-US" sz="2800" dirty="0" smtClean="0"/>
              <a:t>Read pages 260 &amp; 261, answer the following</a:t>
            </a:r>
            <a:endParaRPr lang="en-GB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1890" y="882869"/>
            <a:ext cx="5234151" cy="58647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400" dirty="0" smtClean="0"/>
              <a:t>Define what aid is</a:t>
            </a:r>
          </a:p>
          <a:p>
            <a:pPr marL="514350" indent="-514350">
              <a:buAutoNum type="arabicPeriod"/>
            </a:pPr>
            <a:r>
              <a:rPr lang="en-US" sz="1400" dirty="0" smtClean="0"/>
              <a:t>What is </a:t>
            </a:r>
            <a:r>
              <a:rPr lang="en-US" sz="1400" b="1" u="sng" dirty="0" smtClean="0"/>
              <a:t>multilateral aid </a:t>
            </a:r>
            <a:r>
              <a:rPr lang="en-US" sz="1400" dirty="0" smtClean="0"/>
              <a:t>and how does it work?</a:t>
            </a:r>
          </a:p>
          <a:p>
            <a:pPr marL="514350" indent="-514350">
              <a:buAutoNum type="arabicPeriod"/>
            </a:pPr>
            <a:r>
              <a:rPr lang="en-US" sz="1400" dirty="0" smtClean="0"/>
              <a:t>What is </a:t>
            </a:r>
            <a:r>
              <a:rPr lang="en-US" sz="1400" b="1" u="sng" dirty="0" smtClean="0"/>
              <a:t>bilateral aid </a:t>
            </a:r>
            <a:r>
              <a:rPr lang="en-US" sz="1400" dirty="0" smtClean="0"/>
              <a:t>and how does it work?</a:t>
            </a:r>
          </a:p>
          <a:p>
            <a:pPr marL="514350" indent="-514350">
              <a:buAutoNum type="arabicPeriod"/>
            </a:pPr>
            <a:r>
              <a:rPr lang="en-US" sz="1400" dirty="0" smtClean="0"/>
              <a:t>Give an example of bilateral aid</a:t>
            </a:r>
          </a:p>
          <a:p>
            <a:pPr marL="514350" indent="-514350">
              <a:buAutoNum type="arabicPeriod"/>
            </a:pPr>
            <a:r>
              <a:rPr lang="en-US" sz="1400" dirty="0" smtClean="0"/>
              <a:t>Why might lending large sums of money to a poor country not be a good form of aid?</a:t>
            </a:r>
          </a:p>
          <a:p>
            <a:pPr marL="514350" indent="-514350">
              <a:buAutoNum type="arabicPeriod"/>
            </a:pPr>
            <a:r>
              <a:rPr lang="en-US" sz="1400" dirty="0" smtClean="0"/>
              <a:t>How might an LIC be negatively affected by </a:t>
            </a:r>
            <a:r>
              <a:rPr lang="en-US" sz="1400" b="1" u="sng" dirty="0" smtClean="0"/>
              <a:t>bilateral aid</a:t>
            </a:r>
            <a:r>
              <a:rPr lang="en-US" sz="1400" dirty="0" smtClean="0"/>
              <a:t>?</a:t>
            </a:r>
            <a:endParaRPr lang="en-GB" sz="1400" dirty="0" smtClean="0"/>
          </a:p>
          <a:p>
            <a:pPr marL="514350" indent="-514350">
              <a:buAutoNum type="arabicPeriod"/>
            </a:pPr>
            <a:r>
              <a:rPr lang="en-US" sz="1400" dirty="0" smtClean="0"/>
              <a:t>Explain the term </a:t>
            </a:r>
            <a:r>
              <a:rPr lang="en-US" sz="1400" b="1" u="sng" dirty="0" smtClean="0"/>
              <a:t>intermediate technology</a:t>
            </a:r>
          </a:p>
          <a:p>
            <a:pPr marL="514350" indent="-514350">
              <a:buAutoNum type="arabicPeriod"/>
            </a:pPr>
            <a:r>
              <a:rPr lang="en-US" sz="1400" dirty="0" smtClean="0"/>
              <a:t>Give an example of intermediate technology and explain how it has helped</a:t>
            </a:r>
          </a:p>
          <a:p>
            <a:pPr marL="514350" indent="-514350">
              <a:buAutoNum type="arabicPeriod"/>
            </a:pPr>
            <a:r>
              <a:rPr lang="en-US" sz="1400" dirty="0" smtClean="0"/>
              <a:t>Explain the term </a:t>
            </a:r>
            <a:r>
              <a:rPr lang="en-US" sz="1400" b="1" u="sng" dirty="0" smtClean="0"/>
              <a:t>appropriate aid</a:t>
            </a:r>
          </a:p>
          <a:p>
            <a:pPr marL="514350" indent="-514350">
              <a:buAutoNum type="arabicPeriod"/>
            </a:pPr>
            <a:r>
              <a:rPr lang="en-US" sz="1400" dirty="0" smtClean="0"/>
              <a:t>What is </a:t>
            </a:r>
            <a:r>
              <a:rPr lang="en-US" sz="1400" b="1" u="sng" dirty="0" smtClean="0"/>
              <a:t>voluntary aid</a:t>
            </a:r>
            <a:r>
              <a:rPr lang="en-US" sz="1400" u="sng" dirty="0" smtClean="0"/>
              <a:t>? </a:t>
            </a:r>
            <a:r>
              <a:rPr lang="en-US" sz="1400" dirty="0" smtClean="0"/>
              <a:t>Give an example?</a:t>
            </a:r>
          </a:p>
          <a:p>
            <a:pPr marL="514350" indent="-514350">
              <a:buAutoNum type="arabicPeriod"/>
            </a:pPr>
            <a:r>
              <a:rPr lang="en-US" sz="1400" dirty="0" smtClean="0"/>
              <a:t>What is a </a:t>
            </a:r>
            <a:r>
              <a:rPr lang="en-US" sz="1400" b="1" u="sng" dirty="0" smtClean="0"/>
              <a:t>trade barrier </a:t>
            </a:r>
            <a:r>
              <a:rPr lang="en-US" sz="1400" dirty="0" smtClean="0"/>
              <a:t>and how might it negatively affect an LIC?</a:t>
            </a:r>
          </a:p>
          <a:p>
            <a:pPr marL="514350" indent="-514350">
              <a:buAutoNum type="arabicPeriod"/>
            </a:pPr>
            <a:r>
              <a:rPr lang="en-US" sz="1400" dirty="0" smtClean="0"/>
              <a:t>What is a </a:t>
            </a:r>
            <a:r>
              <a:rPr lang="en-US" sz="1400" b="1" u="sng" dirty="0" smtClean="0"/>
              <a:t>trade bloc </a:t>
            </a:r>
            <a:r>
              <a:rPr lang="en-US" sz="1400" dirty="0" smtClean="0"/>
              <a:t>and how might it help a LIC? Give an example</a:t>
            </a:r>
          </a:p>
          <a:p>
            <a:pPr marL="514350" indent="-514350">
              <a:buAutoNum type="arabicPeriod"/>
            </a:pPr>
            <a:r>
              <a:rPr lang="en-US" sz="1400" dirty="0" smtClean="0"/>
              <a:t>What is the </a:t>
            </a:r>
            <a:r>
              <a:rPr lang="en-US" sz="1400" b="1" u="sng" dirty="0" smtClean="0"/>
              <a:t>Fairtrade movement </a:t>
            </a:r>
            <a:r>
              <a:rPr lang="en-US" sz="1400" dirty="0" smtClean="0"/>
              <a:t>and how does this aim to help?</a:t>
            </a:r>
          </a:p>
          <a:p>
            <a:pPr marL="514350" indent="-514350">
              <a:buAutoNum type="arabicPeriod"/>
            </a:pPr>
            <a:r>
              <a:rPr lang="en-US" sz="1400" dirty="0" smtClean="0"/>
              <a:t>Describe the pattern of international aid providers and receivers on figure 9.29</a:t>
            </a:r>
          </a:p>
          <a:p>
            <a:pPr marL="514350" indent="-514350">
              <a:buAutoNum type="arabicPeriod"/>
            </a:pPr>
            <a:endParaRPr lang="en-US" sz="1400" u="sng" dirty="0" smtClean="0"/>
          </a:p>
          <a:p>
            <a:pPr marL="514350" indent="-514350">
              <a:buAutoNum type="arabicPeriod"/>
            </a:pPr>
            <a:endParaRPr lang="en-US" sz="1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60323" y="-126131"/>
            <a:ext cx="45676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/>
              <a:t>Read pages 260 &amp; 261, answer the following</a:t>
            </a:r>
            <a:endParaRPr lang="en-GB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74373" y="993228"/>
            <a:ext cx="5234151" cy="5864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Define what aid is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What is </a:t>
            </a:r>
            <a:r>
              <a:rPr lang="en-US" sz="1400" b="1" u="sng" smtClean="0"/>
              <a:t>multilateral aid </a:t>
            </a:r>
            <a:r>
              <a:rPr lang="en-US" sz="1400" smtClean="0"/>
              <a:t>and how does it work?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What is </a:t>
            </a:r>
            <a:r>
              <a:rPr lang="en-US" sz="1400" b="1" u="sng" smtClean="0"/>
              <a:t>bilateral aid </a:t>
            </a:r>
            <a:r>
              <a:rPr lang="en-US" sz="1400" smtClean="0"/>
              <a:t>and how does it work?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Give an example of bilateral aid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Why might lending large sums of money to a poor country not be a good form of aid?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How might an LIC be negatively affected by </a:t>
            </a:r>
            <a:r>
              <a:rPr lang="en-US" sz="1400" b="1" u="sng" smtClean="0"/>
              <a:t>bilateral aid</a:t>
            </a:r>
            <a:r>
              <a:rPr lang="en-US" sz="1400" smtClean="0"/>
              <a:t>?</a:t>
            </a:r>
            <a:endParaRPr lang="en-GB" sz="140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Explain the term </a:t>
            </a:r>
            <a:r>
              <a:rPr lang="en-US" sz="1400" b="1" u="sng" smtClean="0"/>
              <a:t>intermediate technology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Give an example of intermediate technology and explain how it has helped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Explain the term </a:t>
            </a:r>
            <a:r>
              <a:rPr lang="en-US" sz="1400" b="1" u="sng" smtClean="0"/>
              <a:t>appropriate aid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What is </a:t>
            </a:r>
            <a:r>
              <a:rPr lang="en-US" sz="1400" b="1" u="sng" smtClean="0"/>
              <a:t>voluntary aid</a:t>
            </a:r>
            <a:r>
              <a:rPr lang="en-US" sz="1400" u="sng" smtClean="0"/>
              <a:t>? </a:t>
            </a:r>
            <a:r>
              <a:rPr lang="en-US" sz="1400" smtClean="0"/>
              <a:t>Give an example?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What is a </a:t>
            </a:r>
            <a:r>
              <a:rPr lang="en-US" sz="1400" b="1" u="sng" smtClean="0"/>
              <a:t>trade barrier </a:t>
            </a:r>
            <a:r>
              <a:rPr lang="en-US" sz="1400" smtClean="0"/>
              <a:t>and how might it negatively affect an LIC?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What is a </a:t>
            </a:r>
            <a:r>
              <a:rPr lang="en-US" sz="1400" b="1" u="sng" smtClean="0"/>
              <a:t>trade bloc </a:t>
            </a:r>
            <a:r>
              <a:rPr lang="en-US" sz="1400" smtClean="0"/>
              <a:t>and how might it help a LIC? Give an example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What is the </a:t>
            </a:r>
            <a:r>
              <a:rPr lang="en-US" sz="1400" b="1" u="sng" smtClean="0"/>
              <a:t>Fairtrade movement </a:t>
            </a:r>
            <a:r>
              <a:rPr lang="en-US" sz="1400" smtClean="0"/>
              <a:t>and how does this aim to help?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400" smtClean="0"/>
              <a:t>Describe the pattern of international aid providers and receivers on figure 9.29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1400" u="sng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96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best reduce the development gap?</a:t>
            </a:r>
            <a:endParaRPr lang="en-GB" dirty="0"/>
          </a:p>
        </p:txBody>
      </p:sp>
      <p:sp>
        <p:nvSpPr>
          <p:cNvPr id="4" name="Cloud 3"/>
          <p:cNvSpPr/>
          <p:nvPr/>
        </p:nvSpPr>
        <p:spPr>
          <a:xfrm>
            <a:off x="4367049" y="2916621"/>
            <a:ext cx="3231930" cy="250671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Methods to reduce the development gap?</a:t>
            </a:r>
            <a:endParaRPr lang="en-GB" sz="2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551683" y="2727434"/>
            <a:ext cx="1844565" cy="86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575331" y="4202043"/>
            <a:ext cx="1355834" cy="128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791858" y="2301766"/>
            <a:ext cx="67661" cy="783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47951" y="3594538"/>
            <a:ext cx="1696764" cy="522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819400" y="4809550"/>
            <a:ext cx="1844565" cy="867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86600" y="4809550"/>
            <a:ext cx="1844565" cy="748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322672" y="2273281"/>
            <a:ext cx="2537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Improve education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457003" y="3740378"/>
            <a:ext cx="3734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Encourage economic growth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944737" y="5360611"/>
            <a:ext cx="2093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Donate money 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997664" y="1773667"/>
            <a:ext cx="359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Reduce levels of corruption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67032" y="3158404"/>
            <a:ext cx="298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Exploit new resources 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90951" y="5676654"/>
            <a:ext cx="3188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Fairer trade agreements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8964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Aid: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is aid?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i="1" dirty="0" smtClean="0"/>
              <a:t>- Aid is the transfer of money, goods and expertise to assist the development of LICs and improve the quality of life</a:t>
            </a:r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24093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Types of aid and how it works…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Three types of official aid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	- Multilateral aid: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	- Bilateral aid: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	- Voluntary aid: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008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trade close the gap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55" y="1887375"/>
            <a:ext cx="4645955" cy="4351338"/>
          </a:xfrm>
        </p:spPr>
        <p:txBody>
          <a:bodyPr/>
          <a:lstStyle/>
          <a:p>
            <a:r>
              <a:rPr lang="en-US" dirty="0" smtClean="0"/>
              <a:t>Gaining access to foreign markets allows a country to trade and therefore improves its ability to gain a higher GDP.</a:t>
            </a:r>
            <a:endParaRPr lang="en-GB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483" y="1887375"/>
            <a:ext cx="6737303" cy="408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2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trade barrier?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11" y="2085448"/>
            <a:ext cx="426982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Certain taxes, called tariffs are usually required to gain access to a foreign market and can therefore limit a country’s ability to trade </a:t>
            </a:r>
            <a:endParaRPr lang="en-GB" dirty="0"/>
          </a:p>
        </p:txBody>
      </p:sp>
      <p:pic>
        <p:nvPicPr>
          <p:cNvPr id="2050" name="Picture 2" descr="Image result for trade barr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38" y="1331973"/>
            <a:ext cx="7273049" cy="546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4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18" y="0"/>
            <a:ext cx="10515600" cy="1325563"/>
          </a:xfrm>
        </p:spPr>
        <p:txBody>
          <a:bodyPr/>
          <a:lstStyle/>
          <a:p>
            <a:r>
              <a:rPr lang="en-US" dirty="0" smtClean="0"/>
              <a:t>Trade Bloc’s – help to promote free trade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Image result for trade bl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84" y="1106465"/>
            <a:ext cx="9925433" cy="575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32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Fair Trade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Image result for fair tr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433" y="357830"/>
            <a:ext cx="1708353" cy="205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2830616"/>
            <a:ext cx="5114925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fair tr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9685"/>
            <a:ext cx="3958318" cy="395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fair trade farm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698" y="263524"/>
            <a:ext cx="5224627" cy="243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-236490"/>
            <a:ext cx="10515600" cy="1325563"/>
          </a:xfrm>
        </p:spPr>
        <p:txBody>
          <a:bodyPr/>
          <a:lstStyle/>
          <a:p>
            <a:r>
              <a:rPr lang="en-US" dirty="0" smtClean="0"/>
              <a:t>Read pages 260 &amp; 261, answer the following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90" y="882869"/>
            <a:ext cx="12050110" cy="586477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Define what aid is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</a:t>
            </a:r>
            <a:r>
              <a:rPr lang="en-US" b="1" u="sng" dirty="0" smtClean="0"/>
              <a:t>multilateral aid </a:t>
            </a:r>
            <a:r>
              <a:rPr lang="en-US" dirty="0" smtClean="0"/>
              <a:t>and how does it work?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</a:t>
            </a:r>
            <a:r>
              <a:rPr lang="en-US" b="1" u="sng" dirty="0" smtClean="0"/>
              <a:t>bilateral aid </a:t>
            </a:r>
            <a:r>
              <a:rPr lang="en-US" dirty="0" smtClean="0"/>
              <a:t>and how does it work?</a:t>
            </a:r>
          </a:p>
          <a:p>
            <a:pPr marL="514350" indent="-514350">
              <a:buAutoNum type="arabicPeriod"/>
            </a:pPr>
            <a:r>
              <a:rPr lang="en-US" dirty="0" smtClean="0"/>
              <a:t>Give an example of bilateral aid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might lending large sums of money to a poor country not be a good form of aid?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might an LIC be negatively affected by </a:t>
            </a:r>
            <a:r>
              <a:rPr lang="en-US" b="1" u="sng" dirty="0" smtClean="0"/>
              <a:t>bilateral aid</a:t>
            </a:r>
            <a:r>
              <a:rPr lang="en-US" dirty="0" smtClean="0"/>
              <a:t>?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US" dirty="0" smtClean="0"/>
              <a:t>Explain the term </a:t>
            </a:r>
            <a:r>
              <a:rPr lang="en-US" b="1" u="sng" dirty="0" smtClean="0"/>
              <a:t>intermediate technology</a:t>
            </a:r>
          </a:p>
          <a:p>
            <a:pPr marL="514350" indent="-514350">
              <a:buAutoNum type="arabicPeriod"/>
            </a:pPr>
            <a:r>
              <a:rPr lang="en-US" dirty="0" smtClean="0"/>
              <a:t>Give an example of intermediate technology and explain how it has helped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the term </a:t>
            </a:r>
            <a:r>
              <a:rPr lang="en-US" b="1" u="sng" dirty="0" smtClean="0"/>
              <a:t>appropriate aid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</a:t>
            </a:r>
            <a:r>
              <a:rPr lang="en-US" b="1" u="sng" dirty="0" smtClean="0"/>
              <a:t>voluntary aid</a:t>
            </a:r>
            <a:r>
              <a:rPr lang="en-US" u="sng" dirty="0" smtClean="0"/>
              <a:t>? </a:t>
            </a:r>
            <a:r>
              <a:rPr lang="en-US" dirty="0" smtClean="0"/>
              <a:t>Give an example?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a </a:t>
            </a:r>
            <a:r>
              <a:rPr lang="en-US" b="1" u="sng" dirty="0" smtClean="0"/>
              <a:t>trade barrier </a:t>
            </a:r>
            <a:r>
              <a:rPr lang="en-US" dirty="0" smtClean="0"/>
              <a:t>and how might it negatively affect an LIC?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a </a:t>
            </a:r>
            <a:r>
              <a:rPr lang="en-US" b="1" u="sng" dirty="0" smtClean="0"/>
              <a:t>trade bloc </a:t>
            </a:r>
            <a:r>
              <a:rPr lang="en-US" dirty="0" smtClean="0"/>
              <a:t>and how might it help a LIC? Give an example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</a:t>
            </a:r>
            <a:r>
              <a:rPr lang="en-US" b="1" u="sng" dirty="0" smtClean="0"/>
              <a:t>Fairtrade movement </a:t>
            </a:r>
            <a:r>
              <a:rPr lang="en-US" dirty="0" smtClean="0"/>
              <a:t>and how does this aim to help?</a:t>
            </a:r>
          </a:p>
          <a:p>
            <a:pPr marL="514350" indent="-514350">
              <a:buAutoNum type="arabicPeriod"/>
            </a:pPr>
            <a:r>
              <a:rPr lang="en-US" dirty="0" smtClean="0"/>
              <a:t>Describe the pattern of international aid providers and receivers on figure 9.29</a:t>
            </a:r>
          </a:p>
          <a:p>
            <a:pPr marL="514350" indent="-514350">
              <a:buAutoNum type="arabicPeriod"/>
            </a:pPr>
            <a:endParaRPr lang="en-US" u="sng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052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781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Managing Disparities</vt:lpstr>
      <vt:lpstr>How can we best reduce the development gap?</vt:lpstr>
      <vt:lpstr>Aid:</vt:lpstr>
      <vt:lpstr>Types of aid and how it works…</vt:lpstr>
      <vt:lpstr>How can trade close the gap</vt:lpstr>
      <vt:lpstr>What is a trade barrier?</vt:lpstr>
      <vt:lpstr>Trade Bloc’s – help to promote free trade</vt:lpstr>
      <vt:lpstr>Fair Trade</vt:lpstr>
      <vt:lpstr>Read pages 260 &amp; 261, answer the following</vt:lpstr>
      <vt:lpstr>Homework: finish questions from class, then make a table for some of the general advantages and disadvantages of foreign aid, like this one. Try to think of as many points as you can.</vt:lpstr>
      <vt:lpstr>Examples of Aid</vt:lpstr>
      <vt:lpstr>Two Case Studies</vt:lpstr>
      <vt:lpstr>Read pages 260 &amp; 261, answer the following</vt:lpstr>
    </vt:vector>
  </TitlesOfParts>
  <Company>Aldar Academies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Disparities</dc:title>
  <dc:creator>Mark Alexander Gostelow</dc:creator>
  <cp:lastModifiedBy>Mark Alexander Gostelow</cp:lastModifiedBy>
  <cp:revision>24</cp:revision>
  <cp:lastPrinted>2016-11-23T07:11:37Z</cp:lastPrinted>
  <dcterms:created xsi:type="dcterms:W3CDTF">2016-11-22T11:35:19Z</dcterms:created>
  <dcterms:modified xsi:type="dcterms:W3CDTF">2016-11-24T04:34:04Z</dcterms:modified>
</cp:coreProperties>
</file>