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2" r:id="rId2"/>
    <p:sldId id="303" r:id="rId3"/>
    <p:sldId id="304" r:id="rId4"/>
    <p:sldId id="305" r:id="rId5"/>
    <p:sldId id="306" r:id="rId6"/>
    <p:sldId id="288" r:id="rId7"/>
    <p:sldId id="289" r:id="rId8"/>
    <p:sldId id="301" r:id="rId9"/>
    <p:sldId id="292" r:id="rId10"/>
    <p:sldId id="287" r:id="rId11"/>
    <p:sldId id="307" r:id="rId12"/>
    <p:sldId id="308" r:id="rId13"/>
    <p:sldId id="293" r:id="rId14"/>
    <p:sldId id="294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10/8/2017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10/8/2017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10/8/2017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10/8/2017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10/8/2017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10/8/2017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10/8/2017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10/8/2017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10/8/2017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10/8/2017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10/8/2017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10/8/2017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10/8/2017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10/8/2017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10/8/2017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fund.org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Y8i3pw2jl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WADjA1hMug" TargetMode="External"/><Relationship Id="rId4" Type="http://schemas.openxmlformats.org/officeDocument/2006/relationships/hyperlink" Target="https://www.youtube.com/watch?v=qWADjA1hMu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Starter: Name the SDG. Think, Pair, Share</a:t>
            </a:r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2" y="1707428"/>
            <a:ext cx="3202415" cy="3202415"/>
          </a:xfrm>
        </p:spPr>
      </p:pic>
      <p:sp>
        <p:nvSpPr>
          <p:cNvPr id="2" name="AutoShape 2" descr="Image result for SDG goal symbols"/>
          <p:cNvSpPr>
            <a:spLocks noChangeAspect="1" noChangeArrowheads="1"/>
          </p:cNvSpPr>
          <p:nvPr/>
        </p:nvSpPr>
        <p:spPr bwMode="auto">
          <a:xfrm>
            <a:off x="63500" y="-974725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SDG goal symbols"/>
          <p:cNvSpPr>
            <a:spLocks noChangeAspect="1" noChangeArrowheads="1"/>
          </p:cNvSpPr>
          <p:nvPr/>
        </p:nvSpPr>
        <p:spPr bwMode="auto">
          <a:xfrm>
            <a:off x="215900" y="-822325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488872" y="1930689"/>
            <a:ext cx="1066800" cy="7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43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6112" t="18795" r="44391" b="17649"/>
          <a:stretch/>
        </p:blipFill>
        <p:spPr>
          <a:xfrm>
            <a:off x="365241" y="202429"/>
            <a:ext cx="5312888" cy="64360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79575" y="1846304"/>
            <a:ext cx="55799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Paragraph 1 – 3: explain 3 causes and consequences of poverty in Uganda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/>
              <a:t>Paragraph 4 – Conclude – </a:t>
            </a:r>
            <a:r>
              <a:rPr lang="en-US" dirty="0" err="1"/>
              <a:t>Evalaute</a:t>
            </a:r>
            <a:r>
              <a:rPr lang="en-US" dirty="0"/>
              <a:t> which cause is having the greatest affect on keeping people in poverty.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95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Assessment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853533"/>
              </p:ext>
            </p:extLst>
          </p:nvPr>
        </p:nvGraphicFramePr>
        <p:xfrm>
          <a:off x="1316183" y="1744013"/>
          <a:ext cx="9074726" cy="3928004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676399">
                  <a:extLst>
                    <a:ext uri="{9D8B030D-6E8A-4147-A177-3AD203B41FA5}">
                      <a16:colId xmlns:a16="http://schemas.microsoft.com/office/drawing/2014/main" val="80408266"/>
                    </a:ext>
                  </a:extLst>
                </a:gridCol>
                <a:gridCol w="1343891">
                  <a:extLst>
                    <a:ext uri="{9D8B030D-6E8A-4147-A177-3AD203B41FA5}">
                      <a16:colId xmlns:a16="http://schemas.microsoft.com/office/drawing/2014/main" val="1476480037"/>
                    </a:ext>
                  </a:extLst>
                </a:gridCol>
                <a:gridCol w="1028266">
                  <a:extLst>
                    <a:ext uri="{9D8B030D-6E8A-4147-A177-3AD203B41FA5}">
                      <a16:colId xmlns:a16="http://schemas.microsoft.com/office/drawing/2014/main" val="955124239"/>
                    </a:ext>
                  </a:extLst>
                </a:gridCol>
                <a:gridCol w="274276">
                  <a:extLst>
                    <a:ext uri="{9D8B030D-6E8A-4147-A177-3AD203B41FA5}">
                      <a16:colId xmlns:a16="http://schemas.microsoft.com/office/drawing/2014/main" val="331901190"/>
                    </a:ext>
                  </a:extLst>
                </a:gridCol>
                <a:gridCol w="1143260">
                  <a:extLst>
                    <a:ext uri="{9D8B030D-6E8A-4147-A177-3AD203B41FA5}">
                      <a16:colId xmlns:a16="http://schemas.microsoft.com/office/drawing/2014/main" val="1707438386"/>
                    </a:ext>
                  </a:extLst>
                </a:gridCol>
                <a:gridCol w="3608634">
                  <a:extLst>
                    <a:ext uri="{9D8B030D-6E8A-4147-A177-3AD203B41FA5}">
                      <a16:colId xmlns:a16="http://schemas.microsoft.com/office/drawing/2014/main" val="218109400"/>
                    </a:ext>
                  </a:extLst>
                </a:gridCol>
              </a:tblGrid>
              <a:tr h="10961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AF4: Explain</a:t>
                      </a:r>
                      <a:endParaRPr lang="en-GB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Essential Features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69" marR="472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W.W.W</a:t>
                      </a:r>
                      <a:endParaRPr lang="en-GB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(Included and accurate)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69" marR="47269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E.B.I 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(Aim to include or improve next time)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69" marR="4726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Overall Score</a:t>
                      </a:r>
                      <a:endParaRPr lang="en-GB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                ­­__ /10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69" marR="472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Date:</a:t>
                      </a:r>
                      <a:endParaRPr lang="en-GB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Sign: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69" marR="47269" marT="0" marB="0"/>
                </a:tc>
                <a:extLst>
                  <a:ext uri="{0D108BD9-81ED-4DB2-BD59-A6C34878D82A}">
                    <a16:rowId xmlns:a16="http://schemas.microsoft.com/office/drawing/2014/main" val="1178976441"/>
                  </a:ext>
                </a:extLst>
              </a:tr>
              <a:tr h="3081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Point (relevant?)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69" marR="472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69" marR="47269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69" marR="4726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Teacher comment: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69" marR="47269" marT="0" marB="0"/>
                </a:tc>
                <a:tc rowSpan="4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713296"/>
                  </a:ext>
                </a:extLst>
              </a:tr>
              <a:tr h="3081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Evidence (Include data?)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69" marR="472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69" marR="47269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69" marR="4726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03632"/>
                  </a:ext>
                </a:extLst>
              </a:tr>
              <a:tr h="3081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Explain (Use connectives?)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69" marR="472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69" marR="47269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69" marR="4726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985388"/>
                  </a:ext>
                </a:extLst>
              </a:tr>
              <a:tr h="4046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Link (Refer to question?)</a:t>
                      </a:r>
                      <a:endParaRPr lang="en-GB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69" marR="472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69" marR="47269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69" marR="4726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483789"/>
                  </a:ext>
                </a:extLst>
              </a:tr>
              <a:tr h="472030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Student comment:</a:t>
                      </a:r>
                      <a:endParaRPr lang="en-GB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69" marR="4726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Parent comment: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269" marR="4726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0528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3236" y="5043055"/>
            <a:ext cx="354676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Homework: Complete your explanation, considering the EBI.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8823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600"/>
            <a:ext cx="5815271" cy="42291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Think, Pair, Share: Name a cause and a linking consequence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STRATEGIES WOULD HELP REDUCE POVERTY?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E7F48-9864-4222-9DAB-EE382B7FE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58" y="-1"/>
            <a:ext cx="519404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27" y="0"/>
            <a:ext cx="10058402" cy="834189"/>
          </a:xfrm>
        </p:spPr>
        <p:txBody>
          <a:bodyPr>
            <a:normAutofit fontScale="90000"/>
          </a:bodyPr>
          <a:lstStyle/>
          <a:p>
            <a:r>
              <a:rPr lang="en-US"/>
              <a:t>Strategies to reduce poverty – Sponsor a Child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991" r="6251" b="6798"/>
          <a:stretch/>
        </p:blipFill>
        <p:spPr>
          <a:xfrm>
            <a:off x="352928" y="834189"/>
            <a:ext cx="8929686" cy="60157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2615" y="1122947"/>
            <a:ext cx="29093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www.childfund.org</a:t>
            </a:r>
            <a:endParaRPr lang="en-US"/>
          </a:p>
          <a:p>
            <a:endParaRPr lang="en-US"/>
          </a:p>
          <a:p>
            <a:r>
              <a:rPr lang="en-US"/>
              <a:t>Just like the video, people could sponsor a child.</a:t>
            </a:r>
          </a:p>
          <a:p>
            <a:endParaRPr lang="en-US"/>
          </a:p>
          <a:p>
            <a:r>
              <a:rPr lang="en-US"/>
              <a:t>What are the advantages and disadvantages of this?</a:t>
            </a:r>
          </a:p>
        </p:txBody>
      </p:sp>
    </p:spTree>
    <p:extLst>
      <p:ext uri="{BB962C8B-B14F-4D97-AF65-F5344CB8AC3E}">
        <p14:creationId xmlns:p14="http://schemas.microsoft.com/office/powerpoint/2010/main" val="30394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Strategies to reduce poverty – Improving Schools and Teachers Project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/>
              <a:t>The objective of the Project is to support the government in improving teacher and school effectiveness in primary education. </a:t>
            </a:r>
          </a:p>
          <a:p>
            <a:pPr marL="0" indent="0">
              <a:buNone/>
            </a:pPr>
            <a:r>
              <a:rPr lang="en-US"/>
              <a:t>Under the project, teacher effectiveness will be promoted through implementing an early literacy programme at the classroom level.</a:t>
            </a:r>
          </a:p>
          <a:p>
            <a:pPr marL="0" indent="0">
              <a:buNone/>
            </a:pPr>
            <a:r>
              <a:rPr lang="en-US"/>
              <a:t>It will benefit approximately 1,000,000 pupils and 12,100 teachers </a:t>
            </a:r>
          </a:p>
          <a:p>
            <a:pPr marL="0" indent="0">
              <a:buNone/>
            </a:pPr>
            <a:r>
              <a:rPr lang="en-US"/>
              <a:t>The second component is strengthening management of the teacher payroll system and managing operating costs.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This will need $100 million investment and will need to be paid back to the World Bank.</a:t>
            </a:r>
          </a:p>
        </p:txBody>
      </p:sp>
    </p:spTree>
    <p:extLst>
      <p:ext uri="{BB962C8B-B14F-4D97-AF65-F5344CB8AC3E}">
        <p14:creationId xmlns:p14="http://schemas.microsoft.com/office/powerpoint/2010/main" val="178467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Strategies to reduce poverty – Promotion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1752600"/>
            <a:ext cx="10709691" cy="422910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hlinkClick r:id="rId2"/>
              </a:rPr>
              <a:t>https://youtu.be/IY8i3pw2jlA</a:t>
            </a:r>
            <a:r>
              <a:rPr lang="en-US"/>
              <a:t> </a:t>
            </a:r>
            <a:r>
              <a:rPr lang="en-US" b="1"/>
              <a:t>A film for Northern Uganda (trailer)</a:t>
            </a:r>
          </a:p>
          <a:p>
            <a:pPr marL="0" indent="0">
              <a:buNone/>
            </a:pPr>
            <a:r>
              <a:rPr lang="en-US"/>
              <a:t>Premiered on October 20</a:t>
            </a:r>
            <a:r>
              <a:rPr lang="en-US" baseline="30000"/>
              <a:t>th</a:t>
            </a:r>
            <a:r>
              <a:rPr lang="en-US"/>
              <a:t> 2016, it is hoped that this film will portray Northern Uganda in a new light, following the civil war there in the 1980s and attract new investment in the key sectors of agriculture, mining and infrastructural (roads, internet and electricity) development.</a:t>
            </a:r>
          </a:p>
          <a:p>
            <a:pPr marL="0" indent="0">
              <a:buNone/>
            </a:pPr>
            <a:r>
              <a:rPr lang="en-US"/>
              <a:t>Many foreign companies are looking to invest in central Africa, which will bring better paid jobs and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23439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the SDG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2" y="2053792"/>
            <a:ext cx="3491345" cy="3491345"/>
          </a:xfrm>
        </p:spPr>
      </p:pic>
      <p:sp>
        <p:nvSpPr>
          <p:cNvPr id="5" name="Rectangle 4"/>
          <p:cNvSpPr/>
          <p:nvPr/>
        </p:nvSpPr>
        <p:spPr>
          <a:xfrm>
            <a:off x="4641273" y="2258291"/>
            <a:ext cx="1177636" cy="845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39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the SDG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55" y="2067646"/>
            <a:ext cx="2980742" cy="2980742"/>
          </a:xfrm>
        </p:spPr>
      </p:pic>
      <p:sp>
        <p:nvSpPr>
          <p:cNvPr id="5" name="Rectangle 4"/>
          <p:cNvSpPr/>
          <p:nvPr/>
        </p:nvSpPr>
        <p:spPr>
          <a:xfrm>
            <a:off x="4876800" y="2202873"/>
            <a:ext cx="1217613" cy="7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17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the SDG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27" y="1915247"/>
            <a:ext cx="3050015" cy="3050015"/>
          </a:xfrm>
        </p:spPr>
      </p:pic>
      <p:sp>
        <p:nvSpPr>
          <p:cNvPr id="5" name="Rectangle 4"/>
          <p:cNvSpPr/>
          <p:nvPr/>
        </p:nvSpPr>
        <p:spPr>
          <a:xfrm>
            <a:off x="4973782" y="2147455"/>
            <a:ext cx="1120631" cy="637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37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the SDG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SDG 17</a:t>
            </a:r>
            <a:endParaRPr lang="en-GB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82"/>
          <a:stretch/>
        </p:blipFill>
        <p:spPr>
          <a:xfrm>
            <a:off x="5572125" y="1752600"/>
            <a:ext cx="3987512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7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Lesson 4: Poverty in Uganda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SDG 1: No Poverty - </a:t>
            </a:r>
            <a:r>
              <a:rPr lang="ar-AE" sz="3600" dirty="0"/>
              <a:t>فقر</a:t>
            </a:r>
            <a:endParaRPr lang="en-US" sz="3600" dirty="0"/>
          </a:p>
          <a:p>
            <a:r>
              <a:rPr lang="en-US" dirty="0"/>
              <a:t>Objective – to explain the causes and consequences of poverty in Uganda.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3" y="1107394"/>
            <a:ext cx="5845972" cy="43790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9531" y="5904411"/>
            <a:ext cx="553305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KEY SCF QUESTION: How should we act to help people living in poverty?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82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WADjA1hMu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8194" y="161109"/>
            <a:ext cx="11734181" cy="6600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161109"/>
            <a:ext cx="10058402" cy="701040"/>
          </a:xfrm>
        </p:spPr>
        <p:txBody>
          <a:bodyPr/>
          <a:lstStyle/>
          <a:p>
            <a:r>
              <a:rPr lang="en-US"/>
              <a:t>Answer the questions as you watch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3671" y="6308816"/>
            <a:ext cx="10058400" cy="6006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/>
              <a:t>Watch this video </a:t>
            </a:r>
            <a:r>
              <a:rPr lang="en-US">
                <a:hlinkClick r:id="rId4"/>
              </a:rPr>
              <a:t>https://www.youtube.com/watch?v=qWADjA1hMug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4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Complete the sentence…</a:t>
            </a:r>
          </a:p>
          <a:p>
            <a:pPr marL="0" indent="0">
              <a:buNone/>
            </a:pPr>
            <a:r>
              <a:rPr lang="en-US"/>
              <a:t>“Poverty is not having the money to meet the basic needs of…”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89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" y="0"/>
            <a:ext cx="12192002" cy="1219200"/>
          </a:xfrm>
        </p:spPr>
        <p:txBody>
          <a:bodyPr/>
          <a:lstStyle/>
          <a:p>
            <a:r>
              <a:rPr lang="en-US"/>
              <a:t>What are the causes and consequences of poverty in Uganda? </a:t>
            </a:r>
            <a:r>
              <a:rPr lang="en-US" err="1"/>
              <a:t>Organise</a:t>
            </a:r>
            <a:r>
              <a:rPr lang="en-US"/>
              <a:t> the cards in your groups.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935928"/>
              </p:ext>
            </p:extLst>
          </p:nvPr>
        </p:nvGraphicFramePr>
        <p:xfrm>
          <a:off x="-2" y="1219201"/>
          <a:ext cx="12192000" cy="5638799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25850">
                <a:tc>
                  <a:txBody>
                    <a:bodyPr/>
                    <a:lstStyle/>
                    <a:p>
                      <a:r>
                        <a:rPr lang="en-US" sz="1700"/>
                        <a:t>Many</a:t>
                      </a:r>
                      <a:r>
                        <a:rPr lang="en-US" sz="1700" baseline="0"/>
                        <a:t> families are incomplete with only one person supporting a large family</a:t>
                      </a:r>
                      <a:endParaRPr lang="en-US" sz="1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Average</a:t>
                      </a:r>
                      <a:r>
                        <a:rPr lang="en-US" sz="1700" baseline="0"/>
                        <a:t> age of marriage is 17.</a:t>
                      </a:r>
                      <a:endParaRPr lang="en-US" sz="1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15% of Ugandans have access to electricity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Food prices increase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Families</a:t>
                      </a:r>
                      <a:r>
                        <a:rPr lang="en-US" sz="1700" baseline="0"/>
                        <a:t> send boys to school first and if there’s enough money girls can go.</a:t>
                      </a:r>
                      <a:endParaRPr lang="en-US" sz="1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9483">
                <a:tc>
                  <a:txBody>
                    <a:bodyPr/>
                    <a:lstStyle/>
                    <a:p>
                      <a:r>
                        <a:rPr lang="en-US" sz="1700"/>
                        <a:t>Underfunded hospitals</a:t>
                      </a:r>
                      <a:r>
                        <a:rPr lang="en-US" sz="1700" baseline="0"/>
                        <a:t> and schools</a:t>
                      </a:r>
                      <a:endParaRPr lang="en-US" sz="1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Schools are not free, with families paying for uniform</a:t>
                      </a:r>
                      <a:r>
                        <a:rPr lang="en-US" sz="1700" baseline="0"/>
                        <a:t> and supplies</a:t>
                      </a:r>
                      <a:endParaRPr lang="en-US" sz="1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Many family members die from diseases such as polio and malaria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A poor</a:t>
                      </a:r>
                      <a:r>
                        <a:rPr lang="en-US" sz="1700" baseline="0"/>
                        <a:t> diet</a:t>
                      </a:r>
                      <a:r>
                        <a:rPr lang="en-US" sz="1700"/>
                        <a:t> makes people more vulnerable to catching diseases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Average family size of 5.8 (fertility rate)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5850">
                <a:tc>
                  <a:txBody>
                    <a:bodyPr/>
                    <a:lstStyle/>
                    <a:p>
                      <a:r>
                        <a:rPr lang="en-US" sz="1700"/>
                        <a:t>Average yearly salary </a:t>
                      </a:r>
                      <a:r>
                        <a:rPr lang="en-US" sz="17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$2,071 (7600AED)</a:t>
                      </a:r>
                      <a:endParaRPr lang="en-US" sz="1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25% of</a:t>
                      </a:r>
                      <a:r>
                        <a:rPr lang="en-US" sz="1700" baseline="0"/>
                        <a:t> children 5-14 years of age are used for </a:t>
                      </a:r>
                      <a:r>
                        <a:rPr lang="en-US" sz="1700" baseline="0" err="1"/>
                        <a:t>labour</a:t>
                      </a:r>
                      <a:endParaRPr lang="en-US" sz="1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22% of the country’s money is used to pay off debts to other countries.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Little</a:t>
                      </a:r>
                      <a:r>
                        <a:rPr lang="en-US" sz="1700" baseline="0"/>
                        <a:t> money is available to invest in hospitals and schools.</a:t>
                      </a:r>
                      <a:endParaRPr lang="en-US" sz="1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19.2% are able to get access to the internet.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7616">
                <a:tc>
                  <a:txBody>
                    <a:bodyPr/>
                    <a:lstStyle/>
                    <a:p>
                      <a:r>
                        <a:rPr lang="en-US" sz="1700"/>
                        <a:t>21% of the population are malnourished (they don’t get enough food)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84% live in rural areas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Drought means less food is grown.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Adult literacy 78.4% </a:t>
                      </a:r>
                      <a:endParaRPr lang="en-US" sz="1700"/>
                    </a:p>
                    <a:p>
                      <a:endParaRPr lang="en-US" sz="1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Rural</a:t>
                      </a:r>
                      <a:r>
                        <a:rPr lang="en-US" sz="1700" baseline="0"/>
                        <a:t> villages have no electricity, poor roads and little education and healthcare provision.</a:t>
                      </a:r>
                      <a:endParaRPr lang="en-US" sz="17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47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647</Words>
  <Application>Microsoft Office PowerPoint</Application>
  <PresentationFormat>Widescreen</PresentationFormat>
  <Paragraphs>93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Segoe Print</vt:lpstr>
      <vt:lpstr>Nature Illustration 16x9</vt:lpstr>
      <vt:lpstr>Starter: Name the SDG. Think, Pair, Share</vt:lpstr>
      <vt:lpstr>Name the SDG</vt:lpstr>
      <vt:lpstr>Name the SDG</vt:lpstr>
      <vt:lpstr>Name the SDG</vt:lpstr>
      <vt:lpstr>Name the SDG</vt:lpstr>
      <vt:lpstr>Lesson 4: Poverty in Uganda</vt:lpstr>
      <vt:lpstr>Answer the questions as you watch</vt:lpstr>
      <vt:lpstr>PowerPoint Presentation</vt:lpstr>
      <vt:lpstr>What are the causes and consequences of poverty in Uganda? Organise the cards in your groups.</vt:lpstr>
      <vt:lpstr>PowerPoint Presentation</vt:lpstr>
      <vt:lpstr>Peer Assessment</vt:lpstr>
      <vt:lpstr>PLENARY</vt:lpstr>
      <vt:lpstr>Strategies to reduce poverty – Sponsor a Child</vt:lpstr>
      <vt:lpstr>Strategies to reduce poverty – Improving Schools and Teachers Project</vt:lpstr>
      <vt:lpstr>Strategies to reduce poverty – Promotion 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 Name the SDG. Think, Pair, Share</dc:title>
  <dc:creator>Eurin Benjamin Morgan</dc:creator>
  <cp:lastModifiedBy>Eurin Benjamin Morgan</cp:lastModifiedBy>
  <cp:revision>8</cp:revision>
  <dcterms:modified xsi:type="dcterms:W3CDTF">2017-10-08T07:06:46Z</dcterms:modified>
</cp:coreProperties>
</file>